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7" r:id="rId2"/>
    <p:sldId id="456" r:id="rId3"/>
    <p:sldId id="513" r:id="rId4"/>
    <p:sldId id="494" r:id="rId5"/>
    <p:sldId id="495" r:id="rId6"/>
    <p:sldId id="514" r:id="rId7"/>
    <p:sldId id="496" r:id="rId8"/>
    <p:sldId id="497" r:id="rId9"/>
    <p:sldId id="521" r:id="rId10"/>
    <p:sldId id="499" r:id="rId11"/>
    <p:sldId id="500" r:id="rId12"/>
    <p:sldId id="502" r:id="rId13"/>
    <p:sldId id="504" r:id="rId14"/>
    <p:sldId id="517" r:id="rId15"/>
    <p:sldId id="522" r:id="rId16"/>
    <p:sldId id="515" r:id="rId17"/>
    <p:sldId id="516" r:id="rId18"/>
    <p:sldId id="506" r:id="rId19"/>
    <p:sldId id="507" r:id="rId20"/>
    <p:sldId id="523" r:id="rId21"/>
    <p:sldId id="524" r:id="rId22"/>
    <p:sldId id="508" r:id="rId23"/>
    <p:sldId id="509" r:id="rId24"/>
    <p:sldId id="510" r:id="rId25"/>
    <p:sldId id="518" r:id="rId26"/>
    <p:sldId id="511" r:id="rId27"/>
    <p:sldId id="519" r:id="rId28"/>
    <p:sldId id="520" r:id="rId29"/>
    <p:sldId id="525" r:id="rId30"/>
    <p:sldId id="528" r:id="rId31"/>
    <p:sldId id="526" r:id="rId32"/>
    <p:sldId id="527" r:id="rId33"/>
    <p:sldId id="529" r:id="rId34"/>
    <p:sldId id="427" r:id="rId3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457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51" autoAdjust="0"/>
  </p:normalViewPr>
  <p:slideViewPr>
    <p:cSldViewPr snapToGrid="0">
      <p:cViewPr varScale="1">
        <p:scale>
          <a:sx n="89" d="100"/>
          <a:sy n="89" d="100"/>
        </p:scale>
        <p:origin x="90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B1F093-68A2-4ACB-87DC-84A7B295B7C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24C29A-43EA-4B4A-BCED-CDBCAB42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87D87DE-59CA-4828-A611-96776E6947FD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EFD7D89-1F22-424A-BD77-C5A52161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7D89-1F22-424A-BD77-C5A521618F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7D89-1F22-424A-BD77-C5A521618F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401" y="2091953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77695" y="206723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71455" y="2050763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7931" y="202604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6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fbs.admin.utah.edu/p2p/files/2017/05/flow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ushop@utah.edu" TargetMode="External"/><Relationship Id="rId2" Type="http://schemas.openxmlformats.org/officeDocument/2006/relationships/hyperlink" Target="https://fbs.admin.utah.edu/download/ushop/interface-changes-ke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894" y="2891319"/>
            <a:ext cx="7880836" cy="19941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UShop User Interface Changes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Assign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819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240191"/>
            <a:ext cx="3244859" cy="20950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80" y="2240190"/>
            <a:ext cx="2910568" cy="209504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9" y="2240190"/>
            <a:ext cx="3081055" cy="23563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Assign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423593"/>
            <a:ext cx="4717189" cy="256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966" y="2423593"/>
            <a:ext cx="4755292" cy="29949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97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Assign – User Search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7" name="Picture 6" descr="C:\Users\u0101109\AppData\Local\Temp\SNAGHTML1f2cf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02" y="2235245"/>
            <a:ext cx="10125347" cy="360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1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Requisition Changes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76500"/>
            <a:ext cx="938784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Requisition View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92" y="2225845"/>
            <a:ext cx="7284481" cy="39049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04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Requisition View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6" name="Picture 5" descr="C:\Users\u0101109\AppData\Local\Temp\SNAGHTML1f84fa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0772"/>
            <a:ext cx="9752703" cy="394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95622" y="2611669"/>
            <a:ext cx="2315766" cy="136597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49" y="2611669"/>
            <a:ext cx="2137411" cy="334014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5621" y="3977639"/>
            <a:ext cx="2315766" cy="19741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2159" y="2611669"/>
            <a:ext cx="2605143" cy="20746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2159" y="4686299"/>
            <a:ext cx="2605143" cy="12655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305" y="2611669"/>
            <a:ext cx="2270907" cy="9925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7304" y="3604260"/>
            <a:ext cx="2270908" cy="62717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7304" y="4231433"/>
            <a:ext cx="2270907" cy="45486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7304" y="4686299"/>
            <a:ext cx="2270907" cy="12655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D987E-AB35-460C-9CF3-ED66837D84BD}"/>
              </a:ext>
            </a:extLst>
          </p:cNvPr>
          <p:cNvSpPr txBox="1"/>
          <p:nvPr/>
        </p:nvSpPr>
        <p:spPr>
          <a:xfrm>
            <a:off x="1465399" y="2759054"/>
            <a:ext cx="141141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General Info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75D6A-243F-4A86-816E-159634E9380A}"/>
              </a:ext>
            </a:extLst>
          </p:cNvPr>
          <p:cNvSpPr txBox="1"/>
          <p:nvPr/>
        </p:nvSpPr>
        <p:spPr>
          <a:xfrm>
            <a:off x="1463787" y="4044103"/>
            <a:ext cx="2064721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anose="020B0A04020102020204" pitchFamily="34" charset="0"/>
              </a:rPr>
              <a:t>Departmental Custom Fields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7D342-D670-4348-A881-1A438C9DD370}"/>
              </a:ext>
            </a:extLst>
          </p:cNvPr>
          <p:cNvSpPr txBox="1"/>
          <p:nvPr/>
        </p:nvSpPr>
        <p:spPr>
          <a:xfrm>
            <a:off x="3744911" y="2712887"/>
            <a:ext cx="148470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Shipping/Billing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F9396-11A6-4026-A9F2-BA84EB5F7699}"/>
              </a:ext>
            </a:extLst>
          </p:cNvPr>
          <p:cNvSpPr txBox="1"/>
          <p:nvPr/>
        </p:nvSpPr>
        <p:spPr>
          <a:xfrm>
            <a:off x="5966291" y="2723645"/>
            <a:ext cx="186999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Notes, Attachments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FE986-CC6A-4719-8330-C165E9881B4E}"/>
              </a:ext>
            </a:extLst>
          </p:cNvPr>
          <p:cNvSpPr txBox="1"/>
          <p:nvPr/>
        </p:nvSpPr>
        <p:spPr>
          <a:xfrm>
            <a:off x="5916208" y="4759524"/>
            <a:ext cx="193328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Additional Approvals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C69C4-4DA8-4165-812C-99A5AD718043}"/>
              </a:ext>
            </a:extLst>
          </p:cNvPr>
          <p:cNvSpPr txBox="1"/>
          <p:nvPr/>
        </p:nvSpPr>
        <p:spPr>
          <a:xfrm>
            <a:off x="8824701" y="4305844"/>
            <a:ext cx="138371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Submit/Assign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86FD35-EF57-47C8-AF83-26E47AD36288}"/>
              </a:ext>
            </a:extLst>
          </p:cNvPr>
          <p:cNvSpPr txBox="1"/>
          <p:nvPr/>
        </p:nvSpPr>
        <p:spPr>
          <a:xfrm>
            <a:off x="8526742" y="3922184"/>
            <a:ext cx="157427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Total Order Cost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1C770-7956-4EAA-B1BD-9091722044DD}"/>
              </a:ext>
            </a:extLst>
          </p:cNvPr>
          <p:cNvSpPr txBox="1"/>
          <p:nvPr/>
        </p:nvSpPr>
        <p:spPr>
          <a:xfrm>
            <a:off x="8745248" y="2700618"/>
            <a:ext cx="169706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Issues to Address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0D9B4-1AE2-43C5-AA3A-C598DB7B0C04}"/>
              </a:ext>
            </a:extLst>
          </p:cNvPr>
          <p:cNvSpPr txBox="1"/>
          <p:nvPr/>
        </p:nvSpPr>
        <p:spPr>
          <a:xfrm>
            <a:off x="8613206" y="4748219"/>
            <a:ext cx="150073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Workflow Steps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E4D8C-2023-415D-841B-1F4E0E06B88E}"/>
              </a:ext>
            </a:extLst>
          </p:cNvPr>
          <p:cNvSpPr/>
          <p:nvPr/>
        </p:nvSpPr>
        <p:spPr>
          <a:xfrm>
            <a:off x="10500726" y="4837420"/>
            <a:ext cx="169217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6E743C-ACFD-4C3A-B08D-3AB56177195E}"/>
              </a:ext>
            </a:extLst>
          </p:cNvPr>
          <p:cNvSpPr/>
          <p:nvPr/>
        </p:nvSpPr>
        <p:spPr>
          <a:xfrm>
            <a:off x="10515696" y="3651728"/>
            <a:ext cx="169217" cy="16427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CD9FD6-452D-4E33-B3E7-90590FB71997}"/>
              </a:ext>
            </a:extLst>
          </p:cNvPr>
          <p:cNvSpPr/>
          <p:nvPr/>
        </p:nvSpPr>
        <p:spPr>
          <a:xfrm>
            <a:off x="10489968" y="2899534"/>
            <a:ext cx="169217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B579EA-45B6-42D8-95ED-C273B7F15D27}"/>
              </a:ext>
            </a:extLst>
          </p:cNvPr>
          <p:cNvSpPr/>
          <p:nvPr/>
        </p:nvSpPr>
        <p:spPr>
          <a:xfrm>
            <a:off x="8148846" y="2748296"/>
            <a:ext cx="18613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Accounting Distribution Info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61" y="2096818"/>
            <a:ext cx="7547653" cy="40468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19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Collapsing Top Section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02" y="2153227"/>
            <a:ext cx="5873284" cy="40563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5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Adding Comments &amp; Attach.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36568" y="2160633"/>
            <a:ext cx="8400506" cy="3917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111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8010378" cy="9669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Adding Comments &amp; Attach.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2240061"/>
            <a:ext cx="10218468" cy="37715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85E9A-C8EF-4F17-A15A-DCD2538B9954}"/>
              </a:ext>
            </a:extLst>
          </p:cNvPr>
          <p:cNvSpPr/>
          <p:nvPr/>
        </p:nvSpPr>
        <p:spPr>
          <a:xfrm>
            <a:off x="10847724" y="5695163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3A151-82EF-4761-9DD3-5A392D0EC845}"/>
              </a:ext>
            </a:extLst>
          </p:cNvPr>
          <p:cNvSpPr/>
          <p:nvPr/>
        </p:nvSpPr>
        <p:spPr>
          <a:xfrm>
            <a:off x="8338813" y="3102166"/>
            <a:ext cx="169217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F065A-6E29-4958-BD7D-9BFC2B69A74D}"/>
              </a:ext>
            </a:extLst>
          </p:cNvPr>
          <p:cNvSpPr/>
          <p:nvPr/>
        </p:nvSpPr>
        <p:spPr>
          <a:xfrm>
            <a:off x="10832341" y="3272112"/>
            <a:ext cx="169217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AF86E-5052-414C-8C56-15AA4BB8B1DF}"/>
              </a:ext>
            </a:extLst>
          </p:cNvPr>
          <p:cNvSpPr/>
          <p:nvPr/>
        </p:nvSpPr>
        <p:spPr>
          <a:xfrm>
            <a:off x="10832341" y="4168880"/>
            <a:ext cx="169217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Affected Screens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026" name="Picture 2" descr="http://fbs.admin.utah.edu/p2p/files/2017/05/flow1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8" y="3096306"/>
            <a:ext cx="10195469" cy="20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6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8010378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Viewing Comments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73" y="2171538"/>
            <a:ext cx="10082134" cy="37341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Line Callout 1 5"/>
          <p:cNvSpPr/>
          <p:nvPr/>
        </p:nvSpPr>
        <p:spPr>
          <a:xfrm flipH="1">
            <a:off x="7673340" y="4111062"/>
            <a:ext cx="1506702" cy="1375337"/>
          </a:xfrm>
          <a:prstGeom prst="borderCallout1">
            <a:avLst>
              <a:gd name="adj1" fmla="val 18750"/>
              <a:gd name="adj2" fmla="val -8333"/>
              <a:gd name="adj3" fmla="val -31161"/>
              <a:gd name="adj4" fmla="val -2804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Choose from multiple document 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2171538"/>
            <a:ext cx="693420" cy="282102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92740" y="2849880"/>
            <a:ext cx="457200" cy="37338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 flipH="1">
            <a:off x="6667500" y="2154745"/>
            <a:ext cx="1540334" cy="986555"/>
          </a:xfrm>
          <a:prstGeom prst="borderCallout1">
            <a:avLst>
              <a:gd name="adj1" fmla="val 18750"/>
              <a:gd name="adj2" fmla="val -8333"/>
              <a:gd name="adj3" fmla="val 69241"/>
              <a:gd name="adj4" fmla="val -14591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Select “+” to add comment</a:t>
            </a:r>
          </a:p>
        </p:txBody>
      </p:sp>
    </p:spTree>
    <p:extLst>
      <p:ext uri="{BB962C8B-B14F-4D97-AF65-F5344CB8AC3E}">
        <p14:creationId xmlns:p14="http://schemas.microsoft.com/office/powerpoint/2010/main" val="29417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8010378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Adding a Comment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80" y="2135097"/>
            <a:ext cx="9155870" cy="4086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8500" y="2134639"/>
            <a:ext cx="693420" cy="282102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92640" y="3436620"/>
            <a:ext cx="457200" cy="37338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 flipH="1">
            <a:off x="7269480" y="3105385"/>
            <a:ext cx="1243154" cy="704615"/>
          </a:xfrm>
          <a:prstGeom prst="borderCallout1">
            <a:avLst>
              <a:gd name="adj1" fmla="val 18750"/>
              <a:gd name="adj2" fmla="val -8333"/>
              <a:gd name="adj3" fmla="val 60126"/>
              <a:gd name="adj4" fmla="val -9523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Select to save</a:t>
            </a:r>
          </a:p>
        </p:txBody>
      </p:sp>
    </p:spTree>
    <p:extLst>
      <p:ext uri="{BB962C8B-B14F-4D97-AF65-F5344CB8AC3E}">
        <p14:creationId xmlns:p14="http://schemas.microsoft.com/office/powerpoint/2010/main" val="39265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PR Approvals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8434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09" y="2191203"/>
            <a:ext cx="8395833" cy="399216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6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PR Approvals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945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87" y="2129654"/>
            <a:ext cx="8434614" cy="397043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0E7296-9B89-4B0B-ADD0-96534DC2E153}"/>
              </a:ext>
            </a:extLst>
          </p:cNvPr>
          <p:cNvSpPr/>
          <p:nvPr/>
        </p:nvSpPr>
        <p:spPr>
          <a:xfrm>
            <a:off x="8299441" y="2776568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Requisition Submitted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20482" name="Picture 5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66" y="2158548"/>
            <a:ext cx="7625442" cy="38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42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Submitted Requisition Page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21506" name="Picture 6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96" y="2158548"/>
            <a:ext cx="8140018" cy="392477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E4E3D-A8C8-4B2C-8F0E-5FCC75A630E9}"/>
              </a:ext>
            </a:extLst>
          </p:cNvPr>
          <p:cNvSpPr/>
          <p:nvPr/>
        </p:nvSpPr>
        <p:spPr>
          <a:xfrm>
            <a:off x="8299441" y="2798084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Purchase Order Changes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76500"/>
            <a:ext cx="938784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Purchase Order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29" y="2202212"/>
            <a:ext cx="6270107" cy="39641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1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494" y="616269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Purchase Order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4509" y="706425"/>
            <a:ext cx="15240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4F074-3A05-4B5F-BE93-000462D6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02"/>
          <a:stretch/>
        </p:blipFill>
        <p:spPr>
          <a:xfrm>
            <a:off x="2503494" y="1316025"/>
            <a:ext cx="7185012" cy="49221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40D184-E1F6-4390-8EC5-6446920347BA}"/>
              </a:ext>
            </a:extLst>
          </p:cNvPr>
          <p:cNvSpPr/>
          <p:nvPr/>
        </p:nvSpPr>
        <p:spPr>
          <a:xfrm>
            <a:off x="2568202" y="1806390"/>
            <a:ext cx="2315766" cy="19039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7B7CEB-F729-48B8-9D95-5C91C4B93169}"/>
              </a:ext>
            </a:extLst>
          </p:cNvPr>
          <p:cNvSpPr/>
          <p:nvPr/>
        </p:nvSpPr>
        <p:spPr>
          <a:xfrm>
            <a:off x="4887329" y="1806391"/>
            <a:ext cx="2361885" cy="14490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D9149D-F111-4CB9-B5D1-574F3D7AD5C3}"/>
              </a:ext>
            </a:extLst>
          </p:cNvPr>
          <p:cNvSpPr/>
          <p:nvPr/>
        </p:nvSpPr>
        <p:spPr>
          <a:xfrm>
            <a:off x="2568201" y="3722233"/>
            <a:ext cx="2315766" cy="10003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EE9AE7-3C04-4728-8785-240083B22F85}"/>
              </a:ext>
            </a:extLst>
          </p:cNvPr>
          <p:cNvSpPr/>
          <p:nvPr/>
        </p:nvSpPr>
        <p:spPr>
          <a:xfrm>
            <a:off x="7253351" y="1806390"/>
            <a:ext cx="2499862" cy="122592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6309A9-D678-4692-99EF-B053DA6AE3E5}"/>
              </a:ext>
            </a:extLst>
          </p:cNvPr>
          <p:cNvSpPr/>
          <p:nvPr/>
        </p:nvSpPr>
        <p:spPr>
          <a:xfrm>
            <a:off x="7253351" y="3032311"/>
            <a:ext cx="2499862" cy="32058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81F18A-AD1C-41C2-AE08-930E8B3C6EB2}"/>
              </a:ext>
            </a:extLst>
          </p:cNvPr>
          <p:cNvSpPr txBox="1"/>
          <p:nvPr/>
        </p:nvSpPr>
        <p:spPr>
          <a:xfrm>
            <a:off x="2637979" y="1898444"/>
            <a:ext cx="141141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General Info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84E83E-4E88-41A1-BB41-C70D100A5659}"/>
              </a:ext>
            </a:extLst>
          </p:cNvPr>
          <p:cNvSpPr txBox="1"/>
          <p:nvPr/>
        </p:nvSpPr>
        <p:spPr>
          <a:xfrm>
            <a:off x="2611586" y="3756804"/>
            <a:ext cx="206472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anose="020B0A04020102020204" pitchFamily="34" charset="0"/>
              </a:rPr>
              <a:t>Shopper Information</a:t>
            </a:r>
            <a:endParaRPr lang="en-US" sz="1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D58CDC-37C7-4CE6-AF60-DA8380F119AC}"/>
              </a:ext>
            </a:extLst>
          </p:cNvPr>
          <p:cNvSpPr txBox="1"/>
          <p:nvPr/>
        </p:nvSpPr>
        <p:spPr>
          <a:xfrm>
            <a:off x="4917491" y="1852277"/>
            <a:ext cx="148470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Shipping/Billing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5D553C-E72B-4149-B414-0203678CF85D}"/>
              </a:ext>
            </a:extLst>
          </p:cNvPr>
          <p:cNvSpPr txBox="1"/>
          <p:nvPr/>
        </p:nvSpPr>
        <p:spPr>
          <a:xfrm>
            <a:off x="7319725" y="3052398"/>
            <a:ext cx="141737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Billing Options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571E7C-75F2-4922-BD9F-792CAEA7F129}"/>
              </a:ext>
            </a:extLst>
          </p:cNvPr>
          <p:cNvSpPr txBox="1"/>
          <p:nvPr/>
        </p:nvSpPr>
        <p:spPr>
          <a:xfrm>
            <a:off x="7319725" y="1898444"/>
            <a:ext cx="136954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Ship To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E875A1-1E99-409C-94E7-998BF460F7AA}"/>
              </a:ext>
            </a:extLst>
          </p:cNvPr>
          <p:cNvSpPr/>
          <p:nvPr/>
        </p:nvSpPr>
        <p:spPr>
          <a:xfrm>
            <a:off x="2568201" y="4739186"/>
            <a:ext cx="2315766" cy="149896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3274C-2F77-4C62-8C8D-AE7AAFE07903}"/>
              </a:ext>
            </a:extLst>
          </p:cNvPr>
          <p:cNvSpPr txBox="1"/>
          <p:nvPr/>
        </p:nvSpPr>
        <p:spPr>
          <a:xfrm>
            <a:off x="2611586" y="4778400"/>
            <a:ext cx="208950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anose="020B0A04020102020204" pitchFamily="34" charset="0"/>
              </a:rPr>
              <a:t>Departmental Custom Fields</a:t>
            </a:r>
            <a:endParaRPr lang="en-US" sz="11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F730EE-3DB3-4098-9489-BBA7011BE5BD}"/>
              </a:ext>
            </a:extLst>
          </p:cNvPr>
          <p:cNvSpPr/>
          <p:nvPr/>
        </p:nvSpPr>
        <p:spPr>
          <a:xfrm>
            <a:off x="9538809" y="1948572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3E171F9-B2EE-4A55-A869-F7A9E69189DF}"/>
              </a:ext>
            </a:extLst>
          </p:cNvPr>
          <p:cNvSpPr/>
          <p:nvPr/>
        </p:nvSpPr>
        <p:spPr>
          <a:xfrm>
            <a:off x="4887329" y="3255447"/>
            <a:ext cx="2361885" cy="14490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CE6A6E-92D0-48A3-B861-7FA00C209371}"/>
              </a:ext>
            </a:extLst>
          </p:cNvPr>
          <p:cNvSpPr/>
          <p:nvPr/>
        </p:nvSpPr>
        <p:spPr>
          <a:xfrm>
            <a:off x="4883192" y="4704502"/>
            <a:ext cx="2361885" cy="153364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BE967B-9980-4D89-871B-EDDE58FE9F0A}"/>
              </a:ext>
            </a:extLst>
          </p:cNvPr>
          <p:cNvSpPr txBox="1"/>
          <p:nvPr/>
        </p:nvSpPr>
        <p:spPr>
          <a:xfrm>
            <a:off x="4945497" y="3344385"/>
            <a:ext cx="194155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Distribution Methods</a:t>
            </a: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A8E72A-9A36-4016-8614-57C2180F8F92}"/>
              </a:ext>
            </a:extLst>
          </p:cNvPr>
          <p:cNvSpPr txBox="1"/>
          <p:nvPr/>
        </p:nvSpPr>
        <p:spPr>
          <a:xfrm>
            <a:off x="4951154" y="4737531"/>
            <a:ext cx="187262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Distribution Options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1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5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Invoice Layout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1" y="2193276"/>
            <a:ext cx="8412480" cy="4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Quick Order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12" y="2229187"/>
            <a:ext cx="8663844" cy="40154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219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Invoice - New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078" name="Picture 6" descr="C:\Users\u0101109\AppData\Local\Temp\SNAGHTML1f1c36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9" y="2173374"/>
            <a:ext cx="8300448" cy="40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99132" y="2621280"/>
            <a:ext cx="6067044" cy="13472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132" y="2173374"/>
            <a:ext cx="1214628" cy="74967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8421190" y="2621280"/>
            <a:ext cx="1952170" cy="200456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1190" y="4625848"/>
            <a:ext cx="1952170" cy="6471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1190" y="5286606"/>
            <a:ext cx="1952170" cy="76367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9132" y="4045712"/>
            <a:ext cx="6067044" cy="200456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7AD5B-9C81-4A1B-87A2-7B3F3C246822}"/>
              </a:ext>
            </a:extLst>
          </p:cNvPr>
          <p:cNvSpPr txBox="1"/>
          <p:nvPr/>
        </p:nvSpPr>
        <p:spPr>
          <a:xfrm>
            <a:off x="5325035" y="2604686"/>
            <a:ext cx="365171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Black" panose="020B0A04020102020204" pitchFamily="34" charset="0"/>
              </a:rPr>
              <a:t>Collapsible Headers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9A7E9-B97E-4F49-87E6-0C812944ABB9}"/>
              </a:ext>
            </a:extLst>
          </p:cNvPr>
          <p:cNvSpPr/>
          <p:nvPr/>
        </p:nvSpPr>
        <p:spPr>
          <a:xfrm>
            <a:off x="4584111" y="4054251"/>
            <a:ext cx="1297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Invoice Lines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2337E-E03F-4F54-B99B-5D47E151A2C7}"/>
              </a:ext>
            </a:extLst>
          </p:cNvPr>
          <p:cNvSpPr/>
          <p:nvPr/>
        </p:nvSpPr>
        <p:spPr>
          <a:xfrm>
            <a:off x="8349606" y="2404751"/>
            <a:ext cx="21162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Invoice Total Breakdown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B04A2-3E71-41F0-B5AF-3F56B0E20059}"/>
              </a:ext>
            </a:extLst>
          </p:cNvPr>
          <p:cNvSpPr/>
          <p:nvPr/>
        </p:nvSpPr>
        <p:spPr>
          <a:xfrm>
            <a:off x="8508479" y="4663096"/>
            <a:ext cx="169950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Related Documents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02A55F-9F9F-4593-8730-2F0413392984}"/>
              </a:ext>
            </a:extLst>
          </p:cNvPr>
          <p:cNvSpPr/>
          <p:nvPr/>
        </p:nvSpPr>
        <p:spPr>
          <a:xfrm>
            <a:off x="8508479" y="5327654"/>
            <a:ext cx="151836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Invoice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7B2C3-C074-43D4-8E7C-BABADBB74ACB}"/>
              </a:ext>
            </a:extLst>
          </p:cNvPr>
          <p:cNvSpPr/>
          <p:nvPr/>
        </p:nvSpPr>
        <p:spPr>
          <a:xfrm>
            <a:off x="8078994" y="2806793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545879-8B6D-4786-B40E-9BDC1B6F0C7E}"/>
              </a:ext>
            </a:extLst>
          </p:cNvPr>
          <p:cNvSpPr/>
          <p:nvPr/>
        </p:nvSpPr>
        <p:spPr>
          <a:xfrm>
            <a:off x="8080523" y="3088540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26E22E-6D18-424D-9140-38AE5FD49872}"/>
              </a:ext>
            </a:extLst>
          </p:cNvPr>
          <p:cNvSpPr/>
          <p:nvPr/>
        </p:nvSpPr>
        <p:spPr>
          <a:xfrm>
            <a:off x="8084907" y="3423842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9EBBB0-9F4B-4CDD-9C31-28CA4E7C8EBF}"/>
              </a:ext>
            </a:extLst>
          </p:cNvPr>
          <p:cNvSpPr/>
          <p:nvPr/>
        </p:nvSpPr>
        <p:spPr>
          <a:xfrm>
            <a:off x="8086700" y="3714532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53DCC4-E520-4EB4-BFBA-8D11DE7BCA74}"/>
              </a:ext>
            </a:extLst>
          </p:cNvPr>
          <p:cNvSpPr/>
          <p:nvPr/>
        </p:nvSpPr>
        <p:spPr>
          <a:xfrm>
            <a:off x="10152785" y="2717536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Invoice – Section One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026" name="Picture 2" descr="C:\Users\u0101109\AppData\Local\Temp\SNAGHTML1f0280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20" y="2209154"/>
            <a:ext cx="8074025" cy="402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2720" y="2796988"/>
            <a:ext cx="2935540" cy="26284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8260" y="2796988"/>
            <a:ext cx="3040380" cy="26284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039F8-12A1-4270-9026-E7DCC0A2E94D}"/>
              </a:ext>
            </a:extLst>
          </p:cNvPr>
          <p:cNvSpPr txBox="1"/>
          <p:nvPr/>
        </p:nvSpPr>
        <p:spPr>
          <a:xfrm>
            <a:off x="2248675" y="2840016"/>
            <a:ext cx="12186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General Info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1BABC-4AA1-42AE-BC08-476AC866CD0E}"/>
              </a:ext>
            </a:extLst>
          </p:cNvPr>
          <p:cNvSpPr txBox="1"/>
          <p:nvPr/>
        </p:nvSpPr>
        <p:spPr>
          <a:xfrm>
            <a:off x="5184215" y="2840016"/>
            <a:ext cx="19461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Payment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7E72D-3484-4BDA-9BE1-5B4EDE75DF05}"/>
              </a:ext>
            </a:extLst>
          </p:cNvPr>
          <p:cNvSpPr/>
          <p:nvPr/>
        </p:nvSpPr>
        <p:spPr>
          <a:xfrm>
            <a:off x="7971417" y="2839067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453C6-6923-4CB5-BEFE-894171ECC01A}"/>
              </a:ext>
            </a:extLst>
          </p:cNvPr>
          <p:cNvSpPr/>
          <p:nvPr/>
        </p:nvSpPr>
        <p:spPr>
          <a:xfrm>
            <a:off x="9971524" y="2994718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55E5D-A21F-476E-AFC4-F02E22126FA6}"/>
              </a:ext>
            </a:extLst>
          </p:cNvPr>
          <p:cNvSpPr/>
          <p:nvPr/>
        </p:nvSpPr>
        <p:spPr>
          <a:xfrm>
            <a:off x="9971524" y="3412805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Invoice – Section Two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2050" name="Picture 2" descr="C:\Users\u0101109\AppData\Local\Temp\SNAGHTML1f03d1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18" y="2165068"/>
            <a:ext cx="8120324" cy="402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71968" y="3036242"/>
            <a:ext cx="2935540" cy="291954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7508" y="3036242"/>
            <a:ext cx="3040380" cy="291954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7F925-9460-4253-9599-F8184CF67041}"/>
              </a:ext>
            </a:extLst>
          </p:cNvPr>
          <p:cNvSpPr/>
          <p:nvPr/>
        </p:nvSpPr>
        <p:spPr>
          <a:xfrm>
            <a:off x="8046723" y="2763763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BF3CC-2522-493C-9013-7BCB984E55FA}"/>
              </a:ext>
            </a:extLst>
          </p:cNvPr>
          <p:cNvSpPr/>
          <p:nvPr/>
        </p:nvSpPr>
        <p:spPr>
          <a:xfrm>
            <a:off x="8070027" y="3077527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973CA-1A65-487A-961C-3DBCB18BE751}"/>
              </a:ext>
            </a:extLst>
          </p:cNvPr>
          <p:cNvSpPr txBox="1"/>
          <p:nvPr/>
        </p:nvSpPr>
        <p:spPr>
          <a:xfrm>
            <a:off x="2298289" y="3068449"/>
            <a:ext cx="14349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Invoice Details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2E7FE-6027-4CC5-8C79-2346E359BD1D}"/>
              </a:ext>
            </a:extLst>
          </p:cNvPr>
          <p:cNvSpPr/>
          <p:nvPr/>
        </p:nvSpPr>
        <p:spPr>
          <a:xfrm>
            <a:off x="5241038" y="3083838"/>
            <a:ext cx="211628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Invoice Total Breakdown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A3277-15E0-4473-A88A-A194D23D01E6}"/>
              </a:ext>
            </a:extLst>
          </p:cNvPr>
          <p:cNvSpPr/>
          <p:nvPr/>
        </p:nvSpPr>
        <p:spPr>
          <a:xfrm>
            <a:off x="10066007" y="2941339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71B57-FA1D-4DC6-ACFA-55F6AC41D996}"/>
              </a:ext>
            </a:extLst>
          </p:cNvPr>
          <p:cNvSpPr/>
          <p:nvPr/>
        </p:nvSpPr>
        <p:spPr>
          <a:xfrm>
            <a:off x="10066007" y="3338648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Invoice – Sections 3 &amp; 4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227" y="2154668"/>
            <a:ext cx="9575371" cy="3967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8208" y="3586457"/>
            <a:ext cx="6983792" cy="11328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Notes &amp; Attachments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208" y="4793464"/>
            <a:ext cx="6983792" cy="122938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Accounting Codes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5AB9DA-668B-4A8A-AC43-60508497225D}"/>
              </a:ext>
            </a:extLst>
          </p:cNvPr>
          <p:cNvSpPr/>
          <p:nvPr/>
        </p:nvSpPr>
        <p:spPr>
          <a:xfrm>
            <a:off x="8199122" y="4834518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E05CB-BACF-4700-88FC-3BFA40AFD629}"/>
              </a:ext>
            </a:extLst>
          </p:cNvPr>
          <p:cNvSpPr/>
          <p:nvPr/>
        </p:nvSpPr>
        <p:spPr>
          <a:xfrm>
            <a:off x="8199123" y="2916163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521AB7-4669-4E62-B832-361D88DD9FA0}"/>
              </a:ext>
            </a:extLst>
          </p:cNvPr>
          <p:cNvSpPr/>
          <p:nvPr/>
        </p:nvSpPr>
        <p:spPr>
          <a:xfrm>
            <a:off x="8199122" y="3251310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25709-010E-458A-B743-D020C1EC35B9}"/>
              </a:ext>
            </a:extLst>
          </p:cNvPr>
          <p:cNvSpPr/>
          <p:nvPr/>
        </p:nvSpPr>
        <p:spPr>
          <a:xfrm>
            <a:off x="8199122" y="3628901"/>
            <a:ext cx="139849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873EB-21DB-4BA4-B3DF-5AD7DF923209}"/>
              </a:ext>
            </a:extLst>
          </p:cNvPr>
          <p:cNvSpPr/>
          <p:nvPr/>
        </p:nvSpPr>
        <p:spPr>
          <a:xfrm>
            <a:off x="10582121" y="2804295"/>
            <a:ext cx="153834" cy="18070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New Interface -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202024"/>
            <a:ext cx="9601196" cy="36738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 listing the icon changes from old to new interface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https://fbs.admin.utah.edu/download/ushop/interface-changes-key.pdf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UShop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 Desk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ushop@utah.edu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Phone: 5-CALL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Quick Order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11" y="2173073"/>
            <a:ext cx="7038069" cy="40415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457509" y="2490651"/>
            <a:ext cx="261257" cy="3405052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4112079" y="2837688"/>
            <a:ext cx="2381251" cy="5516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Select Supplier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1" y="3964983"/>
            <a:ext cx="1419497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DESCRIPTION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8519" y="3964983"/>
            <a:ext cx="588372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QTY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7658" y="3964983"/>
            <a:ext cx="744581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PRICE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2440" y="3964983"/>
            <a:ext cx="681990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rial Black" panose="020B0A04020102020204" pitchFamily="34" charset="0"/>
              </a:rPr>
              <a:t>CATALOG</a:t>
            </a:r>
            <a:endParaRPr lang="en-U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4159" y="3961173"/>
            <a:ext cx="556261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PKG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19949" y="3961173"/>
            <a:ext cx="625069" cy="245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UofM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46397" y="5797440"/>
            <a:ext cx="1228129" cy="39380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Save</a:t>
            </a:r>
          </a:p>
        </p:txBody>
      </p:sp>
      <p:sp>
        <p:nvSpPr>
          <p:cNvPr id="17" name="Line Callout 1 16"/>
          <p:cNvSpPr/>
          <p:nvPr/>
        </p:nvSpPr>
        <p:spPr>
          <a:xfrm flipH="1">
            <a:off x="7884194" y="2655643"/>
            <a:ext cx="991048" cy="575237"/>
          </a:xfrm>
          <a:prstGeom prst="borderCallout1">
            <a:avLst>
              <a:gd name="adj1" fmla="val 18750"/>
              <a:gd name="adj2" fmla="val -8333"/>
              <a:gd name="adj3" fmla="val 61919"/>
              <a:gd name="adj4" fmla="val -4670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Scroll Bar</a:t>
            </a:r>
          </a:p>
        </p:txBody>
      </p:sp>
    </p:spTree>
    <p:extLst>
      <p:ext uri="{BB962C8B-B14F-4D97-AF65-F5344CB8AC3E}">
        <p14:creationId xmlns:p14="http://schemas.microsoft.com/office/powerpoint/2010/main" val="3453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Changes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76500"/>
            <a:ext cx="938784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57" y="2638006"/>
            <a:ext cx="10566418" cy="2552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229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126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13" y="2127477"/>
            <a:ext cx="9878702" cy="399573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3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Options - Old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0" y="2535180"/>
            <a:ext cx="10413038" cy="17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2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762" y="982133"/>
            <a:ext cx="7880836" cy="9669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Shopping Cart Options - New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1160826"/>
            <a:ext cx="1524000" cy="609600"/>
          </a:xfrm>
          <a:prstGeom prst="rect">
            <a:avLst/>
          </a:prstGeom>
        </p:spPr>
      </p:pic>
      <p:pic>
        <p:nvPicPr>
          <p:cNvPr id="1126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13" y="2127477"/>
            <a:ext cx="9878702" cy="399573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53641" y="2159252"/>
            <a:ext cx="1419497" cy="24506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CART NAME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113" y="2175235"/>
            <a:ext cx="1162881" cy="77525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345" y="2782849"/>
            <a:ext cx="930880" cy="25246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6833865" y="2576334"/>
            <a:ext cx="1706880" cy="4130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Options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33865" y="3325554"/>
            <a:ext cx="1706880" cy="42503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Options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538" y="3750589"/>
            <a:ext cx="2324987" cy="13891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754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70C0"/>
      </a:hlink>
      <a:folHlink>
        <a:srgbClr val="00B0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15486</TotalTime>
  <Words>280</Words>
  <Application>Microsoft Office PowerPoint</Application>
  <PresentationFormat>Widescreen</PresentationFormat>
  <Paragraphs>84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Garamond</vt:lpstr>
      <vt:lpstr>Organic</vt:lpstr>
      <vt:lpstr>UShop User Interface Changes</vt:lpstr>
      <vt:lpstr>Affected Screens</vt:lpstr>
      <vt:lpstr>Quick Order - Old</vt:lpstr>
      <vt:lpstr>Quick Order - New</vt:lpstr>
      <vt:lpstr>Shopping Cart Changes</vt:lpstr>
      <vt:lpstr>Shopping Cart - Old</vt:lpstr>
      <vt:lpstr>Shopping Cart - New</vt:lpstr>
      <vt:lpstr>Shopping Cart Options - Old</vt:lpstr>
      <vt:lpstr>Shopping Cart Options - New</vt:lpstr>
      <vt:lpstr>Shopping Cart Assign - Old</vt:lpstr>
      <vt:lpstr>Shopping Cart Assign - New</vt:lpstr>
      <vt:lpstr>Shopping Cart Assign – User Search</vt:lpstr>
      <vt:lpstr>Requisition Changes</vt:lpstr>
      <vt:lpstr>Requisition View - Old</vt:lpstr>
      <vt:lpstr>Requisition View - New</vt:lpstr>
      <vt:lpstr>Accounting Distribution Info</vt:lpstr>
      <vt:lpstr>Collapsing Top Section</vt:lpstr>
      <vt:lpstr>Adding Comments &amp; Attach. - Old</vt:lpstr>
      <vt:lpstr>Adding Comments &amp; Attach. - New</vt:lpstr>
      <vt:lpstr>Viewing Comments - New</vt:lpstr>
      <vt:lpstr>Adding a Comment - New</vt:lpstr>
      <vt:lpstr>PR Approvals - Old</vt:lpstr>
      <vt:lpstr>PR Approvals - New</vt:lpstr>
      <vt:lpstr>Requisition Submitted - New</vt:lpstr>
      <vt:lpstr>Submitted Requisition Page - New</vt:lpstr>
      <vt:lpstr>Purchase Order Changes</vt:lpstr>
      <vt:lpstr>Purchase Order - Old</vt:lpstr>
      <vt:lpstr>Purchase Order - New</vt:lpstr>
      <vt:lpstr>Invoice Layout - Old</vt:lpstr>
      <vt:lpstr>Invoice - New</vt:lpstr>
      <vt:lpstr>Invoice – Section One</vt:lpstr>
      <vt:lpstr>Invoice – Section Two</vt:lpstr>
      <vt:lpstr>Invoice – Sections 3 &amp; 4</vt:lpstr>
      <vt:lpstr>New Interface - Support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 Hull &amp; Heather Holley</dc:creator>
  <cp:lastModifiedBy>Heather Holley</cp:lastModifiedBy>
  <cp:revision>248</cp:revision>
  <cp:lastPrinted>2019-04-12T18:56:01Z</cp:lastPrinted>
  <dcterms:created xsi:type="dcterms:W3CDTF">2019-04-09T19:22:45Z</dcterms:created>
  <dcterms:modified xsi:type="dcterms:W3CDTF">2021-04-06T21:21:13Z</dcterms:modified>
</cp:coreProperties>
</file>