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9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1">
  <p:sldMasterIdLst>
    <p:sldMasterId id="2147483672" r:id="rId1"/>
    <p:sldMasterId id="2147483684" r:id="rId2"/>
    <p:sldMasterId id="2147483708" r:id="rId3"/>
  </p:sldMasterIdLst>
  <p:notesMasterIdLst>
    <p:notesMasterId r:id="rId43"/>
  </p:notesMasterIdLst>
  <p:sldIdLst>
    <p:sldId id="278" r:id="rId4"/>
    <p:sldId id="308" r:id="rId5"/>
    <p:sldId id="409" r:id="rId6"/>
    <p:sldId id="415" r:id="rId7"/>
    <p:sldId id="416" r:id="rId8"/>
    <p:sldId id="417" r:id="rId9"/>
    <p:sldId id="411" r:id="rId10"/>
    <p:sldId id="412" r:id="rId11"/>
    <p:sldId id="413" r:id="rId12"/>
    <p:sldId id="414" r:id="rId13"/>
    <p:sldId id="361" r:id="rId14"/>
    <p:sldId id="400" r:id="rId15"/>
    <p:sldId id="363" r:id="rId16"/>
    <p:sldId id="295" r:id="rId17"/>
    <p:sldId id="364" r:id="rId18"/>
    <p:sldId id="402" r:id="rId19"/>
    <p:sldId id="388" r:id="rId20"/>
    <p:sldId id="387" r:id="rId21"/>
    <p:sldId id="336" r:id="rId22"/>
    <p:sldId id="403" r:id="rId23"/>
    <p:sldId id="368" r:id="rId24"/>
    <p:sldId id="370" r:id="rId25"/>
    <p:sldId id="404" r:id="rId26"/>
    <p:sldId id="384" r:id="rId27"/>
    <p:sldId id="371" r:id="rId28"/>
    <p:sldId id="373" r:id="rId29"/>
    <p:sldId id="339" r:id="rId30"/>
    <p:sldId id="372" r:id="rId31"/>
    <p:sldId id="374" r:id="rId32"/>
    <p:sldId id="405" r:id="rId33"/>
    <p:sldId id="320" r:id="rId34"/>
    <p:sldId id="406" r:id="rId35"/>
    <p:sldId id="322" r:id="rId36"/>
    <p:sldId id="407" r:id="rId37"/>
    <p:sldId id="323" r:id="rId38"/>
    <p:sldId id="360" r:id="rId39"/>
    <p:sldId id="408" r:id="rId40"/>
    <p:sldId id="317" r:id="rId41"/>
    <p:sldId id="356"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FD60171-9D04-4A48-B653-C783E7D082F9}">
          <p14:sldIdLst>
            <p14:sldId id="278"/>
          </p14:sldIdLst>
        </p14:section>
        <p14:section name="Outline" id="{8A7F221A-1EC1-4542-A80F-2B733B6EC448}">
          <p14:sldIdLst>
            <p14:sldId id="308"/>
            <p14:sldId id="409"/>
            <p14:sldId id="415"/>
            <p14:sldId id="416"/>
            <p14:sldId id="417"/>
            <p14:sldId id="411"/>
            <p14:sldId id="412"/>
          </p14:sldIdLst>
        </p14:section>
        <p14:section name="General Information" id="{918CDF07-BED7-4992-9CA2-2E5138823945}">
          <p14:sldIdLst/>
        </p14:section>
        <p14:section name="UShop Process Overview" id="{29038F58-184C-4D99-AED0-E4B811C2B5F1}">
          <p14:sldIdLst/>
        </p14:section>
        <p14:section name="UShop Roles" id="{E6C62E65-9D24-4A69-B135-B031FF2FE63B}">
          <p14:sldIdLst/>
        </p14:section>
        <p14:section name="Dashboards" id="{B48ACDC7-AE87-41DC-96CF-3FCC719F64B5}">
          <p14:sldIdLst/>
        </p14:section>
        <p14:section name="Shopping" id="{CD28ADC6-0F86-4224-9036-C1CD64A1A725}">
          <p14:sldIdLst/>
        </p14:section>
        <p14:section name="Proceed to Checkout" id="{3E6D8327-E06F-4BE5-AB45-DD693A3BB614}">
          <p14:sldIdLst/>
        </p14:section>
        <p14:section name="Assign Cart or Submit Requisition" id="{B80281D7-5736-4F4F-B1B4-6B6C184BD1E0}">
          <p14:sldIdLst/>
        </p14:section>
        <p14:section name="Requisition Workflow" id="{5A67E06D-ED7B-4DCB-AA0C-60476E16E796}">
          <p14:sldIdLst>
            <p14:sldId id="413"/>
            <p14:sldId id="414"/>
            <p14:sldId id="361"/>
          </p14:sldIdLst>
        </p14:section>
        <p14:section name="Approving Orders" id="{6D89035C-EE58-40C8-A689-B6BBF75C7CBC}">
          <p14:sldIdLst>
            <p14:sldId id="400"/>
            <p14:sldId id="363"/>
            <p14:sldId id="295"/>
            <p14:sldId id="364"/>
          </p14:sldIdLst>
        </p14:section>
        <p14:section name="Purchase Orders" id="{3519DEF3-4430-42DD-BDE0-DEE1E5BEE3DD}">
          <p14:sldIdLst>
            <p14:sldId id="402"/>
            <p14:sldId id="388"/>
            <p14:sldId id="387"/>
            <p14:sldId id="336"/>
          </p14:sldIdLst>
        </p14:section>
        <p14:section name="Change Orders" id="{068A4776-4F86-4579-85B2-09E9D625F80E}">
          <p14:sldIdLst>
            <p14:sldId id="403"/>
            <p14:sldId id="368"/>
            <p14:sldId id="370"/>
          </p14:sldIdLst>
        </p14:section>
        <p14:section name="Invoicing &amp; Payment" id="{EB9166D6-8E61-4D55-B322-BB32CF095A1B}">
          <p14:sldIdLst>
            <p14:sldId id="404"/>
            <p14:sldId id="384"/>
            <p14:sldId id="371"/>
            <p14:sldId id="373"/>
            <p14:sldId id="339"/>
            <p14:sldId id="372"/>
            <p14:sldId id="374"/>
          </p14:sldIdLst>
        </p14:section>
        <p14:section name="Closing Purchase Orders" id="{AA0AE97D-CF95-417F-9EEF-428ADF1B2DE6}">
          <p14:sldIdLst>
            <p14:sldId id="405"/>
            <p14:sldId id="320"/>
          </p14:sldIdLst>
        </p14:section>
        <p14:section name="Reports &amp; Searching" id="{054B22B4-32D2-47A8-B74B-A0024B0201AF}">
          <p14:sldIdLst>
            <p14:sldId id="406"/>
            <p14:sldId id="322"/>
          </p14:sldIdLst>
        </p14:section>
        <p14:section name="Tips &amp; Tricks" id="{13945619-8B4C-47F6-9CD3-00F1B4501657}">
          <p14:sldIdLst>
            <p14:sldId id="407"/>
            <p14:sldId id="323"/>
            <p14:sldId id="360"/>
          </p14:sldIdLst>
        </p14:section>
        <p14:section name="Help Resources" id="{A04824B0-9943-4BFB-807A-3F74E6EC141A}">
          <p14:sldIdLst>
            <p14:sldId id="408"/>
            <p14:sldId id="317"/>
            <p14:sldId id="35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olley" initials="HH" lastIdx="1" clrIdx="0">
    <p:extLst>
      <p:ext uri="{19B8F6BF-5375-455C-9EA6-DF929625EA0E}">
        <p15:presenceInfo xmlns:p15="http://schemas.microsoft.com/office/powerpoint/2012/main" userId="S-1-5-21-1599696121-1964574698-334091239-3044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D88"/>
    <a:srgbClr val="99CCFF"/>
    <a:srgbClr val="6188CD"/>
    <a:srgbClr val="7093D2"/>
    <a:srgbClr val="D6E0F2"/>
    <a:srgbClr val="1B456B"/>
    <a:srgbClr val="2E74B5"/>
    <a:srgbClr val="F7F7F7"/>
    <a:srgbClr val="6600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03" autoAdjust="0"/>
    <p:restoredTop sz="90535" autoAdjust="0"/>
  </p:normalViewPr>
  <p:slideViewPr>
    <p:cSldViewPr>
      <p:cViewPr varScale="1">
        <p:scale>
          <a:sx n="103" d="100"/>
          <a:sy n="103" d="100"/>
        </p:scale>
        <p:origin x="102" y="12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66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3ECB60E-7BDD-487A-99B2-A630919E69E6}" type="datetimeFigureOut">
              <a:rPr lang="en-US" smtClean="0"/>
              <a:t>11/18/2022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476A3E4-4D49-4EE0-B4A3-98F117E71C52}" type="slidenum">
              <a:rPr lang="en-US" smtClean="0"/>
              <a:t>‹#›</a:t>
            </a:fld>
            <a:endParaRPr lang="en-US"/>
          </a:p>
        </p:txBody>
      </p:sp>
    </p:spTree>
    <p:extLst>
      <p:ext uri="{BB962C8B-B14F-4D97-AF65-F5344CB8AC3E}">
        <p14:creationId xmlns:p14="http://schemas.microsoft.com/office/powerpoint/2010/main" val="125338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1</a:t>
            </a:fld>
            <a:endParaRPr lang="en-US"/>
          </a:p>
        </p:txBody>
      </p:sp>
    </p:spTree>
    <p:extLst>
      <p:ext uri="{BB962C8B-B14F-4D97-AF65-F5344CB8AC3E}">
        <p14:creationId xmlns:p14="http://schemas.microsoft.com/office/powerpoint/2010/main" val="1595914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10</a:t>
            </a:fld>
            <a:endParaRPr lang="en-US"/>
          </a:p>
        </p:txBody>
      </p:sp>
    </p:spTree>
    <p:extLst>
      <p:ext uri="{BB962C8B-B14F-4D97-AF65-F5344CB8AC3E}">
        <p14:creationId xmlns:p14="http://schemas.microsoft.com/office/powerpoint/2010/main" val="31452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12</a:t>
            </a:fld>
            <a:endParaRPr lang="en-US"/>
          </a:p>
        </p:txBody>
      </p:sp>
    </p:spTree>
    <p:extLst>
      <p:ext uri="{BB962C8B-B14F-4D97-AF65-F5344CB8AC3E}">
        <p14:creationId xmlns:p14="http://schemas.microsoft.com/office/powerpoint/2010/main" val="3185764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6A3E4-4D49-4EE0-B4A3-98F117E71C52}" type="slidenum">
              <a:rPr lang="en-US" smtClean="0"/>
              <a:t>14</a:t>
            </a:fld>
            <a:endParaRPr lang="en-US"/>
          </a:p>
        </p:txBody>
      </p:sp>
    </p:spTree>
    <p:extLst>
      <p:ext uri="{BB962C8B-B14F-4D97-AF65-F5344CB8AC3E}">
        <p14:creationId xmlns:p14="http://schemas.microsoft.com/office/powerpoint/2010/main" val="6611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16</a:t>
            </a:fld>
            <a:endParaRPr lang="en-US"/>
          </a:p>
        </p:txBody>
      </p:sp>
    </p:spTree>
    <p:extLst>
      <p:ext uri="{BB962C8B-B14F-4D97-AF65-F5344CB8AC3E}">
        <p14:creationId xmlns:p14="http://schemas.microsoft.com/office/powerpoint/2010/main" val="4286989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20</a:t>
            </a:fld>
            <a:endParaRPr lang="en-US"/>
          </a:p>
        </p:txBody>
      </p:sp>
    </p:spTree>
    <p:extLst>
      <p:ext uri="{BB962C8B-B14F-4D97-AF65-F5344CB8AC3E}">
        <p14:creationId xmlns:p14="http://schemas.microsoft.com/office/powerpoint/2010/main" val="2950654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6A3E4-4D49-4EE0-B4A3-98F117E71C52}" type="slidenum">
              <a:rPr lang="en-US" smtClean="0"/>
              <a:t>22</a:t>
            </a:fld>
            <a:endParaRPr lang="en-US"/>
          </a:p>
        </p:txBody>
      </p:sp>
    </p:spTree>
    <p:extLst>
      <p:ext uri="{BB962C8B-B14F-4D97-AF65-F5344CB8AC3E}">
        <p14:creationId xmlns:p14="http://schemas.microsoft.com/office/powerpoint/2010/main" val="3421755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23</a:t>
            </a:fld>
            <a:endParaRPr lang="en-US"/>
          </a:p>
        </p:txBody>
      </p:sp>
    </p:spTree>
    <p:extLst>
      <p:ext uri="{BB962C8B-B14F-4D97-AF65-F5344CB8AC3E}">
        <p14:creationId xmlns:p14="http://schemas.microsoft.com/office/powerpoint/2010/main" val="74191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6A3E4-4D49-4EE0-B4A3-98F117E71C52}" type="slidenum">
              <a:rPr lang="en-US" smtClean="0"/>
              <a:t>25</a:t>
            </a:fld>
            <a:endParaRPr lang="en-US"/>
          </a:p>
        </p:txBody>
      </p:sp>
    </p:spTree>
    <p:extLst>
      <p:ext uri="{BB962C8B-B14F-4D97-AF65-F5344CB8AC3E}">
        <p14:creationId xmlns:p14="http://schemas.microsoft.com/office/powerpoint/2010/main" val="534550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6A3E4-4D49-4EE0-B4A3-98F117E71C52}" type="slidenum">
              <a:rPr lang="en-US" smtClean="0"/>
              <a:t>26</a:t>
            </a:fld>
            <a:endParaRPr lang="en-US"/>
          </a:p>
        </p:txBody>
      </p:sp>
    </p:spTree>
    <p:extLst>
      <p:ext uri="{BB962C8B-B14F-4D97-AF65-F5344CB8AC3E}">
        <p14:creationId xmlns:p14="http://schemas.microsoft.com/office/powerpoint/2010/main" val="3707764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6A3E4-4D49-4EE0-B4A3-98F117E71C52}" type="slidenum">
              <a:rPr lang="en-US" smtClean="0"/>
              <a:t>29</a:t>
            </a:fld>
            <a:endParaRPr lang="en-US"/>
          </a:p>
        </p:txBody>
      </p:sp>
    </p:spTree>
    <p:extLst>
      <p:ext uri="{BB962C8B-B14F-4D97-AF65-F5344CB8AC3E}">
        <p14:creationId xmlns:p14="http://schemas.microsoft.com/office/powerpoint/2010/main" val="110746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2</a:t>
            </a:fld>
            <a:endParaRPr lang="en-US"/>
          </a:p>
        </p:txBody>
      </p:sp>
    </p:spTree>
    <p:extLst>
      <p:ext uri="{BB962C8B-B14F-4D97-AF65-F5344CB8AC3E}">
        <p14:creationId xmlns:p14="http://schemas.microsoft.com/office/powerpoint/2010/main" val="1494115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30</a:t>
            </a:fld>
            <a:endParaRPr lang="en-US"/>
          </a:p>
        </p:txBody>
      </p:sp>
    </p:spTree>
    <p:extLst>
      <p:ext uri="{BB962C8B-B14F-4D97-AF65-F5344CB8AC3E}">
        <p14:creationId xmlns:p14="http://schemas.microsoft.com/office/powerpoint/2010/main" val="2372588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76A3E4-4D49-4EE0-B4A3-98F117E71C52}" type="slidenum">
              <a:rPr lang="en-US" smtClean="0"/>
              <a:t>31</a:t>
            </a:fld>
            <a:endParaRPr lang="en-US"/>
          </a:p>
        </p:txBody>
      </p:sp>
    </p:spTree>
    <p:extLst>
      <p:ext uri="{BB962C8B-B14F-4D97-AF65-F5344CB8AC3E}">
        <p14:creationId xmlns:p14="http://schemas.microsoft.com/office/powerpoint/2010/main" val="1031412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32</a:t>
            </a:fld>
            <a:endParaRPr lang="en-US"/>
          </a:p>
        </p:txBody>
      </p:sp>
    </p:spTree>
    <p:extLst>
      <p:ext uri="{BB962C8B-B14F-4D97-AF65-F5344CB8AC3E}">
        <p14:creationId xmlns:p14="http://schemas.microsoft.com/office/powerpoint/2010/main" val="3435183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34</a:t>
            </a:fld>
            <a:endParaRPr lang="en-US"/>
          </a:p>
        </p:txBody>
      </p:sp>
    </p:spTree>
    <p:extLst>
      <p:ext uri="{BB962C8B-B14F-4D97-AF65-F5344CB8AC3E}">
        <p14:creationId xmlns:p14="http://schemas.microsoft.com/office/powerpoint/2010/main" val="411295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37</a:t>
            </a:fld>
            <a:endParaRPr lang="en-US"/>
          </a:p>
        </p:txBody>
      </p:sp>
    </p:spTree>
    <p:extLst>
      <p:ext uri="{BB962C8B-B14F-4D97-AF65-F5344CB8AC3E}">
        <p14:creationId xmlns:p14="http://schemas.microsoft.com/office/powerpoint/2010/main" val="80432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76A3E4-4D49-4EE0-B4A3-98F117E71C52}" type="slidenum">
              <a:rPr lang="en-US" smtClean="0"/>
              <a:t>38</a:t>
            </a:fld>
            <a:endParaRPr lang="en-US"/>
          </a:p>
        </p:txBody>
      </p:sp>
    </p:spTree>
    <p:extLst>
      <p:ext uri="{BB962C8B-B14F-4D97-AF65-F5344CB8AC3E}">
        <p14:creationId xmlns:p14="http://schemas.microsoft.com/office/powerpoint/2010/main" val="409550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3</a:t>
            </a:fld>
            <a:endParaRPr lang="en-US"/>
          </a:p>
        </p:txBody>
      </p:sp>
    </p:spTree>
    <p:extLst>
      <p:ext uri="{BB962C8B-B14F-4D97-AF65-F5344CB8AC3E}">
        <p14:creationId xmlns:p14="http://schemas.microsoft.com/office/powerpoint/2010/main" val="364881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4</a:t>
            </a:fld>
            <a:endParaRPr lang="en-US"/>
          </a:p>
        </p:txBody>
      </p:sp>
    </p:spTree>
    <p:extLst>
      <p:ext uri="{BB962C8B-B14F-4D97-AF65-F5344CB8AC3E}">
        <p14:creationId xmlns:p14="http://schemas.microsoft.com/office/powerpoint/2010/main" val="369905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5</a:t>
            </a:fld>
            <a:endParaRPr lang="en-US"/>
          </a:p>
        </p:txBody>
      </p:sp>
    </p:spTree>
    <p:extLst>
      <p:ext uri="{BB962C8B-B14F-4D97-AF65-F5344CB8AC3E}">
        <p14:creationId xmlns:p14="http://schemas.microsoft.com/office/powerpoint/2010/main" val="391878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6</a:t>
            </a:fld>
            <a:endParaRPr lang="en-US"/>
          </a:p>
        </p:txBody>
      </p:sp>
    </p:spTree>
    <p:extLst>
      <p:ext uri="{BB962C8B-B14F-4D97-AF65-F5344CB8AC3E}">
        <p14:creationId xmlns:p14="http://schemas.microsoft.com/office/powerpoint/2010/main" val="4050156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7</a:t>
            </a:fld>
            <a:endParaRPr lang="en-US"/>
          </a:p>
        </p:txBody>
      </p:sp>
    </p:spTree>
    <p:extLst>
      <p:ext uri="{BB962C8B-B14F-4D97-AF65-F5344CB8AC3E}">
        <p14:creationId xmlns:p14="http://schemas.microsoft.com/office/powerpoint/2010/main" val="3854764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8</a:t>
            </a:fld>
            <a:endParaRPr lang="en-US"/>
          </a:p>
        </p:txBody>
      </p:sp>
    </p:spTree>
    <p:extLst>
      <p:ext uri="{BB962C8B-B14F-4D97-AF65-F5344CB8AC3E}">
        <p14:creationId xmlns:p14="http://schemas.microsoft.com/office/powerpoint/2010/main" val="201668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6A3E4-4D49-4EE0-B4A3-98F117E71C52}" type="slidenum">
              <a:rPr lang="en-US" smtClean="0"/>
              <a:t>9</a:t>
            </a:fld>
            <a:endParaRPr lang="en-US"/>
          </a:p>
        </p:txBody>
      </p:sp>
    </p:spTree>
    <p:extLst>
      <p:ext uri="{BB962C8B-B14F-4D97-AF65-F5344CB8AC3E}">
        <p14:creationId xmlns:p14="http://schemas.microsoft.com/office/powerpoint/2010/main" val="36982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545454"/>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fld id="{85B8EC2C-E905-4DD2-83FF-A78004331621}" type="slidenum">
              <a:rPr lang="en-US" smtClean="0">
                <a:solidFill>
                  <a:srgbClr val="FFFFFF"/>
                </a:solidFill>
              </a:rPr>
              <a:pPr/>
              <a:t>‹#›</a:t>
            </a:fld>
            <a:endParaRPr lang="en-US">
              <a:solidFill>
                <a:srgbClr val="FFFFFF"/>
              </a:solidFill>
            </a:endParaRPr>
          </a:p>
        </p:txBody>
      </p:sp>
      <p:pic>
        <p:nvPicPr>
          <p:cNvPr id="7"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16"/>
          <p:cNvSpPr txBox="1">
            <a:spLocks noChangeArrowheads="1"/>
          </p:cNvSpPr>
          <p:nvPr userDrawn="1"/>
        </p:nvSpPr>
        <p:spPr bwMode="auto">
          <a:xfrm>
            <a:off x="6502400" y="682626"/>
            <a:ext cx="50800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lgn="r" eaLnBrk="0" fontAlgn="base" hangingPunct="0">
              <a:lnSpc>
                <a:spcPct val="40000"/>
              </a:lnSpc>
              <a:spcBef>
                <a:spcPct val="50000"/>
              </a:spcBef>
              <a:spcAft>
                <a:spcPct val="0"/>
              </a:spcAft>
              <a:defRPr/>
            </a:pPr>
            <a:r>
              <a:rPr lang="en-US" sz="1000" dirty="0">
                <a:solidFill>
                  <a:srgbClr val="FFFFFF"/>
                </a:solidFill>
                <a:ea typeface="ＭＳ Ｐゴシック" charset="0"/>
                <a:cs typeface="Arial" charset="0"/>
              </a:rPr>
              <a:t>YOUR DEPARTMENT NAME  IN ALL CAPS</a:t>
            </a:r>
          </a:p>
          <a:p>
            <a:pPr algn="r" eaLnBrk="0" fontAlgn="base" hangingPunct="0">
              <a:lnSpc>
                <a:spcPct val="40000"/>
              </a:lnSpc>
              <a:spcBef>
                <a:spcPct val="50000"/>
              </a:spcBef>
              <a:spcAft>
                <a:spcPct val="0"/>
              </a:spcAft>
              <a:defRPr/>
            </a:pPr>
            <a:r>
              <a:rPr lang="en-US" sz="1000" dirty="0">
                <a:solidFill>
                  <a:srgbClr val="FFFFFF"/>
                </a:solidFill>
                <a:ea typeface="ＭＳ Ｐゴシック" charset="0"/>
                <a:cs typeface="Arial" charset="0"/>
              </a:rPr>
              <a:t>EDIT THIS TEXT ON TITLE MASTER</a:t>
            </a:r>
          </a:p>
        </p:txBody>
      </p:sp>
    </p:spTree>
    <p:extLst>
      <p:ext uri="{BB962C8B-B14F-4D97-AF65-F5344CB8AC3E}">
        <p14:creationId xmlns:p14="http://schemas.microsoft.com/office/powerpoint/2010/main" val="385108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545454"/>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fld id="{043108E0-EA75-459E-BC20-70B0F7C5935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46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545454"/>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fld id="{DCC56A97-13AE-4692-83F5-0F1C649EAD2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82799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16"/>
          <p:cNvSpPr txBox="1">
            <a:spLocks noChangeArrowheads="1"/>
          </p:cNvSpPr>
          <p:nvPr userDrawn="1"/>
        </p:nvSpPr>
        <p:spPr bwMode="auto">
          <a:xfrm>
            <a:off x="6502400" y="682626"/>
            <a:ext cx="50800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lgn="r" eaLnBrk="0" fontAlgn="base" hangingPunct="0">
              <a:lnSpc>
                <a:spcPct val="40000"/>
              </a:lnSpc>
              <a:spcBef>
                <a:spcPct val="50000"/>
              </a:spcBef>
              <a:spcAft>
                <a:spcPct val="0"/>
              </a:spcAft>
              <a:defRPr/>
            </a:pPr>
            <a:r>
              <a:rPr lang="en-US" sz="1000" dirty="0">
                <a:solidFill>
                  <a:srgbClr val="FFFFFF"/>
                </a:solidFill>
                <a:ea typeface="ＭＳ Ｐゴシック" charset="0"/>
                <a:cs typeface="Arial" charset="0"/>
              </a:rPr>
              <a:t>YOUR DEPARTMENT NAME  IN ALL CAPS</a:t>
            </a:r>
          </a:p>
          <a:p>
            <a:pPr algn="r" eaLnBrk="0" fontAlgn="base" hangingPunct="0">
              <a:lnSpc>
                <a:spcPct val="40000"/>
              </a:lnSpc>
              <a:spcBef>
                <a:spcPct val="50000"/>
              </a:spcBef>
              <a:spcAft>
                <a:spcPct val="0"/>
              </a:spcAft>
              <a:defRPr/>
            </a:pPr>
            <a:r>
              <a:rPr lang="en-US" sz="1000" dirty="0">
                <a:solidFill>
                  <a:srgbClr val="FFFFFF"/>
                </a:solidFill>
                <a:ea typeface="ＭＳ Ｐゴシック" charset="0"/>
                <a:cs typeface="Arial" charset="0"/>
              </a:rPr>
              <a:t>EDIT THIS TEXT ON TITLE MASTER</a:t>
            </a:r>
          </a:p>
        </p:txBody>
      </p:sp>
      <p:sp>
        <p:nvSpPr>
          <p:cNvPr id="7171" name="Rectangle 3"/>
          <p:cNvSpPr>
            <a:spLocks noGrp="1" noChangeArrowheads="1"/>
          </p:cNvSpPr>
          <p:nvPr>
            <p:ph type="ctrTitle"/>
          </p:nvPr>
        </p:nvSpPr>
        <p:spPr>
          <a:xfrm>
            <a:off x="914400" y="1524000"/>
            <a:ext cx="10363200" cy="1905000"/>
          </a:xfrm>
        </p:spPr>
        <p:txBody>
          <a:bodyPr/>
          <a:lstStyle>
            <a:lvl1pPr algn="ctr">
              <a:defRPr>
                <a:solidFill>
                  <a:schemeClr val="bg1"/>
                </a:solidFill>
              </a:defRPr>
            </a:lvl1pPr>
          </a:lstStyle>
          <a:p>
            <a:pPr lvl="0"/>
            <a:r>
              <a:rPr lang="en-US" noProof="0"/>
              <a:t>Click to edit Master title style</a:t>
            </a:r>
            <a:endParaRPr lang="en-US" noProof="0" dirty="0"/>
          </a:p>
        </p:txBody>
      </p:sp>
      <p:sp>
        <p:nvSpPr>
          <p:cNvPr id="7172" name="Rectangle 4"/>
          <p:cNvSpPr>
            <a:spLocks noGrp="1" noChangeArrowheads="1"/>
          </p:cNvSpPr>
          <p:nvPr>
            <p:ph type="subTitle" idx="1"/>
          </p:nvPr>
        </p:nvSpPr>
        <p:spPr>
          <a:xfrm>
            <a:off x="1828800" y="3810000"/>
            <a:ext cx="8534400" cy="2286000"/>
          </a:xfrm>
        </p:spPr>
        <p:txBody>
          <a:bodyPr/>
          <a:lstStyle>
            <a:lvl1pPr marL="0" indent="0" algn="ctr">
              <a:buFontTx/>
              <a:buNone/>
              <a:defRPr>
                <a:solidFill>
                  <a:schemeClr val="bg1">
                    <a:lumMod val="85000"/>
                  </a:schemeClr>
                </a:solidFill>
              </a:defRPr>
            </a:lvl1pPr>
          </a:lstStyle>
          <a:p>
            <a:pPr lvl="0"/>
            <a:r>
              <a:rPr lang="en-US" noProof="0"/>
              <a:t>Click to edit Master subtitle style</a:t>
            </a:r>
            <a:endParaRPr lang="en-US" noProof="0" dirty="0"/>
          </a:p>
        </p:txBody>
      </p:sp>
      <p:sp>
        <p:nvSpPr>
          <p:cNvPr id="6" name="Rectangle 5"/>
          <p:cNvSpPr>
            <a:spLocks noGrp="1" noChangeArrowheads="1"/>
          </p:cNvSpPr>
          <p:nvPr>
            <p:ph type="dt" sz="half" idx="10"/>
          </p:nvPr>
        </p:nvSpPr>
        <p:spPr>
          <a:xfrm>
            <a:off x="914400" y="6477000"/>
            <a:ext cx="2540000" cy="228600"/>
          </a:xfrm>
          <a:extLst>
            <a:ext uri="{FAA26D3D-D897-4be2-8F04-BA451C77F1D7}">
              <ma14:placeholderFlag xmlns="" xmlns:ma14="http://schemas.microsoft.com/office/mac/drawingml/2011/main" val="1"/>
            </a:ext>
          </a:extLst>
        </p:spPr>
        <p:txBody>
          <a:bodyPr/>
          <a:lstStyle>
            <a:lvl1pPr>
              <a:defRPr dirty="0"/>
            </a:lvl1pPr>
          </a:lstStyle>
          <a:p>
            <a:pPr>
              <a:defRPr/>
            </a:pPr>
            <a:endParaRPr lang="en-US">
              <a:solidFill>
                <a:srgbClr val="545454"/>
              </a:solidFill>
            </a:endParaRPr>
          </a:p>
        </p:txBody>
      </p:sp>
      <p:sp>
        <p:nvSpPr>
          <p:cNvPr id="7" name="Rectangle 6"/>
          <p:cNvSpPr>
            <a:spLocks noGrp="1" noChangeArrowheads="1"/>
          </p:cNvSpPr>
          <p:nvPr>
            <p:ph type="ftr" sz="quarter" idx="11"/>
          </p:nvPr>
        </p:nvSpPr>
        <p:spPr>
          <a:xfrm>
            <a:off x="4165600" y="6477000"/>
            <a:ext cx="3860800" cy="228600"/>
          </a:xfrm>
          <a:extLst>
            <a:ext uri="{FAA26D3D-D897-4be2-8F04-BA451C77F1D7}">
              <ma14:placeholderFlag xmlns="" xmlns:ma14="http://schemas.microsoft.com/office/mac/drawingml/2011/main" val="1"/>
            </a:ext>
          </a:extLst>
        </p:spPr>
        <p:txBody>
          <a:bodyPr/>
          <a:lstStyle>
            <a:lvl1pPr>
              <a:defRPr dirty="0"/>
            </a:lvl1pPr>
          </a:lstStyle>
          <a:p>
            <a:pPr>
              <a:defRPr/>
            </a:pPr>
            <a:endParaRPr lang="en-US">
              <a:solidFill>
                <a:srgbClr val="FFFFFF"/>
              </a:solidFill>
            </a:endParaRPr>
          </a:p>
        </p:txBody>
      </p:sp>
      <p:sp>
        <p:nvSpPr>
          <p:cNvPr id="8" name="Rectangle 7"/>
          <p:cNvSpPr>
            <a:spLocks noGrp="1" noChangeArrowheads="1"/>
          </p:cNvSpPr>
          <p:nvPr>
            <p:ph type="sldNum" sz="quarter" idx="12"/>
          </p:nvPr>
        </p:nvSpPr>
        <p:spPr>
          <a:xfrm>
            <a:off x="8737600" y="6477000"/>
            <a:ext cx="2540000" cy="228600"/>
          </a:xfrm>
          <a:extLst>
            <a:ext uri="{FAA26D3D-D897-4be2-8F04-BA451C77F1D7}">
              <ma14:placeholderFlag xmlns="" xmlns:ma14="http://schemas.microsoft.com/office/mac/drawingml/2011/main" val="1"/>
            </a:ext>
          </a:extLst>
        </p:spPr>
        <p:txBody>
          <a:bodyPr/>
          <a:lstStyle>
            <a:lvl1pPr>
              <a:defRPr/>
            </a:lvl1pPr>
          </a:lstStyle>
          <a:p>
            <a:fld id="{85B8EC2C-E905-4DD2-83FF-A780043316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79281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45454"/>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6702242-8744-419E-A178-B86E449A684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01520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45454"/>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3329BB6-FDD3-45BC-BE0C-9DE47EB3BCA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35950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286000"/>
            <a:ext cx="5334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2286000"/>
            <a:ext cx="5334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45454"/>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1E621D0-2C37-4720-B0B9-634DC14E3A2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5121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45454"/>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48FD9E32-53CE-4664-ABC5-E1D4D7C772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8637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45454"/>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D8F0EDF2-5005-4984-AAF7-9359DD158E4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07487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45454"/>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54F8D33B-D16A-4A82-9576-7D864F09D88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23853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45454"/>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8D8158EF-946F-45DC-840B-D82B33B6067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87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545454"/>
              </a:solidFill>
            </a:endParaRPr>
          </a:p>
        </p:txBody>
      </p:sp>
      <p:sp>
        <p:nvSpPr>
          <p:cNvPr id="5" name="Footer Placeholder 4"/>
          <p:cNvSpPr>
            <a:spLocks noGrp="1"/>
          </p:cNvSpPr>
          <p:nvPr>
            <p:ph type="ftr" sz="quarter" idx="11"/>
          </p:nvPr>
        </p:nvSpPr>
        <p:spPr/>
        <p:txBody>
          <a:bodyPr/>
          <a:lstStyle/>
          <a:p>
            <a:pPr>
              <a:defRPr/>
            </a:pPr>
            <a:r>
              <a:rPr lang="en-US" dirty="0">
                <a:solidFill>
                  <a:srgbClr val="FFFFFF"/>
                </a:solidFill>
              </a:rPr>
              <a:t>FINANCIAL &amp; BUSINESS SERVICES</a:t>
            </a:r>
          </a:p>
        </p:txBody>
      </p:sp>
      <p:sp>
        <p:nvSpPr>
          <p:cNvPr id="6" name="Slide Number Placeholder 5"/>
          <p:cNvSpPr>
            <a:spLocks noGrp="1"/>
          </p:cNvSpPr>
          <p:nvPr>
            <p:ph type="sldNum" sz="quarter" idx="12"/>
          </p:nvPr>
        </p:nvSpPr>
        <p:spPr/>
        <p:txBody>
          <a:bodyPr/>
          <a:lstStyle/>
          <a:p>
            <a:fld id="{26702242-8744-419E-A178-B86E449A68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63735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45454"/>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D780873-FC60-4FEB-A62D-1FD7234C92A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44078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45454"/>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43108E0-EA75-459E-BC20-70B0F7C5935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10275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000" y="1219200"/>
            <a:ext cx="27178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79502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45454"/>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CC56A97-13AE-4692-83F5-0F1C649EAD2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19879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545454"/>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fld id="{85B8EC2C-E905-4DD2-83FF-A78004331621}" type="slidenum">
              <a:rPr lang="en-US" smtClean="0">
                <a:solidFill>
                  <a:srgbClr val="FFFFFF"/>
                </a:solidFill>
              </a:rPr>
              <a:pPr/>
              <a:t>‹#›</a:t>
            </a:fld>
            <a:endParaRPr lang="en-US">
              <a:solidFill>
                <a:srgbClr val="FFFFFF"/>
              </a:solidFill>
            </a:endParaRPr>
          </a:p>
        </p:txBody>
      </p:sp>
      <p:pic>
        <p:nvPicPr>
          <p:cNvPr id="7" name="Picture 15">
            <a:extLst>
              <a:ext uri="{FF2B5EF4-FFF2-40B4-BE49-F238E27FC236}">
                <a16:creationId xmlns:a16="http://schemas.microsoft.com/office/drawing/2014/main" id="{A90AF8A6-8BDF-41E7-B816-DBE259659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16">
            <a:extLst>
              <a:ext uri="{FF2B5EF4-FFF2-40B4-BE49-F238E27FC236}">
                <a16:creationId xmlns:a16="http://schemas.microsoft.com/office/drawing/2014/main" id="{3B34BF55-A1B1-491A-B991-4526369F3F66}"/>
              </a:ext>
            </a:extLst>
          </p:cNvPr>
          <p:cNvSpPr txBox="1">
            <a:spLocks noChangeArrowheads="1"/>
          </p:cNvSpPr>
          <p:nvPr userDrawn="1"/>
        </p:nvSpPr>
        <p:spPr bwMode="auto">
          <a:xfrm>
            <a:off x="6502400" y="682626"/>
            <a:ext cx="5080000" cy="307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lgn="r" eaLnBrk="0" fontAlgn="base" hangingPunct="0">
              <a:lnSpc>
                <a:spcPct val="40000"/>
              </a:lnSpc>
              <a:spcBef>
                <a:spcPct val="50000"/>
              </a:spcBef>
              <a:spcAft>
                <a:spcPct val="0"/>
              </a:spcAft>
              <a:defRPr/>
            </a:pPr>
            <a:r>
              <a:rPr lang="en-US" sz="1000" dirty="0">
                <a:solidFill>
                  <a:srgbClr val="FFFFFF"/>
                </a:solidFill>
                <a:ea typeface="ＭＳ Ｐゴシック" charset="0"/>
                <a:cs typeface="Arial" charset="0"/>
              </a:rPr>
              <a:t>YOUR DEPARTMENT NAME  IN ALL CAPS</a:t>
            </a:r>
          </a:p>
          <a:p>
            <a:pPr algn="r" eaLnBrk="0" fontAlgn="base" hangingPunct="0">
              <a:lnSpc>
                <a:spcPct val="40000"/>
              </a:lnSpc>
              <a:spcBef>
                <a:spcPct val="50000"/>
              </a:spcBef>
              <a:spcAft>
                <a:spcPct val="0"/>
              </a:spcAft>
              <a:defRPr/>
            </a:pPr>
            <a:r>
              <a:rPr lang="en-US" sz="1000" dirty="0">
                <a:solidFill>
                  <a:srgbClr val="FFFFFF"/>
                </a:solidFill>
                <a:ea typeface="ＭＳ Ｐゴシック" charset="0"/>
                <a:cs typeface="Arial" charset="0"/>
              </a:rPr>
              <a:t>EDIT THIS TEXT ON TITLE MASTER</a:t>
            </a:r>
          </a:p>
        </p:txBody>
      </p:sp>
    </p:spTree>
    <p:extLst>
      <p:ext uri="{BB962C8B-B14F-4D97-AF65-F5344CB8AC3E}">
        <p14:creationId xmlns:p14="http://schemas.microsoft.com/office/powerpoint/2010/main" val="3249545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545454"/>
              </a:solidFill>
            </a:endParaRPr>
          </a:p>
        </p:txBody>
      </p:sp>
      <p:sp>
        <p:nvSpPr>
          <p:cNvPr id="5" name="Footer Placeholder 4"/>
          <p:cNvSpPr>
            <a:spLocks noGrp="1"/>
          </p:cNvSpPr>
          <p:nvPr>
            <p:ph type="ftr" sz="quarter" idx="11"/>
          </p:nvPr>
        </p:nvSpPr>
        <p:spPr/>
        <p:txBody>
          <a:bodyPr/>
          <a:lstStyle/>
          <a:p>
            <a:pPr>
              <a:defRPr/>
            </a:pPr>
            <a:r>
              <a:rPr lang="en-US">
                <a:solidFill>
                  <a:srgbClr val="FFFFFF"/>
                </a:solidFill>
              </a:rPr>
              <a:t>FINANCIAL &amp; BUSINESS SERVICES</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26702242-8744-419E-A178-B86E449A684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7269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solidFill>
                <a:srgbClr val="545454"/>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fld id="{F3329BB6-FDD3-45BC-BE0C-9DE47EB3BC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29381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545454"/>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fld id="{E1E621D0-2C37-4720-B0B9-634DC14E3A2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99973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545454"/>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fld id="{48FD9E32-53CE-4664-ABC5-E1D4D7C77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0151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545454"/>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fld id="{D8F0EDF2-5005-4984-AAF7-9359DD158E4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31097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545454"/>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fld id="{54F8D33B-D16A-4A82-9576-7D864F09D88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3388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545454"/>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fld id="{F3329BB6-FDD3-45BC-BE0C-9DE47EB3BCA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35175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545454"/>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fld id="{8D8158EF-946F-45DC-840B-D82B33B6067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86642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545454"/>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fld id="{7D780873-FC60-4FEB-A62D-1FD7234C92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73764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545454"/>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fld id="{043108E0-EA75-459E-BC20-70B0F7C59352}"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395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545454"/>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fld id="{DCC56A97-13AE-4692-83F5-0F1C649EAD2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4970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545454"/>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fld id="{E1E621D0-2C37-4720-B0B9-634DC14E3A2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1289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545454"/>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fld id="{48FD9E32-53CE-4664-ABC5-E1D4D7C77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476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545454"/>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fld id="{D8F0EDF2-5005-4984-AAF7-9359DD158E4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53277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545454"/>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fld id="{54F8D33B-D16A-4A82-9576-7D864F09D88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995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545454"/>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fld id="{8D8158EF-946F-45DC-840B-D82B33B6067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0286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545454"/>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fld id="{7D780873-FC60-4FEB-A62D-1FD7234C92A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1308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B3695-9D95-4A76-97A2-F2304A75F57F}" type="datetimeFigureOut">
              <a:rPr lang="en-US" smtClean="0"/>
              <a:t>11/18/2022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BE236-75B1-40DA-96DD-693EEA84A8D9}" type="slidenum">
              <a:rPr lang="en-US" smtClean="0"/>
              <a:t>‹#›</a:t>
            </a:fld>
            <a:endParaRPr lang="en-US"/>
          </a:p>
        </p:txBody>
      </p:sp>
      <p:pic>
        <p:nvPicPr>
          <p:cNvPr id="7" name="Picture 1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410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219200"/>
            <a:ext cx="10871200" cy="76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2286000"/>
            <a:ext cx="10871200" cy="3962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117600" y="6477000"/>
            <a:ext cx="2540000" cy="228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dirty="0">
                <a:latin typeface="Arial" charset="0"/>
                <a:ea typeface="ＭＳ Ｐゴシック" charset="0"/>
                <a:cs typeface="Arial" charset="0"/>
              </a:defRPr>
            </a:lvl1pPr>
          </a:lstStyle>
          <a:p>
            <a:pPr eaLnBrk="0" fontAlgn="base" hangingPunct="0">
              <a:spcBef>
                <a:spcPct val="0"/>
              </a:spcBef>
              <a:spcAft>
                <a:spcPct val="0"/>
              </a:spcAft>
              <a:defRPr/>
            </a:pPr>
            <a:endParaRPr lang="en-US">
              <a:solidFill>
                <a:srgbClr val="545454"/>
              </a:solidFill>
            </a:endParaRPr>
          </a:p>
        </p:txBody>
      </p:sp>
      <p:sp>
        <p:nvSpPr>
          <p:cNvPr id="1029" name="Rectangle 5"/>
          <p:cNvSpPr>
            <a:spLocks noGrp="1" noChangeArrowheads="1"/>
          </p:cNvSpPr>
          <p:nvPr>
            <p:ph type="ftr" sz="quarter" idx="3"/>
          </p:nvPr>
        </p:nvSpPr>
        <p:spPr bwMode="auto">
          <a:xfrm>
            <a:off x="4368800" y="6477000"/>
            <a:ext cx="3860800" cy="228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dirty="0">
                <a:solidFill>
                  <a:schemeClr val="bg1"/>
                </a:solidFill>
                <a:latin typeface="Arial" charset="0"/>
                <a:ea typeface="ＭＳ Ｐゴシック" charset="0"/>
                <a:cs typeface="Arial" charset="0"/>
              </a:defRPr>
            </a:lvl1pPr>
          </a:lstStyle>
          <a:p>
            <a:pPr eaLnBrk="0" fontAlgn="base" hangingPunct="0">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940800" y="6477000"/>
            <a:ext cx="2540000" cy="228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chemeClr val="bg1"/>
                </a:solidFill>
                <a:cs typeface="Arial" pitchFamily="34" charset="0"/>
              </a:defRPr>
            </a:lvl1pPr>
          </a:lstStyle>
          <a:p>
            <a:pPr eaLnBrk="0" fontAlgn="base" hangingPunct="0">
              <a:spcBef>
                <a:spcPct val="0"/>
              </a:spcBef>
              <a:spcAft>
                <a:spcPct val="0"/>
              </a:spcAft>
            </a:pPr>
            <a:fld id="{797F3A87-952B-494F-899B-4EF0703BB34D}" type="slidenum">
              <a:rPr lang="en-US" smtClean="0">
                <a:solidFill>
                  <a:srgbClr val="FFFFFF"/>
                </a:solidFill>
              </a:rPr>
              <a:pPr eaLnBrk="0" fontAlgn="base" hangingPunct="0">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7730275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4800">
          <a:solidFill>
            <a:srgbClr val="545454"/>
          </a:solidFill>
          <a:latin typeface="+mj-lt"/>
          <a:ea typeface="ＭＳ Ｐゴシック" charset="0"/>
          <a:cs typeface="ＭＳ Ｐゴシック" charset="0"/>
        </a:defRPr>
      </a:lvl1pPr>
      <a:lvl2pPr algn="l" rtl="0" eaLnBrk="1" fontAlgn="base" hangingPunct="1">
        <a:spcBef>
          <a:spcPct val="0"/>
        </a:spcBef>
        <a:spcAft>
          <a:spcPct val="0"/>
        </a:spcAft>
        <a:defRPr sz="4800">
          <a:solidFill>
            <a:srgbClr val="545454"/>
          </a:solidFill>
          <a:latin typeface="Arial" charset="0"/>
          <a:ea typeface="ＭＳ Ｐゴシック" charset="0"/>
          <a:cs typeface="ＭＳ Ｐゴシック" charset="0"/>
        </a:defRPr>
      </a:lvl2pPr>
      <a:lvl3pPr algn="l" rtl="0" eaLnBrk="1" fontAlgn="base" hangingPunct="1">
        <a:spcBef>
          <a:spcPct val="0"/>
        </a:spcBef>
        <a:spcAft>
          <a:spcPct val="0"/>
        </a:spcAft>
        <a:defRPr sz="4800">
          <a:solidFill>
            <a:srgbClr val="545454"/>
          </a:solidFill>
          <a:latin typeface="Arial" charset="0"/>
          <a:ea typeface="ＭＳ Ｐゴシック" charset="0"/>
          <a:cs typeface="ＭＳ Ｐゴシック" charset="0"/>
        </a:defRPr>
      </a:lvl3pPr>
      <a:lvl4pPr algn="l" rtl="0" eaLnBrk="1" fontAlgn="base" hangingPunct="1">
        <a:spcBef>
          <a:spcPct val="0"/>
        </a:spcBef>
        <a:spcAft>
          <a:spcPct val="0"/>
        </a:spcAft>
        <a:defRPr sz="4800">
          <a:solidFill>
            <a:srgbClr val="545454"/>
          </a:solidFill>
          <a:latin typeface="Arial" charset="0"/>
          <a:ea typeface="ＭＳ Ｐゴシック" charset="0"/>
          <a:cs typeface="ＭＳ Ｐゴシック" charset="0"/>
        </a:defRPr>
      </a:lvl4pPr>
      <a:lvl5pPr algn="l" rtl="0" eaLnBrk="1" fontAlgn="base" hangingPunct="1">
        <a:spcBef>
          <a:spcPct val="0"/>
        </a:spcBef>
        <a:spcAft>
          <a:spcPct val="0"/>
        </a:spcAft>
        <a:defRPr sz="4800">
          <a:solidFill>
            <a:srgbClr val="545454"/>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800">
          <a:solidFill>
            <a:srgbClr val="545454"/>
          </a:solidFill>
          <a:latin typeface="Times" charset="0"/>
          <a:ea typeface="ＭＳ Ｐゴシック" charset="0"/>
          <a:cs typeface="Arial" charset="0"/>
        </a:defRPr>
      </a:lvl6pPr>
      <a:lvl7pPr marL="914400" algn="l" rtl="0" eaLnBrk="1" fontAlgn="base" hangingPunct="1">
        <a:spcBef>
          <a:spcPct val="0"/>
        </a:spcBef>
        <a:spcAft>
          <a:spcPct val="0"/>
        </a:spcAft>
        <a:defRPr sz="4800">
          <a:solidFill>
            <a:srgbClr val="545454"/>
          </a:solidFill>
          <a:latin typeface="Times" charset="0"/>
          <a:ea typeface="ＭＳ Ｐゴシック" charset="0"/>
          <a:cs typeface="Arial" charset="0"/>
        </a:defRPr>
      </a:lvl7pPr>
      <a:lvl8pPr marL="1371600" algn="l" rtl="0" eaLnBrk="1" fontAlgn="base" hangingPunct="1">
        <a:spcBef>
          <a:spcPct val="0"/>
        </a:spcBef>
        <a:spcAft>
          <a:spcPct val="0"/>
        </a:spcAft>
        <a:defRPr sz="4800">
          <a:solidFill>
            <a:srgbClr val="545454"/>
          </a:solidFill>
          <a:latin typeface="Times" charset="0"/>
          <a:ea typeface="ＭＳ Ｐゴシック" charset="0"/>
          <a:cs typeface="Arial" charset="0"/>
        </a:defRPr>
      </a:lvl8pPr>
      <a:lvl9pPr marL="1828800" algn="l" rtl="0" eaLnBrk="1" fontAlgn="base" hangingPunct="1">
        <a:spcBef>
          <a:spcPct val="0"/>
        </a:spcBef>
        <a:spcAft>
          <a:spcPct val="0"/>
        </a:spcAft>
        <a:defRPr sz="4800">
          <a:solidFill>
            <a:srgbClr val="545454"/>
          </a:solidFill>
          <a:latin typeface="Times"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rgbClr val="545454"/>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rgbClr val="545454"/>
          </a:solidFill>
          <a:latin typeface="+mn-lt"/>
          <a:ea typeface="ＭＳ Ｐゴシック" charset="0"/>
          <a:cs typeface="Arial" charset="0"/>
        </a:defRPr>
      </a:lvl2pPr>
      <a:lvl3pPr marL="1143000" indent="-228600" algn="l" rtl="0" eaLnBrk="1" fontAlgn="base" hangingPunct="1">
        <a:spcBef>
          <a:spcPct val="20000"/>
        </a:spcBef>
        <a:spcAft>
          <a:spcPct val="0"/>
        </a:spcAft>
        <a:buChar char="•"/>
        <a:defRPr sz="2400">
          <a:solidFill>
            <a:srgbClr val="545454"/>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rgbClr val="545454"/>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rgbClr val="545454"/>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rgbClr val="545454"/>
          </a:solidFill>
          <a:latin typeface="+mn-lt"/>
          <a:ea typeface="Arial" charset="0"/>
          <a:cs typeface="+mn-cs"/>
        </a:defRPr>
      </a:lvl6pPr>
      <a:lvl7pPr marL="2971800" indent="-228600" algn="l" rtl="0" eaLnBrk="1" fontAlgn="base" hangingPunct="1">
        <a:spcBef>
          <a:spcPct val="20000"/>
        </a:spcBef>
        <a:spcAft>
          <a:spcPct val="0"/>
        </a:spcAft>
        <a:buChar char="»"/>
        <a:defRPr sz="2000">
          <a:solidFill>
            <a:srgbClr val="545454"/>
          </a:solidFill>
          <a:latin typeface="+mn-lt"/>
          <a:ea typeface="Arial" charset="0"/>
          <a:cs typeface="+mn-cs"/>
        </a:defRPr>
      </a:lvl7pPr>
      <a:lvl8pPr marL="3429000" indent="-228600" algn="l" rtl="0" eaLnBrk="1" fontAlgn="base" hangingPunct="1">
        <a:spcBef>
          <a:spcPct val="20000"/>
        </a:spcBef>
        <a:spcAft>
          <a:spcPct val="0"/>
        </a:spcAft>
        <a:buChar char="»"/>
        <a:defRPr sz="2000">
          <a:solidFill>
            <a:srgbClr val="545454"/>
          </a:solidFill>
          <a:latin typeface="+mn-lt"/>
          <a:ea typeface="Arial" charset="0"/>
          <a:cs typeface="+mn-cs"/>
        </a:defRPr>
      </a:lvl8pPr>
      <a:lvl9pPr marL="3886200" indent="-228600" algn="l" rtl="0" eaLnBrk="1" fontAlgn="base" hangingPunct="1">
        <a:spcBef>
          <a:spcPct val="20000"/>
        </a:spcBef>
        <a:spcAft>
          <a:spcPct val="0"/>
        </a:spcAft>
        <a:buChar char="»"/>
        <a:defRPr sz="2000">
          <a:solidFill>
            <a:srgbClr val="545454"/>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B3695-9D95-4A76-97A2-F2304A75F57F}" type="datetimeFigureOut">
              <a:rPr lang="en-US" smtClean="0"/>
              <a:t>11/18/2022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BE236-75B1-40DA-96DD-693EEA84A8D9}" type="slidenum">
              <a:rPr lang="en-US" smtClean="0"/>
              <a:t>‹#›</a:t>
            </a:fld>
            <a:endParaRPr lang="en-US"/>
          </a:p>
        </p:txBody>
      </p:sp>
      <p:pic>
        <p:nvPicPr>
          <p:cNvPr id="7" name="Picture 17">
            <a:extLst>
              <a:ext uri="{FF2B5EF4-FFF2-40B4-BE49-F238E27FC236}">
                <a16:creationId xmlns:a16="http://schemas.microsoft.com/office/drawing/2014/main" id="{B35343D6-F11F-4E8D-9FEF-F9CA1CE0C9C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12192000" cy="686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1865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3" Type="http://schemas.openxmlformats.org/officeDocument/2006/relationships/image" Target="../media/image4.jpg"/><Relationship Id="rId7" Type="http://schemas.openxmlformats.org/officeDocument/2006/relationships/image" Target="../media/image28.emf"/><Relationship Id="rId12"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4.jpg"/><Relationship Id="rId4" Type="http://schemas.openxmlformats.org/officeDocument/2006/relationships/hyperlink" Target="https://fbs.admin.utah.edu/help/processing/grant-authority/" TargetMode="External"/></Relationships>
</file>

<file path=ppt/slides/_rels/slide1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8.xml"/><Relationship Id="rId3" Type="http://schemas.openxmlformats.org/officeDocument/2006/relationships/image" Target="../media/image4.jpg"/><Relationship Id="rId7" Type="http://schemas.openxmlformats.org/officeDocument/2006/relationships/slide" Target="slide16.xml"/><Relationship Id="rId12" Type="http://schemas.openxmlformats.org/officeDocument/2006/relationships/slide" Target="slide35.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slide" Target="slide13.xml"/><Relationship Id="rId11" Type="http://schemas.openxmlformats.org/officeDocument/2006/relationships/slide" Target="slide33.xml"/><Relationship Id="rId5" Type="http://schemas.openxmlformats.org/officeDocument/2006/relationships/slide" Target="slide11.xml"/><Relationship Id="rId10" Type="http://schemas.openxmlformats.org/officeDocument/2006/relationships/slide" Target="slide31.xml"/><Relationship Id="rId4" Type="http://schemas.openxmlformats.org/officeDocument/2006/relationships/hyperlink" Target="https://fbs.admin.utah.edu/ushop/ushop-training/online-shopper-training/" TargetMode="External"/><Relationship Id="rId9" Type="http://schemas.openxmlformats.org/officeDocument/2006/relationships/slide" Target="slide24.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fbs.admin.utah.edu/download/ushop/document-actions-new-ux.pdf" TargetMode="External"/><Relationship Id="rId7" Type="http://schemas.openxmlformats.org/officeDocument/2006/relationships/hyperlink" Target="https://fbs.admin.utah.edu/download/ushop/one-ushop.pdf" TargetMode="External"/><Relationship Id="rId2" Type="http://schemas.openxmlformats.org/officeDocument/2006/relationships/image" Target="../media/image38.png"/><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22.png"/><Relationship Id="rId4" Type="http://schemas.openxmlformats.org/officeDocument/2006/relationships/image" Target="../media/image39.png"/><Relationship Id="rId9" Type="http://schemas.openxmlformats.org/officeDocument/2006/relationships/image" Target="../media/image4.jp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2.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4.jpg"/><Relationship Id="rId5" Type="http://schemas.openxmlformats.org/officeDocument/2006/relationships/image" Target="../media/image44.png"/><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4.jp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8.xml"/><Relationship Id="rId3" Type="http://schemas.openxmlformats.org/officeDocument/2006/relationships/image" Target="../media/image4.jpg"/><Relationship Id="rId7" Type="http://schemas.openxmlformats.org/officeDocument/2006/relationships/slide" Target="slide16.xml"/><Relationship Id="rId12" Type="http://schemas.openxmlformats.org/officeDocument/2006/relationships/slide" Target="slide35.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slide" Target="slide13.xml"/><Relationship Id="rId11" Type="http://schemas.openxmlformats.org/officeDocument/2006/relationships/slide" Target="slide33.xml"/><Relationship Id="rId5" Type="http://schemas.openxmlformats.org/officeDocument/2006/relationships/slide" Target="slide11.xml"/><Relationship Id="rId10" Type="http://schemas.openxmlformats.org/officeDocument/2006/relationships/slide" Target="slide31.xml"/><Relationship Id="rId4" Type="http://schemas.openxmlformats.org/officeDocument/2006/relationships/hyperlink" Target="https://fbs.admin.utah.edu/ushop/ushop-training/online-shopper-training/" TargetMode="External"/><Relationship Id="rId9" Type="http://schemas.openxmlformats.org/officeDocument/2006/relationships/slide" Target="slide24.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48.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1.png"/><Relationship Id="rId7" Type="http://schemas.openxmlformats.org/officeDocument/2006/relationships/image" Target="../media/image48.png"/><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image" Target="../media/image4.jp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jpg"/><Relationship Id="rId7" Type="http://schemas.openxmlformats.org/officeDocument/2006/relationships/image" Target="../media/image54.jpeg"/><Relationship Id="rId2" Type="http://schemas.openxmlformats.org/officeDocument/2006/relationships/hyperlink" Target="https://fbs.admin.utah.edu/ushop/training-reference-materials/shopping-punch-out/" TargetMode="External"/><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15.png"/><Relationship Id="rId4" Type="http://schemas.openxmlformats.org/officeDocument/2006/relationships/hyperlink" Target="https://fbs.admin.utah.edu/download/ushop/quickref/track-amazon-order.pdf"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8.xml"/><Relationship Id="rId3" Type="http://schemas.openxmlformats.org/officeDocument/2006/relationships/image" Target="../media/image4.jpg"/><Relationship Id="rId7" Type="http://schemas.openxmlformats.org/officeDocument/2006/relationships/slide" Target="slide16.xml"/><Relationship Id="rId12"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slide" Target="slide13.xml"/><Relationship Id="rId11" Type="http://schemas.openxmlformats.org/officeDocument/2006/relationships/slide" Target="slide33.xml"/><Relationship Id="rId5" Type="http://schemas.openxmlformats.org/officeDocument/2006/relationships/slide" Target="slide11.xml"/><Relationship Id="rId10" Type="http://schemas.openxmlformats.org/officeDocument/2006/relationships/slide" Target="slide31.xml"/><Relationship Id="rId4" Type="http://schemas.openxmlformats.org/officeDocument/2006/relationships/hyperlink" Target="https://fbs.admin.utah.edu/ushop/ushop-training/online-shopper-training/" TargetMode="External"/><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8.xml"/><Relationship Id="rId3" Type="http://schemas.openxmlformats.org/officeDocument/2006/relationships/image" Target="../media/image4.jpg"/><Relationship Id="rId7" Type="http://schemas.openxmlformats.org/officeDocument/2006/relationships/slide" Target="slide16.xml"/><Relationship Id="rId12" Type="http://schemas.openxmlformats.org/officeDocument/2006/relationships/slide" Target="slide35.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slide" Target="slide13.xml"/><Relationship Id="rId11" Type="http://schemas.openxmlformats.org/officeDocument/2006/relationships/slide" Target="slide33.xml"/><Relationship Id="rId5" Type="http://schemas.openxmlformats.org/officeDocument/2006/relationships/slide" Target="slide11.xml"/><Relationship Id="rId10" Type="http://schemas.openxmlformats.org/officeDocument/2006/relationships/slide" Target="slide31.xml"/><Relationship Id="rId4" Type="http://schemas.openxmlformats.org/officeDocument/2006/relationships/hyperlink" Target="https://fbs.admin.utah.edu/ushop/ushop-training/online-shopper-training/" TargetMode="External"/><Relationship Id="rId9" Type="http://schemas.openxmlformats.org/officeDocument/2006/relationships/slide" Target="slide2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24.xml"/><Relationship Id="rId5" Type="http://schemas.openxmlformats.org/officeDocument/2006/relationships/image" Target="../media/image55.jpg"/><Relationship Id="rId4" Type="http://schemas.openxmlformats.org/officeDocument/2006/relationships/hyperlink" Target="https://fbs.admin.utah.edu/download/ushop/quickref/change-order-request-form.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4.jp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4.png"/><Relationship Id="rId2" Type="http://schemas.openxmlformats.org/officeDocument/2006/relationships/notesSlide" Target="../notesSlides/notesSlide15.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24.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55.jpg"/><Relationship Id="rId5" Type="http://schemas.openxmlformats.org/officeDocument/2006/relationships/hyperlink" Target="mailto:UShop@Utah.edu" TargetMode="External"/><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15.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8.xml"/><Relationship Id="rId3" Type="http://schemas.openxmlformats.org/officeDocument/2006/relationships/image" Target="../media/image4.jpg"/><Relationship Id="rId7" Type="http://schemas.openxmlformats.org/officeDocument/2006/relationships/slide" Target="slide16.xml"/><Relationship Id="rId12" Type="http://schemas.openxmlformats.org/officeDocument/2006/relationships/slide" Target="slide35.xml"/><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slide" Target="slide13.xml"/><Relationship Id="rId11" Type="http://schemas.openxmlformats.org/officeDocument/2006/relationships/slide" Target="slide33.xml"/><Relationship Id="rId5" Type="http://schemas.openxmlformats.org/officeDocument/2006/relationships/slide" Target="slide11.xml"/><Relationship Id="rId10" Type="http://schemas.openxmlformats.org/officeDocument/2006/relationships/slide" Target="slide31.xml"/><Relationship Id="rId4" Type="http://schemas.openxmlformats.org/officeDocument/2006/relationships/hyperlink" Target="https://fbs.admin.utah.edu/ushop/ushop-training/online-shopper-training/" TargetMode="External"/><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hyperlink" Target="mailto:ap@admin.Utah.edu" TargetMode="External"/><Relationship Id="rId2" Type="http://schemas.openxmlformats.org/officeDocument/2006/relationships/image" Target="../media/image4.jpg"/><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2.png"/><Relationship Id="rId3" Type="http://schemas.openxmlformats.org/officeDocument/2006/relationships/image" Target="../media/image4.jpg"/><Relationship Id="rId7" Type="http://schemas.openxmlformats.org/officeDocument/2006/relationships/image" Target="../media/image77.png"/><Relationship Id="rId12"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76.png"/><Relationship Id="rId11" Type="http://schemas.openxmlformats.org/officeDocument/2006/relationships/image" Target="../media/image79.png"/><Relationship Id="rId5" Type="http://schemas.openxmlformats.org/officeDocument/2006/relationships/image" Target="../media/image75.png"/><Relationship Id="rId10" Type="http://schemas.openxmlformats.org/officeDocument/2006/relationships/image" Target="../media/image15.png"/><Relationship Id="rId4" Type="http://schemas.openxmlformats.org/officeDocument/2006/relationships/image" Target="../media/image43.png"/><Relationship Id="rId9" Type="http://schemas.openxmlformats.org/officeDocument/2006/relationships/hyperlink" Target="https://finance.apps.utah.edu/uofu/fin/ushopfortislookup/"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5.png"/><Relationship Id="rId7" Type="http://schemas.openxmlformats.org/officeDocument/2006/relationships/image" Target="../media/image45.png"/><Relationship Id="rId2" Type="http://schemas.openxmlformats.org/officeDocument/2006/relationships/image" Target="../media/image4.jpg"/><Relationship Id="rId1" Type="http://schemas.openxmlformats.org/officeDocument/2006/relationships/slideLayout" Target="../slideLayouts/slideLayout24.xml"/><Relationship Id="rId6" Type="http://schemas.openxmlformats.org/officeDocument/2006/relationships/image" Target="../media/image81.png"/><Relationship Id="rId5" Type="http://schemas.openxmlformats.org/officeDocument/2006/relationships/image" Target="../media/image22.png"/><Relationship Id="rId4" Type="http://schemas.openxmlformats.org/officeDocument/2006/relationships/hyperlink" Target="https://fbs.admin.utah.edu/accountspayable/contact_a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4.jpg"/><Relationship Id="rId1" Type="http://schemas.openxmlformats.org/officeDocument/2006/relationships/slideLayout" Target="../slideLayouts/slideLayout24.xml"/><Relationship Id="rId5" Type="http://schemas.openxmlformats.org/officeDocument/2006/relationships/image" Target="../media/image20.jpeg"/><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hyperlink" Target="https://finance.apps.utah.edu/uofu/fin/ushopfortislookup/" TargetMode="External"/><Relationship Id="rId7"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84.png"/><Relationship Id="rId5" Type="http://schemas.openxmlformats.org/officeDocument/2006/relationships/image" Target="../media/image4.jpg"/><Relationship Id="rId10" Type="http://schemas.openxmlformats.org/officeDocument/2006/relationships/image" Target="../media/image21.png"/><Relationship Id="rId4" Type="http://schemas.openxmlformats.org/officeDocument/2006/relationships/image" Target="../media/image85.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hyperlink" Target="https://fbs.admin.utah.edu/ushop/ushop-training/online-shopper-training/"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21.xml"/><Relationship Id="rId3" Type="http://schemas.openxmlformats.org/officeDocument/2006/relationships/image" Target="../media/image4.jpg"/><Relationship Id="rId7" Type="http://schemas.openxmlformats.org/officeDocument/2006/relationships/slide" Target="slide35.xml"/><Relationship Id="rId12"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slide" Target="slide33.xml"/><Relationship Id="rId11" Type="http://schemas.openxmlformats.org/officeDocument/2006/relationships/slide" Target="slide13.xml"/><Relationship Id="rId5" Type="http://schemas.openxmlformats.org/officeDocument/2006/relationships/slide" Target="slide31.xml"/><Relationship Id="rId10" Type="http://schemas.openxmlformats.org/officeDocument/2006/relationships/slide" Target="slide11.xml"/><Relationship Id="rId4" Type="http://schemas.openxmlformats.org/officeDocument/2006/relationships/slide" Target="slide24.xml"/><Relationship Id="rId9" Type="http://schemas.openxmlformats.org/officeDocument/2006/relationships/hyperlink" Target="https://fbs.admin.utah.edu/ushop/ushop-training/online-shopper-trainin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4.jp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3.png"/><Relationship Id="rId4" Type="http://schemas.openxmlformats.org/officeDocument/2006/relationships/image" Target="../media/image88.emf"/><Relationship Id="rId9" Type="http://schemas.openxmlformats.org/officeDocument/2006/relationships/image" Target="../media/image92.png"/></Relationships>
</file>

<file path=ppt/slides/_rels/slide32.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21.xml"/><Relationship Id="rId3" Type="http://schemas.openxmlformats.org/officeDocument/2006/relationships/image" Target="../media/image4.jpg"/><Relationship Id="rId7" Type="http://schemas.openxmlformats.org/officeDocument/2006/relationships/slide" Target="slide35.xml"/><Relationship Id="rId12" Type="http://schemas.openxmlformats.org/officeDocument/2006/relationships/slide" Target="slide16.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slide" Target="slide33.xml"/><Relationship Id="rId11" Type="http://schemas.openxmlformats.org/officeDocument/2006/relationships/slide" Target="slide13.xml"/><Relationship Id="rId5" Type="http://schemas.openxmlformats.org/officeDocument/2006/relationships/slide" Target="slide31.xml"/><Relationship Id="rId10" Type="http://schemas.openxmlformats.org/officeDocument/2006/relationships/slide" Target="slide11.xml"/><Relationship Id="rId4" Type="http://schemas.openxmlformats.org/officeDocument/2006/relationships/slide" Target="slide24.xml"/><Relationship Id="rId9" Type="http://schemas.openxmlformats.org/officeDocument/2006/relationships/hyperlink" Target="https://fbs.admin.utah.edu/ushop/ushop-training/online-shopper-trainin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mailto:UShop@Utah.edu" TargetMode="External"/><Relationship Id="rId3" Type="http://schemas.openxmlformats.org/officeDocument/2006/relationships/image" Target="../media/image94.png"/><Relationship Id="rId7"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24.xml"/><Relationship Id="rId6" Type="http://schemas.openxmlformats.org/officeDocument/2006/relationships/hyperlink" Target="https://fbs.admin.utah.edu/download/ushop/enhanced-search.pdf" TargetMode="External"/><Relationship Id="rId5" Type="http://schemas.openxmlformats.org/officeDocument/2006/relationships/hyperlink" Target="https://fbs.admin.utah.edu/download/ushop/quickref/search-pos-set-columns-filters.pdf" TargetMode="External"/><Relationship Id="rId4" Type="http://schemas.openxmlformats.org/officeDocument/2006/relationships/image" Target="../media/image95.png"/><Relationship Id="rId9" Type="http://schemas.openxmlformats.org/officeDocument/2006/relationships/image" Target="../media/image96.jpeg"/></Relationships>
</file>

<file path=ppt/slides/_rels/slide34.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21.xml"/><Relationship Id="rId3" Type="http://schemas.openxmlformats.org/officeDocument/2006/relationships/image" Target="../media/image4.jpg"/><Relationship Id="rId7" Type="http://schemas.openxmlformats.org/officeDocument/2006/relationships/slide" Target="slide35.xml"/><Relationship Id="rId12" Type="http://schemas.openxmlformats.org/officeDocument/2006/relationships/slide" Target="slide16.xml"/><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slide" Target="slide33.xml"/><Relationship Id="rId11" Type="http://schemas.openxmlformats.org/officeDocument/2006/relationships/slide" Target="slide13.xml"/><Relationship Id="rId5" Type="http://schemas.openxmlformats.org/officeDocument/2006/relationships/slide" Target="slide31.xml"/><Relationship Id="rId10" Type="http://schemas.openxmlformats.org/officeDocument/2006/relationships/slide" Target="slide11.xml"/><Relationship Id="rId4" Type="http://schemas.openxmlformats.org/officeDocument/2006/relationships/slide" Target="slide24.xml"/><Relationship Id="rId9" Type="http://schemas.openxmlformats.org/officeDocument/2006/relationships/hyperlink" Target="https://fbs.admin.utah.edu/ushop/ushop-training/online-shopper-trainin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fbs.admin.utah.edu/download/ushop/quickref/approved-alternate-gfa.pdf" TargetMode="External"/><Relationship Id="rId13" Type="http://schemas.openxmlformats.org/officeDocument/2006/relationships/hyperlink" Target="https://fbs.admin.utah.edu/download/ushop/quickref/change-supplier-po.pdf" TargetMode="External"/><Relationship Id="rId3" Type="http://schemas.openxmlformats.org/officeDocument/2006/relationships/hyperlink" Target="mailto:%20ap@admin.utah.edu" TargetMode="External"/><Relationship Id="rId7" Type="http://schemas.openxmlformats.org/officeDocument/2006/relationships/hyperlink" Target="https://fbs.admin.utah.edu/download/ushop/carts-how-to-manage.pdf" TargetMode="External"/><Relationship Id="rId12" Type="http://schemas.openxmlformats.org/officeDocument/2006/relationships/hyperlink" Target="https://fbs.admin.utah.edu/download/ushop/quickref/change-email-cis.pdf" TargetMode="External"/><Relationship Id="rId2" Type="http://schemas.openxmlformats.org/officeDocument/2006/relationships/image" Target="../media/image4.jpg"/><Relationship Id="rId1" Type="http://schemas.openxmlformats.org/officeDocument/2006/relationships/slideLayout" Target="../slideLayouts/slideLayout24.xml"/><Relationship Id="rId6" Type="http://schemas.openxmlformats.org/officeDocument/2006/relationships/hyperlink" Target="https://fbs.admin.utah.edu/download/ushop/chartfields-howto-add-and-split.pdf" TargetMode="External"/><Relationship Id="rId11" Type="http://schemas.openxmlformats.org/officeDocument/2006/relationships/hyperlink" Target="https://fbs.admin.utah.edu/download/ushop/quickref/select-notification-preferences-for-requisition-approval.pdf" TargetMode="External"/><Relationship Id="rId5" Type="http://schemas.openxmlformats.org/officeDocument/2006/relationships/hyperlink" Target="https://fbs.admin.utah.edu/download/ushop/copy-req.pdf" TargetMode="External"/><Relationship Id="rId15" Type="http://schemas.openxmlformats.org/officeDocument/2006/relationships/image" Target="../media/image15.png"/><Relationship Id="rId10" Type="http://schemas.openxmlformats.org/officeDocument/2006/relationships/hyperlink" Target="https://fbs.admin.utah.edu/ushop/training-reference-materials/pcard_purchase_only/" TargetMode="External"/><Relationship Id="rId4" Type="http://schemas.openxmlformats.org/officeDocument/2006/relationships/hyperlink" Target="mailto:ap@admin.utah.edu" TargetMode="External"/><Relationship Id="rId9" Type="http://schemas.openxmlformats.org/officeDocument/2006/relationships/slide" Target="slide28.xml"/><Relationship Id="rId14" Type="http://schemas.openxmlformats.org/officeDocument/2006/relationships/hyperlink" Target="mailto:UShop@Utah.edu"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fbs.admin.utah.edu/help/processing/grant-authority/" TargetMode="External"/><Relationship Id="rId3" Type="http://schemas.openxmlformats.org/officeDocument/2006/relationships/hyperlink" Target="https://fbs.admin.utah.edu/download/ushop/quickref/profile-setup-shipto.pdf" TargetMode="External"/><Relationship Id="rId7" Type="http://schemas.openxmlformats.org/officeDocument/2006/relationships/hyperlink" Target="https://fbs.admin.utah.edu/download/ushop/quickref/profile-setup-accountingcodes.pdf" TargetMode="External"/><Relationship Id="rId2" Type="http://schemas.openxmlformats.org/officeDocument/2006/relationships/image" Target="../media/image4.jp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hyperlink" Target="mailto:askme@purchasing.utah.edu" TargetMode="External"/><Relationship Id="rId10" Type="http://schemas.openxmlformats.org/officeDocument/2006/relationships/image" Target="../media/image97.jpeg"/><Relationship Id="rId4" Type="http://schemas.openxmlformats.org/officeDocument/2006/relationships/hyperlink" Target="mailto:ushop@utah.edu" TargetMode="External"/><Relationship Id="rId9" Type="http://schemas.openxmlformats.org/officeDocument/2006/relationships/hyperlink" Target="https://fbs.admin.utah.edu/download/ushop/quickref/profile-setup-defaultcart.pdf" TargetMode="External"/></Relationships>
</file>

<file path=ppt/slides/_rels/slide37.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21.xml"/><Relationship Id="rId3" Type="http://schemas.openxmlformats.org/officeDocument/2006/relationships/image" Target="../media/image4.jpg"/><Relationship Id="rId7" Type="http://schemas.openxmlformats.org/officeDocument/2006/relationships/slide" Target="slide35.xml"/><Relationship Id="rId12" Type="http://schemas.openxmlformats.org/officeDocument/2006/relationships/slide" Target="slide16.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slide" Target="slide33.xml"/><Relationship Id="rId11" Type="http://schemas.openxmlformats.org/officeDocument/2006/relationships/slide" Target="slide13.xml"/><Relationship Id="rId5" Type="http://schemas.openxmlformats.org/officeDocument/2006/relationships/slide" Target="slide31.xml"/><Relationship Id="rId10" Type="http://schemas.openxmlformats.org/officeDocument/2006/relationships/slide" Target="slide11.xml"/><Relationship Id="rId4" Type="http://schemas.openxmlformats.org/officeDocument/2006/relationships/slide" Target="slide24.xml"/><Relationship Id="rId9" Type="http://schemas.openxmlformats.org/officeDocument/2006/relationships/hyperlink" Target="https://fbs.admin.utah.edu/ushop/ushop-training/online-shopper-training/"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fbs.admin.utah.edu/ushop/training-reference-materials/" TargetMode="External"/><Relationship Id="rId3" Type="http://schemas.openxmlformats.org/officeDocument/2006/relationships/hyperlink" Target="https://teams.microsoft.com/l/chat/0/0?users=u0101109@umail.utah.edu,u0107129@umail.utah.edu,u0109782@umail.utah.edu" TargetMode="External"/><Relationship Id="rId7" Type="http://schemas.openxmlformats.org/officeDocument/2006/relationships/hyperlink" Target="https://fbs.admin.utah.edu/download/ushop/one-ushop.pdf"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15.png"/><Relationship Id="rId11" Type="http://schemas.openxmlformats.org/officeDocument/2006/relationships/hyperlink" Target="https://fbs.admin.utah.edu/ushop/ushop-training/online-shopper-training/" TargetMode="External"/><Relationship Id="rId5" Type="http://schemas.openxmlformats.org/officeDocument/2006/relationships/hyperlink" Target="mailto:ushop@utah.edu" TargetMode="External"/><Relationship Id="rId10" Type="http://schemas.openxmlformats.org/officeDocument/2006/relationships/hyperlink" Target="https://fbs.admin.utah.edu/download/ushop/Approver-Training-Guide.pdf" TargetMode="External"/><Relationship Id="rId4" Type="http://schemas.openxmlformats.org/officeDocument/2006/relationships/image" Target="../media/image4.jpg"/><Relationship Id="rId9" Type="http://schemas.openxmlformats.org/officeDocument/2006/relationships/image" Target="../media/image98.jpg"/></Relationships>
</file>

<file path=ppt/slides/_rels/slide39.xml.rels><?xml version="1.0" encoding="UTF-8" standalone="yes"?>
<Relationships xmlns="http://schemas.openxmlformats.org/package/2006/relationships"><Relationship Id="rId3" Type="http://schemas.openxmlformats.org/officeDocument/2006/relationships/hyperlink" Target="https://fbs.admin.utah.edu/ushop/ushop-training/role-activation-request/" TargetMode="External"/><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jpg"/><Relationship Id="rId7" Type="http://schemas.openxmlformats.org/officeDocument/2006/relationships/image" Target="../media/image18.png"/><Relationship Id="rId12" Type="http://schemas.openxmlformats.org/officeDocument/2006/relationships/hyperlink" Target="mailto:ap@admin.utah.edu"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jpg"/><Relationship Id="rId7" Type="http://schemas.openxmlformats.org/officeDocument/2006/relationships/image" Target="../media/image18.png"/><Relationship Id="rId12" Type="http://schemas.openxmlformats.org/officeDocument/2006/relationships/hyperlink" Target="mailto:ap@admin.utah.edu"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8.xml"/><Relationship Id="rId3" Type="http://schemas.openxmlformats.org/officeDocument/2006/relationships/image" Target="../media/image4.jpg"/><Relationship Id="rId7" Type="http://schemas.openxmlformats.org/officeDocument/2006/relationships/slide" Target="slide16.xml"/><Relationship Id="rId12" Type="http://schemas.openxmlformats.org/officeDocument/2006/relationships/slide" Target="slide35.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slide" Target="slide13.xml"/><Relationship Id="rId11" Type="http://schemas.openxmlformats.org/officeDocument/2006/relationships/slide" Target="slide33.xml"/><Relationship Id="rId5" Type="http://schemas.openxmlformats.org/officeDocument/2006/relationships/slide" Target="slide11.xml"/><Relationship Id="rId10" Type="http://schemas.openxmlformats.org/officeDocument/2006/relationships/slide" Target="slide31.xml"/><Relationship Id="rId4" Type="http://schemas.openxmlformats.org/officeDocument/2006/relationships/hyperlink" Target="https://fbs.admin.utah.edu/ushop/ushop-training/online-shopper-training/" TargetMode="External"/><Relationship Id="rId9" Type="http://schemas.openxmlformats.org/officeDocument/2006/relationships/slide" Target="slide24.xml"/></Relationships>
</file>

<file path=ppt/slides/_rels/slide8.xml.rels><?xml version="1.0" encoding="UTF-8" standalone="yes"?>
<Relationships xmlns="http://schemas.openxmlformats.org/package/2006/relationships"><Relationship Id="rId8" Type="http://schemas.openxmlformats.org/officeDocument/2006/relationships/hyperlink" Target="https://fbs.admin.utah.edu/download/ushop/document-actions-new-ux.pdf" TargetMode="External"/><Relationship Id="rId3" Type="http://schemas.openxmlformats.org/officeDocument/2006/relationships/image" Target="../media/image4.jpg"/><Relationship Id="rId7" Type="http://schemas.openxmlformats.org/officeDocument/2006/relationships/hyperlink" Target="https://fbs.admin.utah.edu/download/ushop/chartfields-howto-add-and-split.pdf" TargetMode="External"/><Relationship Id="rId12" Type="http://schemas.openxmlformats.org/officeDocument/2006/relationships/hyperlink" Target="https://fbs.admin.utah.edu/ushop/ushop-training/online-shopper-training/"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hyperlink" Target="https://fbs.admin.utah.edu/download/ushop/quickref/select-shipping-address.pdf" TargetMode="External"/><Relationship Id="rId11" Type="http://schemas.openxmlformats.org/officeDocument/2006/relationships/hyperlink" Target="https://fbs.admin.utah.edu/ushop/ushop-training/online-requisitioner-training/" TargetMode="External"/><Relationship Id="rId5" Type="http://schemas.openxmlformats.org/officeDocument/2006/relationships/hyperlink" Target="https://fbs.admin.utah.edu/download/ushop/one-ushop.pdf" TargetMode="External"/><Relationship Id="rId10" Type="http://schemas.openxmlformats.org/officeDocument/2006/relationships/image" Target="../media/image24.png"/><Relationship Id="rId4" Type="http://schemas.openxmlformats.org/officeDocument/2006/relationships/hyperlink" Target="http://ushop.utah.edu/" TargetMode="Externa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38.xml"/><Relationship Id="rId3" Type="http://schemas.openxmlformats.org/officeDocument/2006/relationships/image" Target="../media/image4.jpg"/><Relationship Id="rId7" Type="http://schemas.openxmlformats.org/officeDocument/2006/relationships/slide" Target="slide16.xml"/><Relationship Id="rId12" Type="http://schemas.openxmlformats.org/officeDocument/2006/relationships/slide" Target="slide35.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slide" Target="slide13.xml"/><Relationship Id="rId11" Type="http://schemas.openxmlformats.org/officeDocument/2006/relationships/slide" Target="slide33.xml"/><Relationship Id="rId5" Type="http://schemas.openxmlformats.org/officeDocument/2006/relationships/slide" Target="slide11.xml"/><Relationship Id="rId10" Type="http://schemas.openxmlformats.org/officeDocument/2006/relationships/slide" Target="slide31.xml"/><Relationship Id="rId4" Type="http://schemas.openxmlformats.org/officeDocument/2006/relationships/hyperlink" Target="https://fbs.admin.utah.edu/ushop/ushop-training/online-shopper-training/" TargetMode="External"/><Relationship Id="rId9"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6" name="TextBox 5"/>
          <p:cNvSpPr txBox="1"/>
          <p:nvPr/>
        </p:nvSpPr>
        <p:spPr>
          <a:xfrm>
            <a:off x="2805213" y="2872970"/>
            <a:ext cx="6838732" cy="461665"/>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Electronic Procurement and Payment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879" y="4300598"/>
            <a:ext cx="6629400" cy="2079160"/>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29AD3521-73F8-4B30-BF5D-0ECE1F1199E4}"/>
              </a:ext>
            </a:extLst>
          </p:cNvPr>
          <p:cNvPicPr>
            <a:picLocks noChangeAspect="1"/>
          </p:cNvPicPr>
          <p:nvPr/>
        </p:nvPicPr>
        <p:blipFill>
          <a:blip r:embed="rId4"/>
          <a:stretch>
            <a:fillRect/>
          </a:stretch>
        </p:blipFill>
        <p:spPr>
          <a:xfrm>
            <a:off x="3302119" y="381000"/>
            <a:ext cx="5844921" cy="2359232"/>
          </a:xfrm>
          <a:prstGeom prst="rect">
            <a:avLst/>
          </a:prstGeom>
          <a:ln>
            <a:noFill/>
          </a:ln>
        </p:spPr>
      </p:pic>
      <p:sp>
        <p:nvSpPr>
          <p:cNvPr id="7" name="Rectangle 6">
            <a:extLst>
              <a:ext uri="{FF2B5EF4-FFF2-40B4-BE49-F238E27FC236}">
                <a16:creationId xmlns:a16="http://schemas.microsoft.com/office/drawing/2014/main" id="{6F4E7BC6-7B1A-472D-A9ED-DE256C9B8AA9}"/>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FA475B9-B650-4E74-93C5-6588921C45D2}"/>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pic>
        <p:nvPicPr>
          <p:cNvPr id="10" name="Picture 9" descr="A picture containing text, clipart&#10;&#10;Description automatically generated">
            <a:extLst>
              <a:ext uri="{FF2B5EF4-FFF2-40B4-BE49-F238E27FC236}">
                <a16:creationId xmlns:a16="http://schemas.microsoft.com/office/drawing/2014/main" id="{4948D52A-5E38-4979-A85B-B51E93739E50}"/>
              </a:ext>
            </a:extLst>
          </p:cNvPr>
          <p:cNvPicPr>
            <a:picLocks noChangeAspect="1"/>
          </p:cNvPicPr>
          <p:nvPr/>
        </p:nvPicPr>
        <p:blipFill>
          <a:blip r:embed="rId4"/>
          <a:stretch>
            <a:fillRect/>
          </a:stretch>
        </p:blipFill>
        <p:spPr>
          <a:xfrm>
            <a:off x="52762" y="6553201"/>
            <a:ext cx="696250" cy="269082"/>
          </a:xfrm>
          <a:prstGeom prst="rect">
            <a:avLst/>
          </a:prstGeom>
          <a:ln>
            <a:solidFill>
              <a:schemeClr val="tx1">
                <a:lumMod val="50000"/>
                <a:lumOff val="50000"/>
              </a:schemeClr>
            </a:solidFill>
          </a:ln>
        </p:spPr>
      </p:pic>
      <p:sp>
        <p:nvSpPr>
          <p:cNvPr id="11" name="TextBox 1">
            <a:extLst>
              <a:ext uri="{FF2B5EF4-FFF2-40B4-BE49-F238E27FC236}">
                <a16:creationId xmlns:a16="http://schemas.microsoft.com/office/drawing/2014/main" id="{9F78F00F-1C00-4C38-8FF6-625DFFF90396}"/>
              </a:ext>
            </a:extLst>
          </p:cNvPr>
          <p:cNvSpPr txBox="1"/>
          <p:nvPr/>
        </p:nvSpPr>
        <p:spPr>
          <a:xfrm>
            <a:off x="11476662" y="6347101"/>
            <a:ext cx="657552" cy="20005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t>11/17/22 HH</a:t>
            </a:r>
          </a:p>
        </p:txBody>
      </p:sp>
      <p:sp>
        <p:nvSpPr>
          <p:cNvPr id="2" name="Rectangle 1">
            <a:extLst>
              <a:ext uri="{FF2B5EF4-FFF2-40B4-BE49-F238E27FC236}">
                <a16:creationId xmlns:a16="http://schemas.microsoft.com/office/drawing/2014/main" id="{C91668B2-0A9B-4CD7-A7D8-FDDC8678B6C1}"/>
              </a:ext>
            </a:extLst>
          </p:cNvPr>
          <p:cNvSpPr/>
          <p:nvPr/>
        </p:nvSpPr>
        <p:spPr>
          <a:xfrm>
            <a:off x="4257534" y="3467374"/>
            <a:ext cx="3934090" cy="584775"/>
          </a:xfrm>
          <a:prstGeom prst="rect">
            <a:avLst/>
          </a:prstGeom>
        </p:spPr>
        <p:txBody>
          <a:bodyPr wrap="none">
            <a:spAutoFit/>
          </a:bodyPr>
          <a:lstStyle/>
          <a:p>
            <a:r>
              <a:rPr lang="en-US" sz="3200" b="1" dirty="0">
                <a:solidFill>
                  <a:schemeClr val="accent1">
                    <a:lumMod val="50000"/>
                  </a:schemeClr>
                </a:solidFill>
                <a:latin typeface="Abadi" panose="020B0604020104020204" pitchFamily="34" charset="0"/>
                <a:cs typeface="Arial" panose="020B0604020202020204" pitchFamily="34" charset="0"/>
              </a:rPr>
              <a:t>Requisitioner Training</a:t>
            </a:r>
            <a:endParaRPr lang="en-US" sz="2000" dirty="0"/>
          </a:p>
        </p:txBody>
      </p:sp>
    </p:spTree>
    <p:extLst>
      <p:ext uri="{BB962C8B-B14F-4D97-AF65-F5344CB8AC3E}">
        <p14:creationId xmlns:p14="http://schemas.microsoft.com/office/powerpoint/2010/main" val="1952748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6" name="TextBox 15">
            <a:extLst>
              <a:ext uri="{FF2B5EF4-FFF2-40B4-BE49-F238E27FC236}">
                <a16:creationId xmlns:a16="http://schemas.microsoft.com/office/drawing/2014/main" id="{6FFF4B43-C72C-4474-A996-F938CF16D3ED}"/>
              </a:ext>
            </a:extLst>
          </p:cNvPr>
          <p:cNvSpPr txBox="1"/>
          <p:nvPr/>
        </p:nvSpPr>
        <p:spPr>
          <a:xfrm>
            <a:off x="0" y="94826"/>
            <a:ext cx="12192000" cy="584775"/>
          </a:xfrm>
          <a:prstGeom prst="rect">
            <a:avLst/>
          </a:prstGeom>
          <a:noFill/>
        </p:spPr>
        <p:txBody>
          <a:bodyPr wrap="square" rtlCol="0">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Assign Cart or Submit Requisition - Roles relate to Workflow</a:t>
            </a:r>
          </a:p>
        </p:txBody>
      </p:sp>
      <p:pic>
        <p:nvPicPr>
          <p:cNvPr id="17" name="Picture 16">
            <a:extLst>
              <a:ext uri="{FF2B5EF4-FFF2-40B4-BE49-F238E27FC236}">
                <a16:creationId xmlns:a16="http://schemas.microsoft.com/office/drawing/2014/main" id="{0A2B2FDC-12DD-465E-9475-04B2FC7EB2C9}"/>
              </a:ext>
            </a:extLst>
          </p:cNvPr>
          <p:cNvPicPr>
            <a:picLocks noChangeAspect="1"/>
          </p:cNvPicPr>
          <p:nvPr/>
        </p:nvPicPr>
        <p:blipFill>
          <a:blip r:embed="rId4"/>
          <a:stretch>
            <a:fillRect/>
          </a:stretch>
        </p:blipFill>
        <p:spPr>
          <a:xfrm>
            <a:off x="525780" y="2262137"/>
            <a:ext cx="3055620" cy="655320"/>
          </a:xfrm>
          <a:prstGeom prst="rect">
            <a:avLst/>
          </a:prstGeom>
        </p:spPr>
      </p:pic>
      <p:pic>
        <p:nvPicPr>
          <p:cNvPr id="18" name="Picture 17">
            <a:extLst>
              <a:ext uri="{FF2B5EF4-FFF2-40B4-BE49-F238E27FC236}">
                <a16:creationId xmlns:a16="http://schemas.microsoft.com/office/drawing/2014/main" id="{159EA0C9-C995-408F-95D4-7379D575C05C}"/>
              </a:ext>
            </a:extLst>
          </p:cNvPr>
          <p:cNvPicPr>
            <a:picLocks noChangeAspect="1"/>
          </p:cNvPicPr>
          <p:nvPr/>
        </p:nvPicPr>
        <p:blipFill>
          <a:blip r:embed="rId5"/>
          <a:stretch>
            <a:fillRect/>
          </a:stretch>
        </p:blipFill>
        <p:spPr>
          <a:xfrm>
            <a:off x="525780" y="3895844"/>
            <a:ext cx="6339840" cy="1849174"/>
          </a:xfrm>
          <a:prstGeom prst="rect">
            <a:avLst/>
          </a:prstGeom>
        </p:spPr>
      </p:pic>
      <p:pic>
        <p:nvPicPr>
          <p:cNvPr id="19" name="Picture 18">
            <a:extLst>
              <a:ext uri="{FF2B5EF4-FFF2-40B4-BE49-F238E27FC236}">
                <a16:creationId xmlns:a16="http://schemas.microsoft.com/office/drawing/2014/main" id="{04B00E0A-F048-482D-8F56-59E895215405}"/>
              </a:ext>
            </a:extLst>
          </p:cNvPr>
          <p:cNvPicPr>
            <a:picLocks noChangeAspect="1"/>
          </p:cNvPicPr>
          <p:nvPr/>
        </p:nvPicPr>
        <p:blipFill>
          <a:blip r:embed="rId6"/>
          <a:stretch>
            <a:fillRect/>
          </a:stretch>
        </p:blipFill>
        <p:spPr>
          <a:xfrm>
            <a:off x="525780" y="2945130"/>
            <a:ext cx="11140440" cy="967740"/>
          </a:xfrm>
          <a:prstGeom prst="rect">
            <a:avLst/>
          </a:prstGeom>
        </p:spPr>
      </p:pic>
      <p:pic>
        <p:nvPicPr>
          <p:cNvPr id="20" name="Picture 19">
            <a:extLst>
              <a:ext uri="{FF2B5EF4-FFF2-40B4-BE49-F238E27FC236}">
                <a16:creationId xmlns:a16="http://schemas.microsoft.com/office/drawing/2014/main" id="{FF61BE4A-5CD8-4615-84A2-F0B23F44C363}"/>
              </a:ext>
            </a:extLst>
          </p:cNvPr>
          <p:cNvPicPr>
            <a:picLocks noChangeAspect="1"/>
          </p:cNvPicPr>
          <p:nvPr/>
        </p:nvPicPr>
        <p:blipFill>
          <a:blip r:embed="rId7"/>
          <a:stretch>
            <a:fillRect/>
          </a:stretch>
        </p:blipFill>
        <p:spPr>
          <a:xfrm>
            <a:off x="782904" y="1083843"/>
            <a:ext cx="922020" cy="1242060"/>
          </a:xfrm>
          <a:prstGeom prst="rect">
            <a:avLst/>
          </a:prstGeom>
        </p:spPr>
      </p:pic>
      <p:pic>
        <p:nvPicPr>
          <p:cNvPr id="21" name="Picture 20">
            <a:extLst>
              <a:ext uri="{FF2B5EF4-FFF2-40B4-BE49-F238E27FC236}">
                <a16:creationId xmlns:a16="http://schemas.microsoft.com/office/drawing/2014/main" id="{ADC1701C-400C-4B23-85A0-8C75A214756A}"/>
              </a:ext>
            </a:extLst>
          </p:cNvPr>
          <p:cNvPicPr>
            <a:picLocks noChangeAspect="1"/>
          </p:cNvPicPr>
          <p:nvPr/>
        </p:nvPicPr>
        <p:blipFill>
          <a:blip r:embed="rId8"/>
          <a:stretch>
            <a:fillRect/>
          </a:stretch>
        </p:blipFill>
        <p:spPr>
          <a:xfrm>
            <a:off x="531444" y="2381250"/>
            <a:ext cx="1424940" cy="563880"/>
          </a:xfrm>
          <a:prstGeom prst="rect">
            <a:avLst/>
          </a:prstGeom>
        </p:spPr>
      </p:pic>
      <p:sp>
        <p:nvSpPr>
          <p:cNvPr id="22" name="Line Callout 1 9">
            <a:extLst>
              <a:ext uri="{FF2B5EF4-FFF2-40B4-BE49-F238E27FC236}">
                <a16:creationId xmlns:a16="http://schemas.microsoft.com/office/drawing/2014/main" id="{07928E56-4482-4ED9-B9F3-86D3099F1BE1}"/>
              </a:ext>
            </a:extLst>
          </p:cNvPr>
          <p:cNvSpPr/>
          <p:nvPr/>
        </p:nvSpPr>
        <p:spPr>
          <a:xfrm>
            <a:off x="2189018" y="793901"/>
            <a:ext cx="2207491" cy="1201154"/>
          </a:xfrm>
          <a:prstGeom prst="borderCallout1">
            <a:avLst>
              <a:gd name="adj1" fmla="val 18750"/>
              <a:gd name="adj2" fmla="val -8333"/>
              <a:gd name="adj3" fmla="val 48381"/>
              <a:gd name="adj4" fmla="val -23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Shoppers prepare carts with either basic or more complete info and assign to a Requisitioner who can submit</a:t>
            </a:r>
          </a:p>
        </p:txBody>
      </p:sp>
      <p:pic>
        <p:nvPicPr>
          <p:cNvPr id="23" name="Picture 22">
            <a:extLst>
              <a:ext uri="{FF2B5EF4-FFF2-40B4-BE49-F238E27FC236}">
                <a16:creationId xmlns:a16="http://schemas.microsoft.com/office/drawing/2014/main" id="{518958D4-4A00-4046-B145-2ABDB415B036}"/>
              </a:ext>
            </a:extLst>
          </p:cNvPr>
          <p:cNvPicPr>
            <a:picLocks noChangeAspect="1"/>
          </p:cNvPicPr>
          <p:nvPr/>
        </p:nvPicPr>
        <p:blipFill>
          <a:blip r:embed="rId9"/>
          <a:stretch>
            <a:fillRect/>
          </a:stretch>
        </p:blipFill>
        <p:spPr>
          <a:xfrm>
            <a:off x="2336794" y="4388951"/>
            <a:ext cx="1052946" cy="1116937"/>
          </a:xfrm>
          <a:prstGeom prst="rect">
            <a:avLst/>
          </a:prstGeom>
        </p:spPr>
      </p:pic>
      <p:pic>
        <p:nvPicPr>
          <p:cNvPr id="24" name="Picture 23">
            <a:extLst>
              <a:ext uri="{FF2B5EF4-FFF2-40B4-BE49-F238E27FC236}">
                <a16:creationId xmlns:a16="http://schemas.microsoft.com/office/drawing/2014/main" id="{FA021876-2B23-4DFA-B01F-AC0A40C280D5}"/>
              </a:ext>
            </a:extLst>
          </p:cNvPr>
          <p:cNvPicPr>
            <a:picLocks noChangeAspect="1"/>
          </p:cNvPicPr>
          <p:nvPr/>
        </p:nvPicPr>
        <p:blipFill>
          <a:blip r:embed="rId10"/>
          <a:stretch>
            <a:fillRect/>
          </a:stretch>
        </p:blipFill>
        <p:spPr>
          <a:xfrm>
            <a:off x="525780" y="3875871"/>
            <a:ext cx="4655820" cy="563880"/>
          </a:xfrm>
          <a:prstGeom prst="rect">
            <a:avLst/>
          </a:prstGeom>
        </p:spPr>
      </p:pic>
      <p:pic>
        <p:nvPicPr>
          <p:cNvPr id="25" name="Picture 24">
            <a:extLst>
              <a:ext uri="{FF2B5EF4-FFF2-40B4-BE49-F238E27FC236}">
                <a16:creationId xmlns:a16="http://schemas.microsoft.com/office/drawing/2014/main" id="{C13016BC-0631-4BDD-9C01-D8E7924D8EEB}"/>
              </a:ext>
            </a:extLst>
          </p:cNvPr>
          <p:cNvPicPr>
            <a:picLocks noChangeAspect="1"/>
          </p:cNvPicPr>
          <p:nvPr/>
        </p:nvPicPr>
        <p:blipFill>
          <a:blip r:embed="rId11"/>
          <a:stretch>
            <a:fillRect/>
          </a:stretch>
        </p:blipFill>
        <p:spPr>
          <a:xfrm>
            <a:off x="3292763" y="5505888"/>
            <a:ext cx="1058561" cy="1239862"/>
          </a:xfrm>
          <a:prstGeom prst="rect">
            <a:avLst/>
          </a:prstGeom>
        </p:spPr>
      </p:pic>
      <p:pic>
        <p:nvPicPr>
          <p:cNvPr id="26" name="Picture 25">
            <a:extLst>
              <a:ext uri="{FF2B5EF4-FFF2-40B4-BE49-F238E27FC236}">
                <a16:creationId xmlns:a16="http://schemas.microsoft.com/office/drawing/2014/main" id="{8F50E966-AB93-4969-88BA-94E029311FAF}"/>
              </a:ext>
            </a:extLst>
          </p:cNvPr>
          <p:cNvPicPr>
            <a:picLocks noChangeAspect="1"/>
          </p:cNvPicPr>
          <p:nvPr/>
        </p:nvPicPr>
        <p:blipFill>
          <a:blip r:embed="rId12"/>
          <a:stretch>
            <a:fillRect/>
          </a:stretch>
        </p:blipFill>
        <p:spPr>
          <a:xfrm>
            <a:off x="5509260" y="946683"/>
            <a:ext cx="1173480" cy="1379220"/>
          </a:xfrm>
          <a:prstGeom prst="rect">
            <a:avLst/>
          </a:prstGeom>
        </p:spPr>
      </p:pic>
      <p:pic>
        <p:nvPicPr>
          <p:cNvPr id="27" name="Picture 26">
            <a:extLst>
              <a:ext uri="{FF2B5EF4-FFF2-40B4-BE49-F238E27FC236}">
                <a16:creationId xmlns:a16="http://schemas.microsoft.com/office/drawing/2014/main" id="{15BA7F26-E81C-4FCA-B27C-6E7985C53C02}"/>
              </a:ext>
            </a:extLst>
          </p:cNvPr>
          <p:cNvPicPr>
            <a:picLocks noChangeAspect="1"/>
          </p:cNvPicPr>
          <p:nvPr/>
        </p:nvPicPr>
        <p:blipFill>
          <a:blip r:embed="rId13"/>
          <a:stretch>
            <a:fillRect/>
          </a:stretch>
        </p:blipFill>
        <p:spPr>
          <a:xfrm>
            <a:off x="5383530" y="2366010"/>
            <a:ext cx="1424940" cy="594360"/>
          </a:xfrm>
          <a:prstGeom prst="rect">
            <a:avLst/>
          </a:prstGeom>
        </p:spPr>
      </p:pic>
      <p:sp>
        <p:nvSpPr>
          <p:cNvPr id="28" name="Line Callout 1 16">
            <a:extLst>
              <a:ext uri="{FF2B5EF4-FFF2-40B4-BE49-F238E27FC236}">
                <a16:creationId xmlns:a16="http://schemas.microsoft.com/office/drawing/2014/main" id="{7482D301-C392-478D-BB46-4DC7FBD71719}"/>
              </a:ext>
            </a:extLst>
          </p:cNvPr>
          <p:cNvSpPr/>
          <p:nvPr/>
        </p:nvSpPr>
        <p:spPr>
          <a:xfrm>
            <a:off x="7310582" y="853839"/>
            <a:ext cx="1962728" cy="1056742"/>
          </a:xfrm>
          <a:prstGeom prst="borderCallout1">
            <a:avLst>
              <a:gd name="adj1" fmla="val 18750"/>
              <a:gd name="adj2" fmla="val -8333"/>
              <a:gd name="adj3" fmla="val 33771"/>
              <a:gd name="adj4" fmla="val -406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Approvers can’t shop or submit orders, they only approve submitted orders</a:t>
            </a:r>
          </a:p>
        </p:txBody>
      </p:sp>
      <p:pic>
        <p:nvPicPr>
          <p:cNvPr id="29" name="Picture 28">
            <a:extLst>
              <a:ext uri="{FF2B5EF4-FFF2-40B4-BE49-F238E27FC236}">
                <a16:creationId xmlns:a16="http://schemas.microsoft.com/office/drawing/2014/main" id="{C2238F96-360A-44EC-80C6-27220C77FDA5}"/>
              </a:ext>
            </a:extLst>
          </p:cNvPr>
          <p:cNvPicPr>
            <a:picLocks noChangeAspect="1"/>
          </p:cNvPicPr>
          <p:nvPr/>
        </p:nvPicPr>
        <p:blipFill>
          <a:blip r:embed="rId14"/>
          <a:stretch>
            <a:fillRect/>
          </a:stretch>
        </p:blipFill>
        <p:spPr>
          <a:xfrm>
            <a:off x="8119690" y="4535939"/>
            <a:ext cx="967740" cy="822960"/>
          </a:xfrm>
          <a:prstGeom prst="rect">
            <a:avLst/>
          </a:prstGeom>
        </p:spPr>
      </p:pic>
      <p:cxnSp>
        <p:nvCxnSpPr>
          <p:cNvPr id="30" name="Curved Connector 21">
            <a:extLst>
              <a:ext uri="{FF2B5EF4-FFF2-40B4-BE49-F238E27FC236}">
                <a16:creationId xmlns:a16="http://schemas.microsoft.com/office/drawing/2014/main" id="{61662364-993E-4F8B-B716-50B69F9D0105}"/>
              </a:ext>
            </a:extLst>
          </p:cNvPr>
          <p:cNvCxnSpPr>
            <a:endCxn id="29" idx="1"/>
          </p:cNvCxnSpPr>
          <p:nvPr/>
        </p:nvCxnSpPr>
        <p:spPr>
          <a:xfrm>
            <a:off x="6206836" y="3910445"/>
            <a:ext cx="1912854" cy="1036974"/>
          </a:xfrm>
          <a:prstGeom prst="curvedConnector3">
            <a:avLst>
              <a:gd name="adj1" fmla="val -217"/>
            </a:avLst>
          </a:prstGeom>
          <a:ln w="381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Line Callout 1 28">
            <a:extLst>
              <a:ext uri="{FF2B5EF4-FFF2-40B4-BE49-F238E27FC236}">
                <a16:creationId xmlns:a16="http://schemas.microsoft.com/office/drawing/2014/main" id="{843D5D1D-4A09-4A18-A902-D95B440113C2}"/>
              </a:ext>
            </a:extLst>
          </p:cNvPr>
          <p:cNvSpPr/>
          <p:nvPr/>
        </p:nvSpPr>
        <p:spPr>
          <a:xfrm>
            <a:off x="4716852" y="5595351"/>
            <a:ext cx="4802909" cy="848245"/>
          </a:xfrm>
          <a:prstGeom prst="borderCallout1">
            <a:avLst>
              <a:gd name="adj1" fmla="val 63666"/>
              <a:gd name="adj2" fmla="val -9126"/>
              <a:gd name="adj3" fmla="val 29542"/>
              <a:gd name="adj4" fmla="val -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Requisitioners can complete all shopping tasks and also submit orders for approval. If the Requisitioner has GFA, orders auto-approve.</a:t>
            </a:r>
          </a:p>
        </p:txBody>
      </p:sp>
      <p:sp>
        <p:nvSpPr>
          <p:cNvPr id="32" name="Line Callout 1 29">
            <a:extLst>
              <a:ext uri="{FF2B5EF4-FFF2-40B4-BE49-F238E27FC236}">
                <a16:creationId xmlns:a16="http://schemas.microsoft.com/office/drawing/2014/main" id="{47F26E90-DED6-41EF-A13A-9AE6F34498C6}"/>
              </a:ext>
            </a:extLst>
          </p:cNvPr>
          <p:cNvSpPr/>
          <p:nvPr/>
        </p:nvSpPr>
        <p:spPr>
          <a:xfrm>
            <a:off x="9910618" y="4388951"/>
            <a:ext cx="1533237" cy="969948"/>
          </a:xfrm>
          <a:prstGeom prst="borderCallout1">
            <a:avLst>
              <a:gd name="adj1" fmla="val 18750"/>
              <a:gd name="adj2" fmla="val -8333"/>
              <a:gd name="adj3" fmla="val 26797"/>
              <a:gd name="adj4" fmla="val -49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UShop approvals are tied to GFA</a:t>
            </a:r>
          </a:p>
        </p:txBody>
      </p:sp>
      <p:sp>
        <p:nvSpPr>
          <p:cNvPr id="33" name="TextBox 32">
            <a:extLst>
              <a:ext uri="{FF2B5EF4-FFF2-40B4-BE49-F238E27FC236}">
                <a16:creationId xmlns:a16="http://schemas.microsoft.com/office/drawing/2014/main" id="{50391ECC-10AF-44BB-AFB4-A469ACA20ED7}"/>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397478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0-#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0"/>
                                        <p:tgtEl>
                                          <p:spTgt spid="22"/>
                                        </p:tgtEl>
                                      </p:cBhvr>
                                    </p:animEffect>
                                  </p:childTnLst>
                                </p:cTn>
                              </p:par>
                            </p:childTnLst>
                          </p:cTn>
                        </p:par>
                        <p:par>
                          <p:cTn id="22" fill="hold">
                            <p:stCondLst>
                              <p:cond delay="4500"/>
                            </p:stCondLst>
                            <p:childTnLst>
                              <p:par>
                                <p:cTn id="23" presetID="2" presetClass="entr" presetSubtype="8" fill="hold" nodeType="afterEffect">
                                  <p:stCondLst>
                                    <p:cond delay="10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2000" fill="hold"/>
                                        <p:tgtEl>
                                          <p:spTgt spid="24"/>
                                        </p:tgtEl>
                                        <p:attrNameLst>
                                          <p:attrName>ppt_x</p:attrName>
                                        </p:attrNameLst>
                                      </p:cBhvr>
                                      <p:tavLst>
                                        <p:tav tm="0">
                                          <p:val>
                                            <p:strVal val="0-#ppt_w/2"/>
                                          </p:val>
                                        </p:tav>
                                        <p:tav tm="100000">
                                          <p:val>
                                            <p:strVal val="#ppt_x"/>
                                          </p:val>
                                        </p:tav>
                                      </p:tavLst>
                                    </p:anim>
                                    <p:anim calcmode="lin" valueType="num">
                                      <p:cBhvr additive="base">
                                        <p:cTn id="26" dur="20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7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8000"/>
                            </p:stCondLst>
                            <p:childTnLst>
                              <p:par>
                                <p:cTn id="32" presetID="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2000" fill="hold"/>
                                        <p:tgtEl>
                                          <p:spTgt spid="18"/>
                                        </p:tgtEl>
                                        <p:attrNameLst>
                                          <p:attrName>ppt_x</p:attrName>
                                        </p:attrNameLst>
                                      </p:cBhvr>
                                      <p:tavLst>
                                        <p:tav tm="0">
                                          <p:val>
                                            <p:strVal val="0-#ppt_w/2"/>
                                          </p:val>
                                        </p:tav>
                                        <p:tav tm="100000">
                                          <p:val>
                                            <p:strVal val="#ppt_x"/>
                                          </p:val>
                                        </p:tav>
                                      </p:tavLst>
                                    </p:anim>
                                    <p:anim calcmode="lin" valueType="num">
                                      <p:cBhvr additive="base">
                                        <p:cTn id="35" dur="2000" fill="hold"/>
                                        <p:tgtEl>
                                          <p:spTgt spid="18"/>
                                        </p:tgtEl>
                                        <p:attrNameLst>
                                          <p:attrName>ppt_y</p:attrName>
                                        </p:attrNameLst>
                                      </p:cBhvr>
                                      <p:tavLst>
                                        <p:tav tm="0">
                                          <p:val>
                                            <p:strVal val="#ppt_y"/>
                                          </p:val>
                                        </p:tav>
                                        <p:tav tm="100000">
                                          <p:val>
                                            <p:strVal val="#ppt_y"/>
                                          </p:val>
                                        </p:tav>
                                      </p:tavLst>
                                    </p:anim>
                                  </p:childTnLst>
                                </p:cTn>
                              </p:par>
                            </p:childTnLst>
                          </p:cTn>
                        </p:par>
                        <p:par>
                          <p:cTn id="36" fill="hold">
                            <p:stCondLst>
                              <p:cond delay="10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10500"/>
                            </p:stCondLst>
                            <p:childTnLst>
                              <p:par>
                                <p:cTn id="41" presetID="10"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2000"/>
                                        <p:tgtEl>
                                          <p:spTgt spid="31"/>
                                        </p:tgtEl>
                                      </p:cBhvr>
                                    </p:animEffect>
                                  </p:childTnLst>
                                </p:cTn>
                              </p:par>
                            </p:childTnLst>
                          </p:cTn>
                        </p:par>
                        <p:par>
                          <p:cTn id="44" fill="hold">
                            <p:stCondLst>
                              <p:cond delay="12500"/>
                            </p:stCondLst>
                            <p:childTnLst>
                              <p:par>
                                <p:cTn id="45" presetID="10" presetClass="entr" presetSubtype="0" fill="hold" nodeType="afterEffect">
                                  <p:stCondLst>
                                    <p:cond delay="150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000"/>
                                        <p:tgtEl>
                                          <p:spTgt spid="27"/>
                                        </p:tgtEl>
                                      </p:cBhvr>
                                    </p:animEffect>
                                  </p:childTnLst>
                                </p:cTn>
                              </p:par>
                            </p:childTnLst>
                          </p:cTn>
                        </p:par>
                        <p:par>
                          <p:cTn id="48" fill="hold">
                            <p:stCondLst>
                              <p:cond delay="16000"/>
                            </p:stCondLst>
                            <p:childTnLst>
                              <p:par>
                                <p:cTn id="49" presetID="10"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1650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000"/>
                                        <p:tgtEl>
                                          <p:spTgt spid="28"/>
                                        </p:tgtEl>
                                      </p:cBhvr>
                                    </p:animEffect>
                                  </p:childTnLst>
                                </p:cTn>
                              </p:par>
                            </p:childTnLst>
                          </p:cTn>
                        </p:par>
                        <p:par>
                          <p:cTn id="56" fill="hold">
                            <p:stCondLst>
                              <p:cond delay="18500"/>
                            </p:stCondLst>
                            <p:childTnLst>
                              <p:par>
                                <p:cTn id="57" presetID="1" presetClass="entr" presetSubtype="0" fill="hold" nodeType="afterEffect">
                                  <p:stCondLst>
                                    <p:cond delay="150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100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p:stCondLst>
                              <p:cond delay="20000"/>
                            </p:stCondLst>
                            <p:childTnLst>
                              <p:par>
                                <p:cTn id="62" presetID="10"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5802804-E281-4C1E-8223-BFFB1E2EB9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26" t="20611" r="26215" b="28737"/>
          <a:stretch/>
        </p:blipFill>
        <p:spPr>
          <a:xfrm>
            <a:off x="495010" y="1754387"/>
            <a:ext cx="266990" cy="324545"/>
          </a:xfrm>
          <a:prstGeom prst="rect">
            <a:avLst/>
          </a:prstGeom>
        </p:spPr>
      </p:pic>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4" name="TextBox 3"/>
          <p:cNvSpPr txBox="1"/>
          <p:nvPr/>
        </p:nvSpPr>
        <p:spPr>
          <a:xfrm>
            <a:off x="4026063" y="0"/>
            <a:ext cx="4365875" cy="584775"/>
          </a:xfrm>
          <a:prstGeom prst="rect">
            <a:avLst/>
          </a:prstGeom>
          <a:noFill/>
        </p:spPr>
        <p:txBody>
          <a:bodyPr wrap="none" rtlCol="0">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Requisition Workflow</a:t>
            </a:r>
          </a:p>
        </p:txBody>
      </p:sp>
      <p:pic>
        <p:nvPicPr>
          <p:cNvPr id="2081" name="Picture 2064">
            <a:extLst>
              <a:ext uri="{FF2B5EF4-FFF2-40B4-BE49-F238E27FC236}">
                <a16:creationId xmlns:a16="http://schemas.microsoft.com/office/drawing/2014/main" id="{DEC28077-0653-49E6-891D-692028F30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300" y="3200419"/>
            <a:ext cx="2552700" cy="2924175"/>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28E6369F-3C51-4140-8D1B-47FD4E947D4F}"/>
              </a:ext>
            </a:extLst>
          </p:cNvPr>
          <p:cNvSpPr/>
          <p:nvPr/>
        </p:nvSpPr>
        <p:spPr>
          <a:xfrm>
            <a:off x="8915400" y="3251220"/>
            <a:ext cx="1066800" cy="210578"/>
          </a:xfrm>
          <a:prstGeom prst="rect">
            <a:avLst/>
          </a:prstGeom>
          <a:solidFill>
            <a:schemeClr val="bg1">
              <a:lumMod val="9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accent1">
                    <a:lumMod val="50000"/>
                  </a:schemeClr>
                </a:solidFill>
              </a:rPr>
              <a:t>What’s next?</a:t>
            </a:r>
          </a:p>
        </p:txBody>
      </p:sp>
      <p:sp>
        <p:nvSpPr>
          <p:cNvPr id="29" name="TextBox 36">
            <a:extLst>
              <a:ext uri="{FF2B5EF4-FFF2-40B4-BE49-F238E27FC236}">
                <a16:creationId xmlns:a16="http://schemas.microsoft.com/office/drawing/2014/main" id="{D573169B-71A3-4837-ABBE-1A0CAFE232F7}"/>
              </a:ext>
            </a:extLst>
          </p:cNvPr>
          <p:cNvSpPr txBox="1">
            <a:spLocks noChangeArrowheads="1"/>
          </p:cNvSpPr>
          <p:nvPr/>
        </p:nvSpPr>
        <p:spPr bwMode="auto">
          <a:xfrm>
            <a:off x="7021106" y="4800937"/>
            <a:ext cx="1585913" cy="466725"/>
          </a:xfrm>
          <a:prstGeom prst="rect">
            <a:avLst/>
          </a:prstGeom>
          <a:noFill/>
          <a:ln w="9525">
            <a:solidFill>
              <a:srgbClr val="FFD966"/>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Peoplesoft &amp; UShop communicating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6" name="Straight Arrow Connector 45">
            <a:extLst>
              <a:ext uri="{FF2B5EF4-FFF2-40B4-BE49-F238E27FC236}">
                <a16:creationId xmlns:a16="http://schemas.microsoft.com/office/drawing/2014/main" id="{18F2B92F-D124-4DEC-B8F0-CD3576163378}"/>
              </a:ext>
            </a:extLst>
          </p:cNvPr>
          <p:cNvCxnSpPr>
            <a:cxnSpLocks/>
          </p:cNvCxnSpPr>
          <p:nvPr/>
        </p:nvCxnSpPr>
        <p:spPr>
          <a:xfrm flipV="1">
            <a:off x="8607019" y="5034299"/>
            <a:ext cx="765581" cy="233363"/>
          </a:xfrm>
          <a:prstGeom prst="straightConnector1">
            <a:avLst/>
          </a:prstGeom>
          <a:ln w="952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29FEE46-9FB6-4105-806E-D0B9755598CF}"/>
              </a:ext>
            </a:extLst>
          </p:cNvPr>
          <p:cNvCxnSpPr>
            <a:cxnSpLocks/>
          </p:cNvCxnSpPr>
          <p:nvPr/>
        </p:nvCxnSpPr>
        <p:spPr>
          <a:xfrm>
            <a:off x="8596642" y="5267662"/>
            <a:ext cx="784124" cy="0"/>
          </a:xfrm>
          <a:prstGeom prst="straightConnector1">
            <a:avLst/>
          </a:prstGeom>
          <a:ln w="952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44">
            <a:extLst>
              <a:ext uri="{FF2B5EF4-FFF2-40B4-BE49-F238E27FC236}">
                <a16:creationId xmlns:a16="http://schemas.microsoft.com/office/drawing/2014/main" id="{99725B97-4E69-41AC-91B5-AEE621FBE7D9}"/>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46">
            <a:extLst>
              <a:ext uri="{FF2B5EF4-FFF2-40B4-BE49-F238E27FC236}">
                <a16:creationId xmlns:a16="http://schemas.microsoft.com/office/drawing/2014/main" id="{0AEE5671-E417-4E80-832C-1F71C72E996A}"/>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47">
            <a:extLst>
              <a:ext uri="{FF2B5EF4-FFF2-40B4-BE49-F238E27FC236}">
                <a16:creationId xmlns:a16="http://schemas.microsoft.com/office/drawing/2014/main" id="{7A5B84AB-78F4-4165-95D2-F1CB76E80C7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48">
            <a:extLst>
              <a:ext uri="{FF2B5EF4-FFF2-40B4-BE49-F238E27FC236}">
                <a16:creationId xmlns:a16="http://schemas.microsoft.com/office/drawing/2014/main" id="{2B04E095-0D05-4357-9CCD-942294F0BEAA}"/>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p>
        </p:txBody>
      </p:sp>
      <p:sp>
        <p:nvSpPr>
          <p:cNvPr id="34" name="Rectangle 50">
            <a:extLst>
              <a:ext uri="{FF2B5EF4-FFF2-40B4-BE49-F238E27FC236}">
                <a16:creationId xmlns:a16="http://schemas.microsoft.com/office/drawing/2014/main" id="{CB5D9E95-4D76-4381-84A8-13A806B1D22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Box 34">
            <a:extLst>
              <a:ext uri="{FF2B5EF4-FFF2-40B4-BE49-F238E27FC236}">
                <a16:creationId xmlns:a16="http://schemas.microsoft.com/office/drawing/2014/main" id="{022073B8-8F08-4663-A97E-741C98C80DFF}"/>
              </a:ext>
            </a:extLst>
          </p:cNvPr>
          <p:cNvSpPr txBox="1"/>
          <p:nvPr/>
        </p:nvSpPr>
        <p:spPr>
          <a:xfrm>
            <a:off x="517918" y="1041367"/>
            <a:ext cx="11156164" cy="830997"/>
          </a:xfrm>
          <a:prstGeom prst="rect">
            <a:avLst/>
          </a:prstGeom>
          <a:noFill/>
        </p:spPr>
        <p:txBody>
          <a:bodyPr wrap="square" rtlCol="0">
            <a:spAutoFit/>
          </a:bodyPr>
          <a:lstStyle/>
          <a:p>
            <a:pPr algn="ctr"/>
            <a:r>
              <a:rPr lang="en-US" sz="1600" dirty="0"/>
              <a:t>Once submitted, the order has changed from a Cart to a Requisition.</a:t>
            </a:r>
          </a:p>
          <a:p>
            <a:pPr algn="ctr"/>
            <a:r>
              <a:rPr lang="en-US" sz="1600" dirty="0"/>
              <a:t>The Requisition will route through workflow according to the workflow rules in the system. </a:t>
            </a:r>
          </a:p>
          <a:p>
            <a:pPr algn="ctr"/>
            <a:r>
              <a:rPr lang="en-US" sz="1400" dirty="0"/>
              <a:t>For example:  A Requisition greater than $10,000 will route to Purchasing</a:t>
            </a:r>
          </a:p>
        </p:txBody>
      </p:sp>
      <p:sp>
        <p:nvSpPr>
          <p:cNvPr id="8" name="Rectangle 7">
            <a:extLst>
              <a:ext uri="{FF2B5EF4-FFF2-40B4-BE49-F238E27FC236}">
                <a16:creationId xmlns:a16="http://schemas.microsoft.com/office/drawing/2014/main" id="{D76AB4A7-9CFD-4859-B086-5BC2B6A63806}"/>
              </a:ext>
            </a:extLst>
          </p:cNvPr>
          <p:cNvSpPr/>
          <p:nvPr/>
        </p:nvSpPr>
        <p:spPr>
          <a:xfrm>
            <a:off x="609600" y="1902023"/>
            <a:ext cx="9982200" cy="323165"/>
          </a:xfrm>
          <a:prstGeom prst="rect">
            <a:avLst/>
          </a:prstGeom>
        </p:spPr>
        <p:txBody>
          <a:bodyPr wrap="square">
            <a:spAutoFit/>
          </a:bodyPr>
          <a:lstStyle/>
          <a:p>
            <a:r>
              <a:rPr lang="en-US" sz="1500" dirty="0"/>
              <a:t>Note:  All Requisitions will route through </a:t>
            </a:r>
            <a:r>
              <a:rPr lang="en-US" sz="1500" i="1" dirty="0"/>
              <a:t>Departmental Approval </a:t>
            </a:r>
            <a:r>
              <a:rPr lang="en-US" sz="1500" dirty="0"/>
              <a:t>for financial authorization</a:t>
            </a:r>
          </a:p>
        </p:txBody>
      </p:sp>
      <p:sp>
        <p:nvSpPr>
          <p:cNvPr id="39" name="Rectangle 38">
            <a:extLst>
              <a:ext uri="{FF2B5EF4-FFF2-40B4-BE49-F238E27FC236}">
                <a16:creationId xmlns:a16="http://schemas.microsoft.com/office/drawing/2014/main" id="{8263F3DB-89A2-48BA-90C8-975A003E2B9C}"/>
              </a:ext>
            </a:extLst>
          </p:cNvPr>
          <p:cNvSpPr/>
          <p:nvPr/>
        </p:nvSpPr>
        <p:spPr>
          <a:xfrm>
            <a:off x="1104900" y="2359223"/>
            <a:ext cx="9982200" cy="323165"/>
          </a:xfrm>
          <a:prstGeom prst="rect">
            <a:avLst/>
          </a:prstGeom>
        </p:spPr>
        <p:txBody>
          <a:bodyPr wrap="square">
            <a:spAutoFit/>
          </a:bodyPr>
          <a:lstStyle/>
          <a:p>
            <a:r>
              <a:rPr lang="en-US" sz="1500" dirty="0"/>
              <a:t>The </a:t>
            </a:r>
            <a:r>
              <a:rPr lang="en-US" sz="1500" dirty="0">
                <a:hlinkClick r:id="rId4"/>
              </a:rPr>
              <a:t>GFA</a:t>
            </a:r>
            <a:r>
              <a:rPr lang="en-US" sz="1500" dirty="0"/>
              <a:t> system determines who has the ability to approve this workflow step</a:t>
            </a:r>
            <a:r>
              <a:rPr lang="en-US" sz="1400" dirty="0"/>
              <a:t>.</a:t>
            </a:r>
          </a:p>
        </p:txBody>
      </p:sp>
      <p:sp>
        <p:nvSpPr>
          <p:cNvPr id="9" name="Rectangle 8">
            <a:extLst>
              <a:ext uri="{FF2B5EF4-FFF2-40B4-BE49-F238E27FC236}">
                <a16:creationId xmlns:a16="http://schemas.microsoft.com/office/drawing/2014/main" id="{39FCD2A2-1EC3-4CFE-B2CA-9E60EA7F6D29}"/>
              </a:ext>
            </a:extLst>
          </p:cNvPr>
          <p:cNvSpPr/>
          <p:nvPr/>
        </p:nvSpPr>
        <p:spPr>
          <a:xfrm>
            <a:off x="922986" y="2824371"/>
            <a:ext cx="6823535" cy="323165"/>
          </a:xfrm>
          <a:prstGeom prst="rect">
            <a:avLst/>
          </a:prstGeom>
        </p:spPr>
        <p:txBody>
          <a:bodyPr wrap="none">
            <a:spAutoFit/>
          </a:bodyPr>
          <a:lstStyle/>
          <a:p>
            <a:pPr marL="285750" lvl="0" indent="-285750" eaLnBrk="0" fontAlgn="base" hangingPunct="0">
              <a:spcBef>
                <a:spcPct val="0"/>
              </a:spcBef>
              <a:spcAft>
                <a:spcPct val="0"/>
              </a:spcAft>
              <a:buFont typeface="Wingdings" panose="05000000000000000000" pitchFamily="2" charset="2"/>
              <a:buChar char="§"/>
              <a:tabLst>
                <a:tab pos="914400" algn="l"/>
              </a:tabLst>
            </a:pPr>
            <a:r>
              <a:rPr lang="en-US" altLang="en-US" sz="1500" dirty="0">
                <a:latin typeface="Calibri" panose="020F0502020204030204" pitchFamily="34" charset="0"/>
                <a:ea typeface="Times New Roman" panose="02020603050405020304" pitchFamily="18" charset="0"/>
                <a:cs typeface="Times New Roman" panose="02020603050405020304" pitchFamily="18" charset="0"/>
              </a:rPr>
              <a:t>To see the Status of the Requisition look in the </a:t>
            </a:r>
            <a:r>
              <a:rPr lang="en-US" altLang="en-US" sz="1500" b="1" dirty="0">
                <a:latin typeface="Calibri" panose="020F0502020204030204" pitchFamily="34" charset="0"/>
                <a:ea typeface="Times New Roman" panose="02020603050405020304" pitchFamily="18" charset="0"/>
                <a:cs typeface="Times New Roman" panose="02020603050405020304" pitchFamily="18" charset="0"/>
              </a:rPr>
              <a:t>What’s Next </a:t>
            </a:r>
            <a:r>
              <a:rPr lang="en-US" altLang="en-US" sz="1500" dirty="0">
                <a:latin typeface="Calibri" panose="020F0502020204030204" pitchFamily="34" charset="0"/>
                <a:ea typeface="Times New Roman" panose="02020603050405020304" pitchFamily="18" charset="0"/>
                <a:cs typeface="Times New Roman" panose="02020603050405020304" pitchFamily="18" charset="0"/>
              </a:rPr>
              <a:t>section on the screen</a:t>
            </a:r>
            <a:endParaRPr lang="en-US" altLang="en-US" sz="1500" dirty="0">
              <a:ea typeface="Times New Roman" panose="02020603050405020304" pitchFamily="18" charset="0"/>
            </a:endParaRPr>
          </a:p>
        </p:txBody>
      </p:sp>
      <p:sp>
        <p:nvSpPr>
          <p:cNvPr id="40" name="Rectangle 39">
            <a:extLst>
              <a:ext uri="{FF2B5EF4-FFF2-40B4-BE49-F238E27FC236}">
                <a16:creationId xmlns:a16="http://schemas.microsoft.com/office/drawing/2014/main" id="{0DD510AE-017E-476B-95F2-785719B4E7F6}"/>
              </a:ext>
            </a:extLst>
          </p:cNvPr>
          <p:cNvSpPr/>
          <p:nvPr/>
        </p:nvSpPr>
        <p:spPr>
          <a:xfrm>
            <a:off x="1358219" y="3327530"/>
            <a:ext cx="4052969" cy="338554"/>
          </a:xfrm>
          <a:prstGeom prst="rect">
            <a:avLst/>
          </a:prstGeom>
        </p:spPr>
        <p:txBody>
          <a:bodyPr wrap="none">
            <a:spAutoFit/>
          </a:bodyPr>
          <a:lstStyle/>
          <a:p>
            <a:pPr lvl="0" eaLnBrk="0" fontAlgn="base" hangingPunct="0">
              <a:spcBef>
                <a:spcPct val="0"/>
              </a:spcBef>
              <a:spcAft>
                <a:spcPct val="0"/>
              </a:spcAft>
              <a:buFontTx/>
              <a:buChar char="•"/>
              <a:tabLst>
                <a:tab pos="914400" algn="l"/>
              </a:tabLst>
            </a:pPr>
            <a:r>
              <a:rPr lang="en-US" alt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sz="1500" dirty="0">
                <a:latin typeface="Calibri" panose="020F0502020204030204" pitchFamily="34" charset="0"/>
                <a:ea typeface="Times New Roman" panose="02020603050405020304" pitchFamily="18" charset="0"/>
                <a:cs typeface="Times New Roman" panose="02020603050405020304" pitchFamily="18" charset="0"/>
              </a:rPr>
              <a:t>The current Workflow step status will be </a:t>
            </a:r>
            <a:r>
              <a:rPr lang="en-US" altLang="en-US" sz="1500" i="1" dirty="0">
                <a:latin typeface="Calibri" panose="020F0502020204030204" pitchFamily="34" charset="0"/>
                <a:ea typeface="Times New Roman" panose="02020603050405020304" pitchFamily="18" charset="0"/>
                <a:cs typeface="Times New Roman" panose="02020603050405020304" pitchFamily="18" charset="0"/>
              </a:rPr>
              <a:t>Active</a:t>
            </a:r>
            <a:endParaRPr lang="en-US" altLang="en-US" sz="1500" dirty="0">
              <a:ea typeface="Times New Roman" panose="02020603050405020304" pitchFamily="18" charset="0"/>
            </a:endParaRPr>
          </a:p>
        </p:txBody>
      </p:sp>
      <p:sp>
        <p:nvSpPr>
          <p:cNvPr id="42" name="Rectangle 41">
            <a:extLst>
              <a:ext uri="{FF2B5EF4-FFF2-40B4-BE49-F238E27FC236}">
                <a16:creationId xmlns:a16="http://schemas.microsoft.com/office/drawing/2014/main" id="{217C529C-BB25-4422-B847-4CA5965E7AB5}"/>
              </a:ext>
            </a:extLst>
          </p:cNvPr>
          <p:cNvSpPr/>
          <p:nvPr/>
        </p:nvSpPr>
        <p:spPr>
          <a:xfrm>
            <a:off x="1216147" y="4600219"/>
            <a:ext cx="4510978" cy="338554"/>
          </a:xfrm>
          <a:prstGeom prst="rect">
            <a:avLst/>
          </a:prstGeom>
        </p:spPr>
        <p:txBody>
          <a:bodyPr wrap="none">
            <a:spAutoFit/>
          </a:bodyPr>
          <a:lstStyle/>
          <a:p>
            <a:pPr lvl="0" eaLnBrk="0" fontAlgn="base" hangingPunct="0">
              <a:spcBef>
                <a:spcPct val="0"/>
              </a:spcBef>
              <a:spcAft>
                <a:spcPct val="0"/>
              </a:spcAft>
              <a:buFontTx/>
              <a:buChar char="•"/>
              <a:tabLst>
                <a:tab pos="914400" algn="l"/>
              </a:tabLst>
            </a:pPr>
            <a:r>
              <a:rPr lang="en-US" alt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sz="1500" dirty="0">
                <a:latin typeface="Calibri" panose="020F0502020204030204" pitchFamily="34" charset="0"/>
                <a:ea typeface="Times New Roman" panose="02020603050405020304" pitchFamily="18" charset="0"/>
                <a:cs typeface="Times New Roman" panose="02020603050405020304" pitchFamily="18" charset="0"/>
              </a:rPr>
              <a:t>To view who can approve the workflow step click On:</a:t>
            </a:r>
            <a:endParaRPr lang="en-US" altLang="en-US" sz="1500" dirty="0">
              <a:ea typeface="Times New Roman" panose="02020603050405020304" pitchFamily="18" charset="0"/>
            </a:endParaRPr>
          </a:p>
        </p:txBody>
      </p:sp>
      <p:sp>
        <p:nvSpPr>
          <p:cNvPr id="10" name="Rectangle 9">
            <a:extLst>
              <a:ext uri="{FF2B5EF4-FFF2-40B4-BE49-F238E27FC236}">
                <a16:creationId xmlns:a16="http://schemas.microsoft.com/office/drawing/2014/main" id="{3CE9C6DA-9409-4D11-AF3E-80C4CC15893D}"/>
              </a:ext>
            </a:extLst>
          </p:cNvPr>
          <p:cNvSpPr/>
          <p:nvPr/>
        </p:nvSpPr>
        <p:spPr>
          <a:xfrm>
            <a:off x="1618982" y="4997091"/>
            <a:ext cx="4180312" cy="749051"/>
          </a:xfrm>
          <a:prstGeom prst="rect">
            <a:avLst/>
          </a:prstGeom>
        </p:spPr>
        <p:txBody>
          <a:bodyPr wrap="none">
            <a:spAutoFit/>
          </a:bodyPr>
          <a:lstStyle/>
          <a:p>
            <a:pPr lvl="1" eaLnBrk="0" fontAlgn="base" hangingPunct="0">
              <a:lnSpc>
                <a:spcPct val="150000"/>
              </a:lnSpc>
              <a:spcBef>
                <a:spcPct val="0"/>
              </a:spcBef>
              <a:spcAft>
                <a:spcPct val="0"/>
              </a:spcAft>
              <a:buFont typeface="Courier New" panose="02070309020205020404" pitchFamily="49" charset="0"/>
              <a:buChar char="o"/>
              <a:tabLst>
                <a:tab pos="914400" algn="l"/>
              </a:tabLst>
            </a:pPr>
            <a:r>
              <a:rPr lang="en-US" altLang="en-US" sz="1400" b="1"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sz="1500" dirty="0">
                <a:latin typeface="Calibri" panose="020F0502020204030204" pitchFamily="34" charset="0"/>
                <a:ea typeface="Times New Roman" panose="02020603050405020304" pitchFamily="18" charset="0"/>
                <a:cs typeface="Times New Roman" panose="02020603050405020304" pitchFamily="18" charset="0"/>
              </a:rPr>
              <a:t>The name of the workflow Step</a:t>
            </a:r>
          </a:p>
          <a:p>
            <a:pPr lvl="2" eaLnBrk="0" fontAlgn="base" hangingPunct="0">
              <a:lnSpc>
                <a:spcPct val="150000"/>
              </a:lnSpc>
              <a:spcBef>
                <a:spcPct val="0"/>
              </a:spcBef>
              <a:spcAft>
                <a:spcPct val="0"/>
              </a:spcAft>
              <a:buFont typeface="Courier New" panose="02070309020205020404" pitchFamily="49" charset="0"/>
              <a:buChar char="o"/>
              <a:tabLst>
                <a:tab pos="914400" algn="l"/>
              </a:tabLst>
            </a:pPr>
            <a:r>
              <a:rPr lang="en-US" altLang="en-US" sz="1500" dirty="0">
                <a:latin typeface="Calibri" panose="020F0502020204030204" pitchFamily="34" charset="0"/>
                <a:ea typeface="Times New Roman" panose="02020603050405020304" pitchFamily="18" charset="0"/>
                <a:cs typeface="Times New Roman" panose="02020603050405020304" pitchFamily="18" charset="0"/>
              </a:rPr>
              <a:t>   For example Departmental Approval</a:t>
            </a:r>
            <a:endParaRPr lang="en-US" altLang="en-US" sz="1500" dirty="0">
              <a:ea typeface="Times New Roman" panose="02020603050405020304" pitchFamily="18" charset="0"/>
            </a:endParaRPr>
          </a:p>
        </p:txBody>
      </p:sp>
      <p:sp>
        <p:nvSpPr>
          <p:cNvPr id="45" name="Rectangle 44">
            <a:extLst>
              <a:ext uri="{FF2B5EF4-FFF2-40B4-BE49-F238E27FC236}">
                <a16:creationId xmlns:a16="http://schemas.microsoft.com/office/drawing/2014/main" id="{19471FC2-F409-4979-A08F-CEB07DA254B3}"/>
              </a:ext>
            </a:extLst>
          </p:cNvPr>
          <p:cNvSpPr/>
          <p:nvPr/>
        </p:nvSpPr>
        <p:spPr>
          <a:xfrm>
            <a:off x="1567782" y="3680936"/>
            <a:ext cx="6824156" cy="738664"/>
          </a:xfrm>
          <a:prstGeom prst="rect">
            <a:avLst/>
          </a:prstGeom>
        </p:spPr>
        <p:txBody>
          <a:bodyPr wrap="square">
            <a:spAutoFit/>
          </a:bodyPr>
          <a:lstStyle/>
          <a:p>
            <a:pPr lvl="1" eaLnBrk="0" fontAlgn="base" hangingPunct="0">
              <a:spcBef>
                <a:spcPct val="0"/>
              </a:spcBef>
              <a:spcAft>
                <a:spcPct val="0"/>
              </a:spcAft>
              <a:buFont typeface="Courier New" panose="02070309020205020404" pitchFamily="49" charset="0"/>
              <a:buChar char="o"/>
              <a:tabLst>
                <a:tab pos="914400" algn="l"/>
              </a:tabLst>
            </a:pPr>
            <a:r>
              <a:rPr lang="en-US" altLang="en-US" sz="1400" b="1"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sz="1400" dirty="0">
                <a:latin typeface="Calibri" panose="020F0502020204030204" pitchFamily="34" charset="0"/>
                <a:ea typeface="Times New Roman" panose="02020603050405020304" pitchFamily="18" charset="0"/>
                <a:cs typeface="Times New Roman" panose="02020603050405020304" pitchFamily="18" charset="0"/>
              </a:rPr>
              <a:t>Approvers will receive an email and system Notification (Action Item) to inform them of the required approval.  Note that some approvers have turned off the email notification option and you may need to gently nudge them</a:t>
            </a:r>
            <a:endParaRPr lang="en-US" altLang="en-US" sz="1200" dirty="0">
              <a:ea typeface="Times New Roman" panose="02020603050405020304" pitchFamily="18" charset="0"/>
            </a:endParaRPr>
          </a:p>
        </p:txBody>
      </p:sp>
      <p:pic>
        <p:nvPicPr>
          <p:cNvPr id="49" name="Picture 48">
            <a:extLst>
              <a:ext uri="{FF2B5EF4-FFF2-40B4-BE49-F238E27FC236}">
                <a16:creationId xmlns:a16="http://schemas.microsoft.com/office/drawing/2014/main" id="{F2AA87C3-4D01-4D3C-909F-46749CA4E3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26" t="20611" r="26215" b="28737"/>
          <a:stretch/>
        </p:blipFill>
        <p:spPr>
          <a:xfrm>
            <a:off x="1455966" y="6044155"/>
            <a:ext cx="266990" cy="324545"/>
          </a:xfrm>
          <a:prstGeom prst="rect">
            <a:avLst/>
          </a:prstGeom>
        </p:spPr>
      </p:pic>
      <p:sp>
        <p:nvSpPr>
          <p:cNvPr id="48" name="Rectangle 47">
            <a:extLst>
              <a:ext uri="{FF2B5EF4-FFF2-40B4-BE49-F238E27FC236}">
                <a16:creationId xmlns:a16="http://schemas.microsoft.com/office/drawing/2014/main" id="{424FA380-96C1-47E4-A3BD-89D1F15CE4FE}"/>
              </a:ext>
            </a:extLst>
          </p:cNvPr>
          <p:cNvSpPr/>
          <p:nvPr/>
        </p:nvSpPr>
        <p:spPr>
          <a:xfrm>
            <a:off x="1589461" y="6169223"/>
            <a:ext cx="9982200" cy="307777"/>
          </a:xfrm>
          <a:prstGeom prst="rect">
            <a:avLst/>
          </a:prstGeom>
        </p:spPr>
        <p:txBody>
          <a:bodyPr wrap="square">
            <a:spAutoFit/>
          </a:bodyPr>
          <a:lstStyle/>
          <a:p>
            <a:r>
              <a:rPr lang="en-US" sz="1400" dirty="0"/>
              <a:t>Note:  The final workflow step in Requisition workflow is Create PO, when the system automatically creates and issues a PO.</a:t>
            </a:r>
          </a:p>
        </p:txBody>
      </p:sp>
      <p:sp>
        <p:nvSpPr>
          <p:cNvPr id="50" name="Rectangle 49">
            <a:extLst>
              <a:ext uri="{FF2B5EF4-FFF2-40B4-BE49-F238E27FC236}">
                <a16:creationId xmlns:a16="http://schemas.microsoft.com/office/drawing/2014/main" id="{28F1DD23-1608-437E-B526-0809D9D41B9E}"/>
              </a:ext>
            </a:extLst>
          </p:cNvPr>
          <p:cNvSpPr/>
          <p:nvPr/>
        </p:nvSpPr>
        <p:spPr>
          <a:xfrm>
            <a:off x="9447441" y="5368452"/>
            <a:ext cx="610959" cy="207375"/>
          </a:xfrm>
          <a:prstGeom prst="rect">
            <a:avLst/>
          </a:prstGeom>
          <a:solidFill>
            <a:schemeClr val="bg1">
              <a:lumMod val="9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1">
                    <a:lumMod val="50000"/>
                  </a:schemeClr>
                </a:solidFill>
              </a:rPr>
              <a:t>Active</a:t>
            </a:r>
          </a:p>
        </p:txBody>
      </p:sp>
      <p:cxnSp>
        <p:nvCxnSpPr>
          <p:cNvPr id="16" name="Straight Arrow Connector 15">
            <a:extLst>
              <a:ext uri="{FF2B5EF4-FFF2-40B4-BE49-F238E27FC236}">
                <a16:creationId xmlns:a16="http://schemas.microsoft.com/office/drawing/2014/main" id="{49688098-806B-4545-91E9-4F41D8AABAD5}"/>
              </a:ext>
            </a:extLst>
          </p:cNvPr>
          <p:cNvCxnSpPr>
            <a:cxnSpLocks/>
          </p:cNvCxnSpPr>
          <p:nvPr/>
        </p:nvCxnSpPr>
        <p:spPr>
          <a:xfrm>
            <a:off x="5727125" y="5638800"/>
            <a:ext cx="3671013" cy="199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90D33649-FBFA-4054-8BE2-B0C05417BF66}"/>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icture containing text, clipart&#10;&#10;Description automatically generated">
            <a:extLst>
              <a:ext uri="{FF2B5EF4-FFF2-40B4-BE49-F238E27FC236}">
                <a16:creationId xmlns:a16="http://schemas.microsoft.com/office/drawing/2014/main" id="{8ABD135D-2A16-480B-9F24-BFB5515BCBDB}"/>
              </a:ext>
            </a:extLst>
          </p:cNvPr>
          <p:cNvPicPr>
            <a:picLocks noChangeAspect="1"/>
          </p:cNvPicPr>
          <p:nvPr/>
        </p:nvPicPr>
        <p:blipFill>
          <a:blip r:embed="rId5"/>
          <a:stretch>
            <a:fillRect/>
          </a:stretch>
        </p:blipFill>
        <p:spPr>
          <a:xfrm>
            <a:off x="52762" y="6553201"/>
            <a:ext cx="696250" cy="269082"/>
          </a:xfrm>
          <a:prstGeom prst="rect">
            <a:avLst/>
          </a:prstGeom>
          <a:ln>
            <a:solidFill>
              <a:schemeClr val="tx1">
                <a:lumMod val="50000"/>
                <a:lumOff val="50000"/>
              </a:schemeClr>
            </a:solidFill>
          </a:ln>
        </p:spPr>
      </p:pic>
      <p:sp>
        <p:nvSpPr>
          <p:cNvPr id="6" name="Rectangle 5">
            <a:extLst>
              <a:ext uri="{FF2B5EF4-FFF2-40B4-BE49-F238E27FC236}">
                <a16:creationId xmlns:a16="http://schemas.microsoft.com/office/drawing/2014/main" id="{9A401E3D-ED6E-4E60-8C2D-34563EDA14F1}"/>
              </a:ext>
            </a:extLst>
          </p:cNvPr>
          <p:cNvSpPr/>
          <p:nvPr/>
        </p:nvSpPr>
        <p:spPr>
          <a:xfrm>
            <a:off x="9398138" y="5723239"/>
            <a:ext cx="965062" cy="174494"/>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A320CF93-AE8D-4856-9CEE-BC4C6C3532E5}"/>
              </a:ext>
            </a:extLst>
          </p:cNvPr>
          <p:cNvPicPr>
            <a:picLocks noChangeAspect="1"/>
          </p:cNvPicPr>
          <p:nvPr/>
        </p:nvPicPr>
        <p:blipFill rotWithShape="1">
          <a:blip r:embed="rId6"/>
          <a:srcRect t="-6596"/>
          <a:stretch/>
        </p:blipFill>
        <p:spPr>
          <a:xfrm>
            <a:off x="3832574" y="569512"/>
            <a:ext cx="4589504" cy="327363"/>
          </a:xfrm>
          <a:prstGeom prst="rect">
            <a:avLst/>
          </a:prstGeom>
          <a:ln>
            <a:solidFill>
              <a:schemeClr val="bg1">
                <a:lumMod val="50000"/>
              </a:schemeClr>
            </a:solidFill>
          </a:ln>
        </p:spPr>
      </p:pic>
      <p:sp>
        <p:nvSpPr>
          <p:cNvPr id="51" name="Rectangle 50">
            <a:extLst>
              <a:ext uri="{FF2B5EF4-FFF2-40B4-BE49-F238E27FC236}">
                <a16:creationId xmlns:a16="http://schemas.microsoft.com/office/drawing/2014/main" id="{17315566-DF03-4B7C-BFAD-DB21C30D428C}"/>
              </a:ext>
            </a:extLst>
          </p:cNvPr>
          <p:cNvSpPr/>
          <p:nvPr/>
        </p:nvSpPr>
        <p:spPr>
          <a:xfrm>
            <a:off x="5257800" y="546506"/>
            <a:ext cx="469325" cy="354781"/>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3F7B72CC-6836-4B32-AF1F-135686B9F038}"/>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344218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081"/>
                                        </p:tgtEl>
                                        <p:attrNameLst>
                                          <p:attrName>style.visibility</p:attrName>
                                        </p:attrNameLst>
                                      </p:cBhvr>
                                      <p:to>
                                        <p:strVal val="visible"/>
                                      </p:to>
                                    </p:set>
                                    <p:animEffect transition="in" filter="fade">
                                      <p:cBhvr>
                                        <p:cTn id="45" dur="1000"/>
                                        <p:tgtEl>
                                          <p:spTgt spid="2081"/>
                                        </p:tgtEl>
                                      </p:cBhvr>
                                    </p:animEffect>
                                    <p:anim calcmode="lin" valueType="num">
                                      <p:cBhvr>
                                        <p:cTn id="46" dur="1000" fill="hold"/>
                                        <p:tgtEl>
                                          <p:spTgt spid="2081"/>
                                        </p:tgtEl>
                                        <p:attrNameLst>
                                          <p:attrName>ppt_x</p:attrName>
                                        </p:attrNameLst>
                                      </p:cBhvr>
                                      <p:tavLst>
                                        <p:tav tm="0">
                                          <p:val>
                                            <p:strVal val="#ppt_x"/>
                                          </p:val>
                                        </p:tav>
                                        <p:tav tm="100000">
                                          <p:val>
                                            <p:strVal val="#ppt_x"/>
                                          </p:val>
                                        </p:tav>
                                      </p:tavLst>
                                    </p:anim>
                                    <p:anim calcmode="lin" valueType="num">
                                      <p:cBhvr>
                                        <p:cTn id="47" dur="1000" fill="hold"/>
                                        <p:tgtEl>
                                          <p:spTgt spid="208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anim calcmode="lin" valueType="num">
                                      <p:cBhvr>
                                        <p:cTn id="51" dur="1000" fill="hold"/>
                                        <p:tgtEl>
                                          <p:spTgt spid="29"/>
                                        </p:tgtEl>
                                        <p:attrNameLst>
                                          <p:attrName>ppt_x</p:attrName>
                                        </p:attrNameLst>
                                      </p:cBhvr>
                                      <p:tavLst>
                                        <p:tav tm="0">
                                          <p:val>
                                            <p:strVal val="#ppt_x"/>
                                          </p:val>
                                        </p:tav>
                                        <p:tav tm="100000">
                                          <p:val>
                                            <p:strVal val="#ppt_x"/>
                                          </p:val>
                                        </p:tav>
                                      </p:tavLst>
                                    </p:anim>
                                    <p:anim calcmode="lin" valueType="num">
                                      <p:cBhvr>
                                        <p:cTn id="52" dur="1000" fill="hold"/>
                                        <p:tgtEl>
                                          <p:spTgt spid="2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1000"/>
                                        <p:tgtEl>
                                          <p:spTgt spid="46"/>
                                        </p:tgtEl>
                                      </p:cBhvr>
                                    </p:animEffect>
                                    <p:anim calcmode="lin" valueType="num">
                                      <p:cBhvr>
                                        <p:cTn id="56" dur="1000" fill="hold"/>
                                        <p:tgtEl>
                                          <p:spTgt spid="46"/>
                                        </p:tgtEl>
                                        <p:attrNameLst>
                                          <p:attrName>ppt_x</p:attrName>
                                        </p:attrNameLst>
                                      </p:cBhvr>
                                      <p:tavLst>
                                        <p:tav tm="0">
                                          <p:val>
                                            <p:strVal val="#ppt_x"/>
                                          </p:val>
                                        </p:tav>
                                        <p:tav tm="100000">
                                          <p:val>
                                            <p:strVal val="#ppt_x"/>
                                          </p:val>
                                        </p:tav>
                                      </p:tavLst>
                                    </p:anim>
                                    <p:anim calcmode="lin" valueType="num">
                                      <p:cBhvr>
                                        <p:cTn id="57" dur="1000" fill="hold"/>
                                        <p:tgtEl>
                                          <p:spTgt spid="4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1000"/>
                                        <p:tgtEl>
                                          <p:spTgt spid="47"/>
                                        </p:tgtEl>
                                      </p:cBhvr>
                                    </p:animEffect>
                                    <p:anim calcmode="lin" valueType="num">
                                      <p:cBhvr>
                                        <p:cTn id="61" dur="1000" fill="hold"/>
                                        <p:tgtEl>
                                          <p:spTgt spid="47"/>
                                        </p:tgtEl>
                                        <p:attrNameLst>
                                          <p:attrName>ppt_x</p:attrName>
                                        </p:attrNameLst>
                                      </p:cBhvr>
                                      <p:tavLst>
                                        <p:tav tm="0">
                                          <p:val>
                                            <p:strVal val="#ppt_x"/>
                                          </p:val>
                                        </p:tav>
                                        <p:tav tm="100000">
                                          <p:val>
                                            <p:strVal val="#ppt_x"/>
                                          </p:val>
                                        </p:tav>
                                      </p:tavLst>
                                    </p:anim>
                                    <p:anim calcmode="lin" valueType="num">
                                      <p:cBhvr>
                                        <p:cTn id="6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1000"/>
                                        <p:tgtEl>
                                          <p:spTgt spid="45"/>
                                        </p:tgtEl>
                                      </p:cBhvr>
                                    </p:animEffect>
                                    <p:anim calcmode="lin" valueType="num">
                                      <p:cBhvr>
                                        <p:cTn id="80" dur="1000" fill="hold"/>
                                        <p:tgtEl>
                                          <p:spTgt spid="45"/>
                                        </p:tgtEl>
                                        <p:attrNameLst>
                                          <p:attrName>ppt_x</p:attrName>
                                        </p:attrNameLst>
                                      </p:cBhvr>
                                      <p:tavLst>
                                        <p:tav tm="0">
                                          <p:val>
                                            <p:strVal val="#ppt_x"/>
                                          </p:val>
                                        </p:tav>
                                        <p:tav tm="100000">
                                          <p:val>
                                            <p:strVal val="#ppt_x"/>
                                          </p:val>
                                        </p:tav>
                                      </p:tavLst>
                                    </p:anim>
                                    <p:anim calcmode="lin" valueType="num">
                                      <p:cBhvr>
                                        <p:cTn id="8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10">
                                            <p:txEl>
                                              <p:pRg st="0" end="0"/>
                                            </p:txEl>
                                          </p:spTgt>
                                        </p:tgtEl>
                                        <p:attrNameLst>
                                          <p:attrName>style.visibility</p:attrName>
                                        </p:attrNameLst>
                                      </p:cBhvr>
                                      <p:to>
                                        <p:strVal val="visible"/>
                                      </p:to>
                                    </p:set>
                                    <p:animEffect transition="in" filter="fade">
                                      <p:cBhvr>
                                        <p:cTn id="93" dur="1000"/>
                                        <p:tgtEl>
                                          <p:spTgt spid="10">
                                            <p:txEl>
                                              <p:pRg st="0" end="0"/>
                                            </p:txEl>
                                          </p:spTgt>
                                        </p:tgtEl>
                                      </p:cBhvr>
                                    </p:animEffect>
                                    <p:anim calcmode="lin" valueType="num">
                                      <p:cBhvr>
                                        <p:cTn id="9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10">
                                            <p:txEl>
                                              <p:pRg st="1" end="1"/>
                                            </p:txEl>
                                          </p:spTgt>
                                        </p:tgtEl>
                                        <p:attrNameLst>
                                          <p:attrName>style.visibility</p:attrName>
                                        </p:attrNameLst>
                                      </p:cBhvr>
                                      <p:to>
                                        <p:strVal val="visible"/>
                                      </p:to>
                                    </p:set>
                                    <p:animEffect transition="in" filter="fade">
                                      <p:cBhvr>
                                        <p:cTn id="100" dur="1000"/>
                                        <p:tgtEl>
                                          <p:spTgt spid="10">
                                            <p:txEl>
                                              <p:pRg st="1" end="1"/>
                                            </p:txEl>
                                          </p:spTgt>
                                        </p:tgtEl>
                                      </p:cBhvr>
                                    </p:animEffect>
                                    <p:anim calcmode="lin" valueType="num">
                                      <p:cBhvr>
                                        <p:cTn id="101"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03" presetID="53" presetClass="entr" presetSubtype="16"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 calcmode="lin" valueType="num">
                                      <p:cBhvr>
                                        <p:cTn id="105" dur="500" fill="hold"/>
                                        <p:tgtEl>
                                          <p:spTgt spid="6"/>
                                        </p:tgtEl>
                                        <p:attrNameLst>
                                          <p:attrName>ppt_w</p:attrName>
                                        </p:attrNameLst>
                                      </p:cBhvr>
                                      <p:tavLst>
                                        <p:tav tm="0">
                                          <p:val>
                                            <p:fltVal val="0"/>
                                          </p:val>
                                        </p:tav>
                                        <p:tav tm="100000">
                                          <p:val>
                                            <p:strVal val="#ppt_w"/>
                                          </p:val>
                                        </p:tav>
                                      </p:tavLst>
                                    </p:anim>
                                    <p:anim calcmode="lin" valueType="num">
                                      <p:cBhvr>
                                        <p:cTn id="106" dur="500" fill="hold"/>
                                        <p:tgtEl>
                                          <p:spTgt spid="6"/>
                                        </p:tgtEl>
                                        <p:attrNameLst>
                                          <p:attrName>ppt_h</p:attrName>
                                        </p:attrNameLst>
                                      </p:cBhvr>
                                      <p:tavLst>
                                        <p:tav tm="0">
                                          <p:val>
                                            <p:fltVal val="0"/>
                                          </p:val>
                                        </p:tav>
                                        <p:tav tm="100000">
                                          <p:val>
                                            <p:strVal val="#ppt_h"/>
                                          </p:val>
                                        </p:tav>
                                      </p:tavLst>
                                    </p:anim>
                                    <p:animEffect transition="in" filter="fade">
                                      <p:cBhvr>
                                        <p:cTn id="107" dur="500"/>
                                        <p:tgtEl>
                                          <p:spTgt spid="6"/>
                                        </p:tgtEl>
                                      </p:cBhvr>
                                    </p:animEffect>
                                  </p:childTnLst>
                                </p:cTn>
                              </p:par>
                              <p:par>
                                <p:cTn id="108" presetID="42" presetClass="entr" presetSubtype="0" fill="hold"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1000"/>
                                        <p:tgtEl>
                                          <p:spTgt spid="16"/>
                                        </p:tgtEl>
                                      </p:cBhvr>
                                    </p:animEffect>
                                    <p:anim calcmode="lin" valueType="num">
                                      <p:cBhvr>
                                        <p:cTn id="111" dur="1000" fill="hold"/>
                                        <p:tgtEl>
                                          <p:spTgt spid="16"/>
                                        </p:tgtEl>
                                        <p:attrNameLst>
                                          <p:attrName>ppt_x</p:attrName>
                                        </p:attrNameLst>
                                      </p:cBhvr>
                                      <p:tavLst>
                                        <p:tav tm="0">
                                          <p:val>
                                            <p:strVal val="#ppt_x"/>
                                          </p:val>
                                        </p:tav>
                                        <p:tav tm="100000">
                                          <p:val>
                                            <p:strVal val="#ppt_x"/>
                                          </p:val>
                                        </p:tav>
                                      </p:tavLst>
                                    </p:anim>
                                    <p:anim calcmode="lin" valueType="num">
                                      <p:cBhvr>
                                        <p:cTn id="11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1000"/>
                                        <p:tgtEl>
                                          <p:spTgt spid="49"/>
                                        </p:tgtEl>
                                      </p:cBhvr>
                                    </p:animEffect>
                                    <p:anim calcmode="lin" valueType="num">
                                      <p:cBhvr>
                                        <p:cTn id="123" dur="1000" fill="hold"/>
                                        <p:tgtEl>
                                          <p:spTgt spid="49"/>
                                        </p:tgtEl>
                                        <p:attrNameLst>
                                          <p:attrName>ppt_x</p:attrName>
                                        </p:attrNameLst>
                                      </p:cBhvr>
                                      <p:tavLst>
                                        <p:tav tm="0">
                                          <p:val>
                                            <p:strVal val="#ppt_x"/>
                                          </p:val>
                                        </p:tav>
                                        <p:tav tm="100000">
                                          <p:val>
                                            <p:strVal val="#ppt_x"/>
                                          </p:val>
                                        </p:tav>
                                      </p:tavLst>
                                    </p:anim>
                                    <p:anim calcmode="lin" valueType="num">
                                      <p:cBhvr>
                                        <p:cTn id="1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9" grpId="0" animBg="1"/>
      <p:bldP spid="35" grpId="0"/>
      <p:bldP spid="8" grpId="0"/>
      <p:bldP spid="39" grpId="0"/>
      <p:bldP spid="9" grpId="0"/>
      <p:bldP spid="40" grpId="0"/>
      <p:bldP spid="42" grpId="0"/>
      <p:bldP spid="45" grpId="0"/>
      <p:bldP spid="48" grpId="0"/>
      <p:bldP spid="50"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7" name="TextBox 6"/>
          <p:cNvSpPr txBox="1"/>
          <p:nvPr/>
        </p:nvSpPr>
        <p:spPr>
          <a:xfrm>
            <a:off x="2269472" y="457200"/>
            <a:ext cx="7951215" cy="584775"/>
          </a:xfrm>
          <a:prstGeom prst="rect">
            <a:avLst/>
          </a:prstGeom>
          <a:noFill/>
        </p:spPr>
        <p:txBody>
          <a:bodyPr wrap="none" rtlCol="0">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UShop Training Materials – Table of Contents</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0" name="TextBox 9">
            <a:extLst>
              <a:ext uri="{FF2B5EF4-FFF2-40B4-BE49-F238E27FC236}">
                <a16:creationId xmlns:a16="http://schemas.microsoft.com/office/drawing/2014/main" id="{2DCB1E1F-034A-4595-87F9-A61BAE5CBE46}"/>
              </a:ext>
            </a:extLst>
          </p:cNvPr>
          <p:cNvSpPr txBox="1"/>
          <p:nvPr/>
        </p:nvSpPr>
        <p:spPr>
          <a:xfrm>
            <a:off x="2375508" y="2208148"/>
            <a:ext cx="4419600" cy="3266985"/>
          </a:xfrm>
          <a:prstGeom prst="rect">
            <a:avLst/>
          </a:prstGeom>
          <a:noFill/>
        </p:spPr>
        <p:txBody>
          <a:bodyPr wrap="square" rtlCol="0">
            <a:spAutoFit/>
          </a:bodyPr>
          <a:lstStyle/>
          <a:p>
            <a:pPr marL="342900" indent="-342900">
              <a:lnSpc>
                <a:spcPct val="150000"/>
              </a:lnSpc>
              <a:buFont typeface="+mj-lt"/>
              <a:buAutoNum type="arabicPeriod"/>
            </a:pPr>
            <a:r>
              <a:rPr lang="en-US" sz="2000" dirty="0">
                <a:solidFill>
                  <a:srgbClr val="C00000"/>
                </a:solidFill>
                <a:hlinkClick r:id="rId4"/>
              </a:rPr>
              <a:t>Shopper Training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rPr>
              <a:t>Checklist</a:t>
            </a:r>
            <a:endParaRPr lang="en-US" sz="2000" dirty="0">
              <a:latin typeface="Arial" panose="020B0604020202020204" pitchFamily="34" charset="0"/>
              <a:cs typeface="Arial" panose="020B0604020202020204" pitchFamily="34" charset="0"/>
              <a:hlinkClick r:id="rId5" action="ppaction://hlinksldjump"/>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5" action="ppaction://hlinksldjump"/>
              </a:rPr>
              <a:t>Requisition Workflow</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Approving Orders</a:t>
            </a: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7" action="ppaction://hlinksldjump"/>
              </a:rPr>
              <a:t>Change Orders</a:t>
            </a:r>
            <a:endParaRPr lang="en-US" sz="2000" dirty="0">
              <a:latin typeface="Arial" panose="020B0604020202020204" pitchFamily="34" charset="0"/>
              <a:cs typeface="Arial" panose="020B0604020202020204" pitchFamily="34" charset="0"/>
              <a:hlinkClick r:id="rId8" action="ppaction://hlinksldjump"/>
            </a:endParaRPr>
          </a:p>
          <a:p>
            <a:pPr marL="342900" indent="-342900">
              <a:lnSpc>
                <a:spcPct val="150000"/>
              </a:lnSpc>
              <a:buFont typeface="+mj-lt"/>
              <a:buAutoNum type="arabicPeriod"/>
            </a:pPr>
            <a:endParaRPr 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B9F68C6-A23B-4506-92B9-36E1EBA28BBF}"/>
              </a:ext>
            </a:extLst>
          </p:cNvPr>
          <p:cNvSpPr txBox="1"/>
          <p:nvPr/>
        </p:nvSpPr>
        <p:spPr>
          <a:xfrm>
            <a:off x="6858000" y="2208148"/>
            <a:ext cx="3886200" cy="2343655"/>
          </a:xfrm>
          <a:prstGeom prst="rect">
            <a:avLst/>
          </a:prstGeom>
          <a:noFill/>
        </p:spPr>
        <p:txBody>
          <a:bodyPr wrap="square" rtlCol="0">
            <a:spAutoFit/>
          </a:bodyPr>
          <a:lstStyle/>
          <a:p>
            <a:pPr marL="457200" indent="-4572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9" action="ppaction://hlinksldjump"/>
              </a:rPr>
              <a:t>Invoicing &amp; Payment</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0" action="ppaction://hlinksldjump"/>
              </a:rPr>
              <a:t>Closing 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1" action="ppaction://hlinksldjump"/>
              </a:rPr>
              <a:t>Reports &amp; Searching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2" action="ppaction://hlinksldjump"/>
              </a:rPr>
              <a:t>Tips &amp; Tricks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3" action="ppaction://hlinksldjump"/>
              </a:rPr>
              <a:t>Help Resources</a:t>
            </a:r>
            <a:endParaRPr lang="en-US" sz="2000" dirty="0">
              <a:latin typeface="Arial" panose="020B0604020202020204" pitchFamily="34" charset="0"/>
              <a:cs typeface="Arial" panose="020B0604020202020204" pitchFamily="34" charset="0"/>
            </a:endParaRPr>
          </a:p>
        </p:txBody>
      </p:sp>
      <p:sp>
        <p:nvSpPr>
          <p:cNvPr id="15" name="Star: 5 Points 14">
            <a:extLst>
              <a:ext uri="{FF2B5EF4-FFF2-40B4-BE49-F238E27FC236}">
                <a16:creationId xmlns:a16="http://schemas.microsoft.com/office/drawing/2014/main" id="{2F19F167-0011-4955-901F-8FF2607B4ACA}"/>
              </a:ext>
            </a:extLst>
          </p:cNvPr>
          <p:cNvSpPr/>
          <p:nvPr/>
        </p:nvSpPr>
        <p:spPr>
          <a:xfrm>
            <a:off x="2078972" y="3669889"/>
            <a:ext cx="381000" cy="343501"/>
          </a:xfrm>
          <a:prstGeom prst="star5">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15B47DF-EA00-4FA2-9980-02008BFB5D46}"/>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380665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4" name="TextBox 3"/>
          <p:cNvSpPr txBox="1"/>
          <p:nvPr/>
        </p:nvSpPr>
        <p:spPr>
          <a:xfrm>
            <a:off x="1" y="55538"/>
            <a:ext cx="12039600" cy="584775"/>
          </a:xfrm>
          <a:prstGeom prst="rect">
            <a:avLst/>
          </a:prstGeom>
          <a:noFill/>
        </p:spPr>
        <p:txBody>
          <a:bodyPr wrap="square" rtlCol="0">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How to help your Approver</a:t>
            </a:r>
          </a:p>
        </p:txBody>
      </p:sp>
      <p:pic>
        <p:nvPicPr>
          <p:cNvPr id="5" name="Picture 4">
            <a:extLst>
              <a:ext uri="{FF2B5EF4-FFF2-40B4-BE49-F238E27FC236}">
                <a16:creationId xmlns:a16="http://schemas.microsoft.com/office/drawing/2014/main" id="{1391F39C-CD1E-45E1-A24A-D0D3AC89E306}"/>
              </a:ext>
            </a:extLst>
          </p:cNvPr>
          <p:cNvPicPr>
            <a:picLocks noChangeAspect="1"/>
          </p:cNvPicPr>
          <p:nvPr/>
        </p:nvPicPr>
        <p:blipFill rotWithShape="1">
          <a:blip r:embed="rId2"/>
          <a:srcRect l="5623" t="14252" r="8054" b="3258"/>
          <a:stretch/>
        </p:blipFill>
        <p:spPr>
          <a:xfrm>
            <a:off x="6092283" y="2167354"/>
            <a:ext cx="5464027" cy="3601583"/>
          </a:xfrm>
          <a:prstGeom prst="rect">
            <a:avLst/>
          </a:prstGeom>
          <a:ln w="19050">
            <a:solidFill>
              <a:schemeClr val="bg2"/>
            </a:solidFill>
          </a:ln>
        </p:spPr>
      </p:pic>
      <p:sp>
        <p:nvSpPr>
          <p:cNvPr id="6" name="Rectangle 5">
            <a:extLst>
              <a:ext uri="{FF2B5EF4-FFF2-40B4-BE49-F238E27FC236}">
                <a16:creationId xmlns:a16="http://schemas.microsoft.com/office/drawing/2014/main" id="{9ECA19F2-CB94-4FEC-960C-5E9305CE647C}"/>
              </a:ext>
            </a:extLst>
          </p:cNvPr>
          <p:cNvSpPr/>
          <p:nvPr/>
        </p:nvSpPr>
        <p:spPr>
          <a:xfrm>
            <a:off x="605653" y="1875188"/>
            <a:ext cx="4312527" cy="323165"/>
          </a:xfrm>
          <a:prstGeom prst="rect">
            <a:avLst/>
          </a:prstGeom>
        </p:spPr>
        <p:txBody>
          <a:bodyPr wrap="none">
            <a:spAutoFit/>
          </a:bodyPr>
          <a:lstStyle/>
          <a:p>
            <a:r>
              <a:rPr lang="en-US" sz="1500" dirty="0"/>
              <a:t>Where to find Requisitions to Approve (Action Items)</a:t>
            </a:r>
          </a:p>
        </p:txBody>
      </p:sp>
      <p:sp>
        <p:nvSpPr>
          <p:cNvPr id="7" name="Rectangle 6">
            <a:extLst>
              <a:ext uri="{FF2B5EF4-FFF2-40B4-BE49-F238E27FC236}">
                <a16:creationId xmlns:a16="http://schemas.microsoft.com/office/drawing/2014/main" id="{12F8FEA3-4A15-45AB-8E2D-4FCB63A3316B}"/>
              </a:ext>
            </a:extLst>
          </p:cNvPr>
          <p:cNvSpPr/>
          <p:nvPr/>
        </p:nvSpPr>
        <p:spPr>
          <a:xfrm>
            <a:off x="578433" y="2362200"/>
            <a:ext cx="3970574" cy="323165"/>
          </a:xfrm>
          <a:prstGeom prst="rect">
            <a:avLst/>
          </a:prstGeom>
        </p:spPr>
        <p:txBody>
          <a:bodyPr wrap="none">
            <a:spAutoFit/>
          </a:bodyPr>
          <a:lstStyle/>
          <a:p>
            <a:r>
              <a:rPr lang="en-US" sz="1500" dirty="0"/>
              <a:t>Where to click to </a:t>
            </a:r>
            <a:r>
              <a:rPr lang="en-US" sz="1500" dirty="0">
                <a:hlinkClick r:id="rId3"/>
              </a:rPr>
              <a:t>Approve</a:t>
            </a:r>
            <a:r>
              <a:rPr lang="en-US" sz="1500" dirty="0"/>
              <a:t> or </a:t>
            </a:r>
            <a:r>
              <a:rPr lang="en-US" sz="1500" dirty="0">
                <a:hlinkClick r:id="rId3"/>
              </a:rPr>
              <a:t>Reject </a:t>
            </a:r>
            <a:r>
              <a:rPr lang="en-US" sz="1500" dirty="0"/>
              <a:t>a requisition</a:t>
            </a:r>
          </a:p>
        </p:txBody>
      </p:sp>
      <p:sp>
        <p:nvSpPr>
          <p:cNvPr id="8" name="Rectangle 7">
            <a:extLst>
              <a:ext uri="{FF2B5EF4-FFF2-40B4-BE49-F238E27FC236}">
                <a16:creationId xmlns:a16="http://schemas.microsoft.com/office/drawing/2014/main" id="{FFF44CC6-14CC-4F84-8613-A0858B4CCA76}"/>
              </a:ext>
            </a:extLst>
          </p:cNvPr>
          <p:cNvSpPr/>
          <p:nvPr/>
        </p:nvSpPr>
        <p:spPr>
          <a:xfrm>
            <a:off x="631973" y="3429000"/>
            <a:ext cx="4580740" cy="553998"/>
          </a:xfrm>
          <a:prstGeom prst="rect">
            <a:avLst/>
          </a:prstGeom>
        </p:spPr>
        <p:txBody>
          <a:bodyPr wrap="square">
            <a:spAutoFit/>
          </a:bodyPr>
          <a:lstStyle/>
          <a:p>
            <a:r>
              <a:rPr lang="en-US" sz="1500" dirty="0"/>
              <a:t>Where to find system updates on requisitions they have approved</a:t>
            </a:r>
          </a:p>
        </p:txBody>
      </p:sp>
      <p:sp>
        <p:nvSpPr>
          <p:cNvPr id="9" name="Rectangle 8">
            <a:extLst>
              <a:ext uri="{FF2B5EF4-FFF2-40B4-BE49-F238E27FC236}">
                <a16:creationId xmlns:a16="http://schemas.microsoft.com/office/drawing/2014/main" id="{EF0AA769-DD82-4419-9C6C-2136DDAE905A}"/>
              </a:ext>
            </a:extLst>
          </p:cNvPr>
          <p:cNvSpPr/>
          <p:nvPr/>
        </p:nvSpPr>
        <p:spPr>
          <a:xfrm>
            <a:off x="622202" y="2743200"/>
            <a:ext cx="4233642" cy="553998"/>
          </a:xfrm>
          <a:prstGeom prst="rect">
            <a:avLst/>
          </a:prstGeom>
        </p:spPr>
        <p:txBody>
          <a:bodyPr wrap="square">
            <a:spAutoFit/>
          </a:bodyPr>
          <a:lstStyle/>
          <a:p>
            <a:r>
              <a:rPr lang="en-US" sz="1500" dirty="0"/>
              <a:t>Where to click to </a:t>
            </a:r>
            <a:r>
              <a:rPr lang="en-US" sz="1500" dirty="0">
                <a:hlinkClick r:id="rId3"/>
              </a:rPr>
              <a:t>Return</a:t>
            </a:r>
            <a:r>
              <a:rPr lang="en-US" sz="1500" dirty="0"/>
              <a:t> a requisition to the requisitioner for changes</a:t>
            </a:r>
          </a:p>
        </p:txBody>
      </p:sp>
      <p:sp>
        <p:nvSpPr>
          <p:cNvPr id="11" name="Rectangle 10">
            <a:extLst>
              <a:ext uri="{FF2B5EF4-FFF2-40B4-BE49-F238E27FC236}">
                <a16:creationId xmlns:a16="http://schemas.microsoft.com/office/drawing/2014/main" id="{5B3F97C9-C436-46E2-AB94-623A5DDB4F3C}"/>
              </a:ext>
            </a:extLst>
          </p:cNvPr>
          <p:cNvSpPr/>
          <p:nvPr/>
        </p:nvSpPr>
        <p:spPr>
          <a:xfrm>
            <a:off x="605653" y="4114800"/>
            <a:ext cx="3784177" cy="553998"/>
          </a:xfrm>
          <a:prstGeom prst="rect">
            <a:avLst/>
          </a:prstGeom>
        </p:spPr>
        <p:txBody>
          <a:bodyPr wrap="none">
            <a:spAutoFit/>
          </a:bodyPr>
          <a:lstStyle/>
          <a:p>
            <a:r>
              <a:rPr lang="en-US" sz="1500" dirty="0"/>
              <a:t>Too many emails – where to update Profile for</a:t>
            </a:r>
          </a:p>
          <a:p>
            <a:r>
              <a:rPr lang="en-US" sz="1500" dirty="0"/>
              <a:t>Notifications</a:t>
            </a:r>
          </a:p>
        </p:txBody>
      </p:sp>
      <p:pic>
        <p:nvPicPr>
          <p:cNvPr id="12" name="Picture 11">
            <a:extLst>
              <a:ext uri="{FF2B5EF4-FFF2-40B4-BE49-F238E27FC236}">
                <a16:creationId xmlns:a16="http://schemas.microsoft.com/office/drawing/2014/main" id="{5978F1BC-6B6A-4DE3-8895-A6E7E2D95433}"/>
              </a:ext>
            </a:extLst>
          </p:cNvPr>
          <p:cNvPicPr>
            <a:picLocks noChangeAspect="1"/>
          </p:cNvPicPr>
          <p:nvPr/>
        </p:nvPicPr>
        <p:blipFill>
          <a:blip r:embed="rId4"/>
          <a:stretch>
            <a:fillRect/>
          </a:stretch>
        </p:blipFill>
        <p:spPr>
          <a:xfrm>
            <a:off x="4891354" y="1838169"/>
            <a:ext cx="333422" cy="342948"/>
          </a:xfrm>
          <a:prstGeom prst="rect">
            <a:avLst/>
          </a:prstGeom>
        </p:spPr>
      </p:pic>
      <p:pic>
        <p:nvPicPr>
          <p:cNvPr id="13" name="Picture 12">
            <a:extLst>
              <a:ext uri="{FF2B5EF4-FFF2-40B4-BE49-F238E27FC236}">
                <a16:creationId xmlns:a16="http://schemas.microsoft.com/office/drawing/2014/main" id="{914604BD-72E6-480C-9CB8-38639D33AF77}"/>
              </a:ext>
            </a:extLst>
          </p:cNvPr>
          <p:cNvPicPr>
            <a:picLocks noChangeAspect="1"/>
          </p:cNvPicPr>
          <p:nvPr/>
        </p:nvPicPr>
        <p:blipFill>
          <a:blip r:embed="rId5"/>
          <a:stretch>
            <a:fillRect/>
          </a:stretch>
        </p:blipFill>
        <p:spPr>
          <a:xfrm>
            <a:off x="5144496" y="3394323"/>
            <a:ext cx="285790" cy="323895"/>
          </a:xfrm>
          <a:prstGeom prst="rect">
            <a:avLst/>
          </a:prstGeom>
        </p:spPr>
      </p:pic>
      <p:pic>
        <p:nvPicPr>
          <p:cNvPr id="14" name="Picture 13">
            <a:extLst>
              <a:ext uri="{FF2B5EF4-FFF2-40B4-BE49-F238E27FC236}">
                <a16:creationId xmlns:a16="http://schemas.microsoft.com/office/drawing/2014/main" id="{16CD44D5-4562-4094-97B4-1A449BDA92E2}"/>
              </a:ext>
            </a:extLst>
          </p:cNvPr>
          <p:cNvPicPr>
            <a:picLocks noChangeAspect="1"/>
          </p:cNvPicPr>
          <p:nvPr/>
        </p:nvPicPr>
        <p:blipFill>
          <a:blip r:embed="rId6"/>
          <a:stretch>
            <a:fillRect/>
          </a:stretch>
        </p:blipFill>
        <p:spPr>
          <a:xfrm>
            <a:off x="5150321" y="4096483"/>
            <a:ext cx="238158" cy="295316"/>
          </a:xfrm>
          <a:prstGeom prst="rect">
            <a:avLst/>
          </a:prstGeom>
        </p:spPr>
      </p:pic>
      <p:sp>
        <p:nvSpPr>
          <p:cNvPr id="15" name="TextBox 14">
            <a:extLst>
              <a:ext uri="{FF2B5EF4-FFF2-40B4-BE49-F238E27FC236}">
                <a16:creationId xmlns:a16="http://schemas.microsoft.com/office/drawing/2014/main" id="{98700281-DD0C-4FE2-BD81-2DA235EFCC0A}"/>
              </a:ext>
            </a:extLst>
          </p:cNvPr>
          <p:cNvSpPr txBox="1"/>
          <p:nvPr/>
        </p:nvSpPr>
        <p:spPr>
          <a:xfrm>
            <a:off x="616326" y="4800600"/>
            <a:ext cx="4437753" cy="323165"/>
          </a:xfrm>
          <a:prstGeom prst="rect">
            <a:avLst/>
          </a:prstGeom>
          <a:noFill/>
        </p:spPr>
        <p:txBody>
          <a:bodyPr wrap="none" rtlCol="0">
            <a:spAutoFit/>
          </a:bodyPr>
          <a:lstStyle/>
          <a:p>
            <a:r>
              <a:rPr lang="en-US" sz="1500" dirty="0"/>
              <a:t>How to Use </a:t>
            </a:r>
            <a:r>
              <a:rPr lang="en-US" sz="1500" dirty="0">
                <a:hlinkClick r:id="rId7"/>
              </a:rPr>
              <a:t>Document Search </a:t>
            </a:r>
            <a:r>
              <a:rPr lang="en-US" sz="1500" dirty="0"/>
              <a:t>to find Requisitions/POs</a:t>
            </a:r>
          </a:p>
        </p:txBody>
      </p:sp>
      <p:sp>
        <p:nvSpPr>
          <p:cNvPr id="16" name="TextBox 15">
            <a:extLst>
              <a:ext uri="{FF2B5EF4-FFF2-40B4-BE49-F238E27FC236}">
                <a16:creationId xmlns:a16="http://schemas.microsoft.com/office/drawing/2014/main" id="{A109E4CE-A820-462C-A162-30958AB5C45E}"/>
              </a:ext>
            </a:extLst>
          </p:cNvPr>
          <p:cNvSpPr txBox="1"/>
          <p:nvPr/>
        </p:nvSpPr>
        <p:spPr>
          <a:xfrm>
            <a:off x="597018" y="5257800"/>
            <a:ext cx="1939570" cy="323165"/>
          </a:xfrm>
          <a:prstGeom prst="rect">
            <a:avLst/>
          </a:prstGeom>
          <a:noFill/>
        </p:spPr>
        <p:txBody>
          <a:bodyPr wrap="none" rtlCol="0">
            <a:spAutoFit/>
          </a:bodyPr>
          <a:lstStyle/>
          <a:p>
            <a:r>
              <a:rPr lang="en-US" sz="1500" dirty="0"/>
              <a:t>How to create </a:t>
            </a:r>
            <a:r>
              <a:rPr lang="en-US" sz="1500" dirty="0">
                <a:hlinkClick r:id="rId7"/>
              </a:rPr>
              <a:t>reports</a:t>
            </a:r>
            <a:r>
              <a:rPr lang="en-US" sz="1500" dirty="0"/>
              <a:t> </a:t>
            </a:r>
          </a:p>
        </p:txBody>
      </p:sp>
      <p:sp>
        <p:nvSpPr>
          <p:cNvPr id="17" name="Rectangle 16">
            <a:extLst>
              <a:ext uri="{FF2B5EF4-FFF2-40B4-BE49-F238E27FC236}">
                <a16:creationId xmlns:a16="http://schemas.microsoft.com/office/drawing/2014/main" id="{295B7104-DB9C-40EE-8951-1CDEE56A3084}"/>
              </a:ext>
            </a:extLst>
          </p:cNvPr>
          <p:cNvSpPr/>
          <p:nvPr/>
        </p:nvSpPr>
        <p:spPr>
          <a:xfrm>
            <a:off x="0" y="817873"/>
            <a:ext cx="12163301" cy="749051"/>
          </a:xfrm>
          <a:prstGeom prst="rect">
            <a:avLst/>
          </a:prstGeom>
        </p:spPr>
        <p:txBody>
          <a:bodyPr wrap="square">
            <a:spAutoFit/>
          </a:bodyPr>
          <a:lstStyle/>
          <a:p>
            <a:pPr algn="ctr">
              <a:lnSpc>
                <a:spcPct val="150000"/>
              </a:lnSpc>
            </a:pPr>
            <a:r>
              <a:rPr lang="en-US" sz="1500" dirty="0"/>
              <a:t>There may be times when an approver requires assistance from you, the Shopper or Requisitioner.  </a:t>
            </a:r>
          </a:p>
          <a:p>
            <a:pPr algn="ctr">
              <a:lnSpc>
                <a:spcPct val="150000"/>
              </a:lnSpc>
            </a:pPr>
            <a:r>
              <a:rPr lang="en-US" sz="1500" dirty="0"/>
              <a:t>Below are links to help guides that can help you to assist them.  Note these references are from </a:t>
            </a:r>
            <a:r>
              <a:rPr lang="en-US" sz="1500" dirty="0">
                <a:hlinkClick r:id="rId7"/>
              </a:rPr>
              <a:t>One UShop</a:t>
            </a:r>
            <a:endParaRPr lang="en-US" sz="1500" dirty="0"/>
          </a:p>
        </p:txBody>
      </p:sp>
      <p:pic>
        <p:nvPicPr>
          <p:cNvPr id="18" name="Picture 17">
            <a:extLst>
              <a:ext uri="{FF2B5EF4-FFF2-40B4-BE49-F238E27FC236}">
                <a16:creationId xmlns:a16="http://schemas.microsoft.com/office/drawing/2014/main" id="{4BBE1691-D945-4CF8-8D5C-5F1D2377396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526" t="20611" r="26215" b="28737"/>
          <a:stretch/>
        </p:blipFill>
        <p:spPr>
          <a:xfrm>
            <a:off x="2912572" y="6066680"/>
            <a:ext cx="266990" cy="324545"/>
          </a:xfrm>
          <a:prstGeom prst="rect">
            <a:avLst/>
          </a:prstGeom>
        </p:spPr>
      </p:pic>
      <p:sp>
        <p:nvSpPr>
          <p:cNvPr id="19" name="Rectangle 18">
            <a:extLst>
              <a:ext uri="{FF2B5EF4-FFF2-40B4-BE49-F238E27FC236}">
                <a16:creationId xmlns:a16="http://schemas.microsoft.com/office/drawing/2014/main" id="{AF677122-5FEF-42C8-84DD-5572EA8F3493}"/>
              </a:ext>
            </a:extLst>
          </p:cNvPr>
          <p:cNvSpPr/>
          <p:nvPr/>
        </p:nvSpPr>
        <p:spPr>
          <a:xfrm>
            <a:off x="631973" y="5672196"/>
            <a:ext cx="4899173" cy="323165"/>
          </a:xfrm>
          <a:prstGeom prst="rect">
            <a:avLst/>
          </a:prstGeom>
        </p:spPr>
        <p:txBody>
          <a:bodyPr wrap="square">
            <a:spAutoFit/>
          </a:bodyPr>
          <a:lstStyle/>
          <a:p>
            <a:r>
              <a:rPr lang="en-US" sz="1500" dirty="0"/>
              <a:t>At the bottom of </a:t>
            </a:r>
            <a:r>
              <a:rPr lang="en-US" sz="1500" dirty="0">
                <a:hlinkClick r:id="rId7"/>
              </a:rPr>
              <a:t>One UShop</a:t>
            </a:r>
            <a:r>
              <a:rPr lang="en-US" sz="1500" dirty="0"/>
              <a:t> there are links to other helps </a:t>
            </a:r>
          </a:p>
        </p:txBody>
      </p:sp>
      <p:sp>
        <p:nvSpPr>
          <p:cNvPr id="20" name="Rectangle 19">
            <a:extLst>
              <a:ext uri="{FF2B5EF4-FFF2-40B4-BE49-F238E27FC236}">
                <a16:creationId xmlns:a16="http://schemas.microsoft.com/office/drawing/2014/main" id="{E31E7EE0-0221-45DE-92F6-733904914F9E}"/>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text, clipart&#10;&#10;Description automatically generated">
            <a:extLst>
              <a:ext uri="{FF2B5EF4-FFF2-40B4-BE49-F238E27FC236}">
                <a16:creationId xmlns:a16="http://schemas.microsoft.com/office/drawing/2014/main" id="{E749F36B-7450-4B08-859D-40B61A13673C}"/>
              </a:ext>
            </a:extLst>
          </p:cNvPr>
          <p:cNvPicPr>
            <a:picLocks noChangeAspect="1"/>
          </p:cNvPicPr>
          <p:nvPr/>
        </p:nvPicPr>
        <p:blipFill>
          <a:blip r:embed="rId9"/>
          <a:stretch>
            <a:fillRect/>
          </a:stretch>
        </p:blipFill>
        <p:spPr>
          <a:xfrm>
            <a:off x="52762" y="6553201"/>
            <a:ext cx="696250" cy="269082"/>
          </a:xfrm>
          <a:prstGeom prst="rect">
            <a:avLst/>
          </a:prstGeom>
          <a:ln>
            <a:solidFill>
              <a:schemeClr val="tx1">
                <a:lumMod val="50000"/>
                <a:lumOff val="50000"/>
              </a:schemeClr>
            </a:solidFill>
          </a:ln>
        </p:spPr>
      </p:pic>
      <p:pic>
        <p:nvPicPr>
          <p:cNvPr id="23" name="Picture 22">
            <a:extLst>
              <a:ext uri="{FF2B5EF4-FFF2-40B4-BE49-F238E27FC236}">
                <a16:creationId xmlns:a16="http://schemas.microsoft.com/office/drawing/2014/main" id="{53D7D8D1-34BA-4BA3-9BBD-6823CCB6F3E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86800" y="77606"/>
            <a:ext cx="459630" cy="459630"/>
          </a:xfrm>
          <a:prstGeom prst="rect">
            <a:avLst/>
          </a:prstGeom>
        </p:spPr>
      </p:pic>
      <p:sp>
        <p:nvSpPr>
          <p:cNvPr id="2" name="Rectangle 1">
            <a:extLst>
              <a:ext uri="{FF2B5EF4-FFF2-40B4-BE49-F238E27FC236}">
                <a16:creationId xmlns:a16="http://schemas.microsoft.com/office/drawing/2014/main" id="{E7FCCC82-7531-4AF6-969A-E9B38F3872FD}"/>
              </a:ext>
            </a:extLst>
          </p:cNvPr>
          <p:cNvSpPr/>
          <p:nvPr/>
        </p:nvSpPr>
        <p:spPr>
          <a:xfrm>
            <a:off x="3022558" y="6206559"/>
            <a:ext cx="4726743" cy="323165"/>
          </a:xfrm>
          <a:prstGeom prst="rect">
            <a:avLst/>
          </a:prstGeom>
        </p:spPr>
        <p:txBody>
          <a:bodyPr wrap="none">
            <a:spAutoFit/>
          </a:bodyPr>
          <a:lstStyle/>
          <a:p>
            <a:r>
              <a:rPr lang="en-US" sz="1500" dirty="0"/>
              <a:t>More detailed helps for Approvers are on the next 2 pages</a:t>
            </a:r>
          </a:p>
        </p:txBody>
      </p:sp>
      <p:sp>
        <p:nvSpPr>
          <p:cNvPr id="24" name="TextBox 23">
            <a:extLst>
              <a:ext uri="{FF2B5EF4-FFF2-40B4-BE49-F238E27FC236}">
                <a16:creationId xmlns:a16="http://schemas.microsoft.com/office/drawing/2014/main" id="{76A361F2-1064-4699-A020-5FAE44B2E8BB}"/>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50842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1000"/>
                                        <p:tgtEl>
                                          <p:spTgt spid="18"/>
                                        </p:tgtEl>
                                      </p:cBhvr>
                                    </p:animEffect>
                                    <p:anim calcmode="lin" valueType="num">
                                      <p:cBhvr>
                                        <p:cTn id="91" dur="1000" fill="hold"/>
                                        <p:tgtEl>
                                          <p:spTgt spid="18"/>
                                        </p:tgtEl>
                                        <p:attrNameLst>
                                          <p:attrName>ppt_x</p:attrName>
                                        </p:attrNameLst>
                                      </p:cBhvr>
                                      <p:tavLst>
                                        <p:tav tm="0">
                                          <p:val>
                                            <p:strVal val="#ppt_x"/>
                                          </p:val>
                                        </p:tav>
                                        <p:tav tm="100000">
                                          <p:val>
                                            <p:strVal val="#ppt_x"/>
                                          </p:val>
                                        </p:tav>
                                      </p:tavLst>
                                    </p:anim>
                                    <p:anim calcmode="lin" valueType="num">
                                      <p:cBhvr>
                                        <p:cTn id="92" dur="1000" fill="hold"/>
                                        <p:tgtEl>
                                          <p:spTgt spid="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1000"/>
                                        <p:tgtEl>
                                          <p:spTgt spid="2"/>
                                        </p:tgtEl>
                                      </p:cBhvr>
                                    </p:animEffect>
                                    <p:anim calcmode="lin" valueType="num">
                                      <p:cBhvr>
                                        <p:cTn id="96" dur="1000" fill="hold"/>
                                        <p:tgtEl>
                                          <p:spTgt spid="2"/>
                                        </p:tgtEl>
                                        <p:attrNameLst>
                                          <p:attrName>ppt_x</p:attrName>
                                        </p:attrNameLst>
                                      </p:cBhvr>
                                      <p:tavLst>
                                        <p:tav tm="0">
                                          <p:val>
                                            <p:strVal val="#ppt_x"/>
                                          </p:val>
                                        </p:tav>
                                        <p:tav tm="100000">
                                          <p:val>
                                            <p:strVal val="#ppt_x"/>
                                          </p:val>
                                        </p:tav>
                                      </p:tavLst>
                                    </p:anim>
                                    <p:anim calcmode="lin" valueType="num">
                                      <p:cBhvr>
                                        <p:cTn id="9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5" grpId="0"/>
      <p:bldP spid="16" grpId="0"/>
      <p:bldP spid="17" grpId="0"/>
      <p:bldP spid="19"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4" name="TextBox 3"/>
          <p:cNvSpPr txBox="1"/>
          <p:nvPr/>
        </p:nvSpPr>
        <p:spPr>
          <a:xfrm>
            <a:off x="4249981" y="55538"/>
            <a:ext cx="3692037" cy="584775"/>
          </a:xfrm>
          <a:prstGeom prst="rect">
            <a:avLst/>
          </a:prstGeom>
          <a:noFill/>
        </p:spPr>
        <p:txBody>
          <a:bodyPr wrap="none" rtlCol="0">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Approving Orders</a:t>
            </a:r>
          </a:p>
        </p:txBody>
      </p:sp>
      <p:sp>
        <p:nvSpPr>
          <p:cNvPr id="17" name="Rectangle 16">
            <a:extLst>
              <a:ext uri="{FF2B5EF4-FFF2-40B4-BE49-F238E27FC236}">
                <a16:creationId xmlns:a16="http://schemas.microsoft.com/office/drawing/2014/main" id="{90E01423-B43F-4951-89F4-4DEC31858391}"/>
              </a:ext>
            </a:extLst>
          </p:cNvPr>
          <p:cNvSpPr/>
          <p:nvPr/>
        </p:nvSpPr>
        <p:spPr>
          <a:xfrm>
            <a:off x="1066801" y="687454"/>
            <a:ext cx="9982200" cy="1028423"/>
          </a:xfrm>
          <a:prstGeom prst="rect">
            <a:avLst/>
          </a:prstGeom>
        </p:spPr>
        <p:txBody>
          <a:bodyPr wrap="square">
            <a:spAutoFit/>
          </a:bodyPr>
          <a:lstStyle/>
          <a:p>
            <a:pPr algn="ctr">
              <a:lnSpc>
                <a:spcPct val="150000"/>
              </a:lnSpc>
            </a:pPr>
            <a:r>
              <a:rPr lang="en-US" sz="1400" dirty="0"/>
              <a:t>The UShop system has many tools available for those who are required to provide Approval on a workflow step in Requisition and/or Invoice Workflow. The toolbar at the top of the UShop Home Page includes these icons to help guide you.</a:t>
            </a:r>
          </a:p>
          <a:p>
            <a:pPr algn="ctr">
              <a:lnSpc>
                <a:spcPct val="150000"/>
              </a:lnSpc>
            </a:pPr>
            <a:endParaRPr lang="en-US" sz="1400" dirty="0"/>
          </a:p>
        </p:txBody>
      </p:sp>
      <p:pic>
        <p:nvPicPr>
          <p:cNvPr id="36" name="Picture 35">
            <a:extLst>
              <a:ext uri="{FF2B5EF4-FFF2-40B4-BE49-F238E27FC236}">
                <a16:creationId xmlns:a16="http://schemas.microsoft.com/office/drawing/2014/main" id="{B3B86034-B581-47F7-9871-7709BCFD3E57}"/>
              </a:ext>
            </a:extLst>
          </p:cNvPr>
          <p:cNvPicPr>
            <a:picLocks noChangeAspect="1"/>
          </p:cNvPicPr>
          <p:nvPr/>
        </p:nvPicPr>
        <p:blipFill>
          <a:blip r:embed="rId3"/>
          <a:stretch>
            <a:fillRect/>
          </a:stretch>
        </p:blipFill>
        <p:spPr>
          <a:xfrm>
            <a:off x="4837674" y="1416672"/>
            <a:ext cx="7354326" cy="543001"/>
          </a:xfrm>
          <a:prstGeom prst="rect">
            <a:avLst/>
          </a:prstGeom>
        </p:spPr>
      </p:pic>
      <p:pic>
        <p:nvPicPr>
          <p:cNvPr id="46" name="Picture 45">
            <a:extLst>
              <a:ext uri="{FF2B5EF4-FFF2-40B4-BE49-F238E27FC236}">
                <a16:creationId xmlns:a16="http://schemas.microsoft.com/office/drawing/2014/main" id="{624A9D13-BE7C-48A5-A03A-E2A26AAC329F}"/>
              </a:ext>
            </a:extLst>
          </p:cNvPr>
          <p:cNvPicPr/>
          <p:nvPr/>
        </p:nvPicPr>
        <p:blipFill>
          <a:blip r:embed="rId4">
            <a:extLst>
              <a:ext uri="{28A0092B-C50C-407E-A947-70E740481C1C}">
                <a14:useLocalDpi xmlns:a14="http://schemas.microsoft.com/office/drawing/2010/main" val="0"/>
              </a:ext>
            </a:extLst>
          </a:blip>
          <a:stretch>
            <a:fillRect/>
          </a:stretch>
        </p:blipFill>
        <p:spPr>
          <a:xfrm>
            <a:off x="2531424" y="1936808"/>
            <a:ext cx="247523" cy="276006"/>
          </a:xfrm>
          <a:prstGeom prst="rect">
            <a:avLst/>
          </a:prstGeom>
          <a:ln w="19050">
            <a:solidFill>
              <a:srgbClr val="C00000"/>
            </a:solidFill>
          </a:ln>
        </p:spPr>
      </p:pic>
      <p:sp>
        <p:nvSpPr>
          <p:cNvPr id="51" name="Rectangle 50">
            <a:extLst>
              <a:ext uri="{FF2B5EF4-FFF2-40B4-BE49-F238E27FC236}">
                <a16:creationId xmlns:a16="http://schemas.microsoft.com/office/drawing/2014/main" id="{B5A4EFA9-D206-4A40-81E6-DE0A218C4778}"/>
              </a:ext>
            </a:extLst>
          </p:cNvPr>
          <p:cNvSpPr/>
          <p:nvPr/>
        </p:nvSpPr>
        <p:spPr>
          <a:xfrm>
            <a:off x="331682" y="1917182"/>
            <a:ext cx="8010505" cy="382092"/>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400" dirty="0"/>
              <a:t>Action Items (Flag Icon)</a:t>
            </a:r>
          </a:p>
        </p:txBody>
      </p:sp>
      <p:sp>
        <p:nvSpPr>
          <p:cNvPr id="54" name="Rectangle 53">
            <a:extLst>
              <a:ext uri="{FF2B5EF4-FFF2-40B4-BE49-F238E27FC236}">
                <a16:creationId xmlns:a16="http://schemas.microsoft.com/office/drawing/2014/main" id="{017D2DCA-0BA3-42C3-9D7B-1C4F9B9E7CD2}"/>
              </a:ext>
            </a:extLst>
          </p:cNvPr>
          <p:cNvSpPr/>
          <p:nvPr/>
        </p:nvSpPr>
        <p:spPr>
          <a:xfrm>
            <a:off x="931224" y="2302554"/>
            <a:ext cx="8010505" cy="382092"/>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b="1" dirty="0"/>
              <a:t>Action is required </a:t>
            </a:r>
            <a:r>
              <a:rPr lang="en-US" sz="1400" dirty="0"/>
              <a:t>for the transaction to move forward in Requisition workflow</a:t>
            </a:r>
          </a:p>
        </p:txBody>
      </p:sp>
      <p:sp>
        <p:nvSpPr>
          <p:cNvPr id="42" name="Rectangle 41">
            <a:extLst>
              <a:ext uri="{FF2B5EF4-FFF2-40B4-BE49-F238E27FC236}">
                <a16:creationId xmlns:a16="http://schemas.microsoft.com/office/drawing/2014/main" id="{041DAF6F-EAB0-4A1A-AAFC-EDEC48DA2BAC}"/>
              </a:ext>
            </a:extLst>
          </p:cNvPr>
          <p:cNvSpPr/>
          <p:nvPr/>
        </p:nvSpPr>
        <p:spPr>
          <a:xfrm>
            <a:off x="749012" y="3943660"/>
            <a:ext cx="7193006" cy="705258"/>
          </a:xfrm>
          <a:prstGeom prst="rect">
            <a:avLst/>
          </a:prstGeom>
        </p:spPr>
        <p:txBody>
          <a:bodyPr wrap="square">
            <a:spAutoFit/>
          </a:bodyPr>
          <a:lstStyle/>
          <a:p>
            <a:pPr>
              <a:lnSpc>
                <a:spcPct val="150000"/>
              </a:lnSpc>
            </a:pPr>
            <a:r>
              <a:rPr lang="en-US" sz="1400" dirty="0"/>
              <a:t>   To access additional options such as Approve, Return to Requisitioner or Reject</a:t>
            </a:r>
          </a:p>
          <a:p>
            <a:pPr marL="1200150" lvl="2" indent="-285750">
              <a:lnSpc>
                <a:spcPct val="150000"/>
              </a:lnSpc>
              <a:buFont typeface="Wingdings" panose="05000000000000000000" pitchFamily="2" charset="2"/>
              <a:buChar char="§"/>
            </a:pPr>
            <a:r>
              <a:rPr lang="en-US" sz="1400" dirty="0"/>
              <a:t>Make sure to begin by clicking on </a:t>
            </a:r>
            <a:r>
              <a:rPr lang="en-US" sz="1400" i="1" dirty="0"/>
              <a:t>Assign to myself </a:t>
            </a:r>
          </a:p>
        </p:txBody>
      </p:sp>
      <p:sp>
        <p:nvSpPr>
          <p:cNvPr id="59" name="Rectangle 58">
            <a:extLst>
              <a:ext uri="{FF2B5EF4-FFF2-40B4-BE49-F238E27FC236}">
                <a16:creationId xmlns:a16="http://schemas.microsoft.com/office/drawing/2014/main" id="{83542A26-60BF-41D3-9C16-93B1A861C19D}"/>
              </a:ext>
            </a:extLst>
          </p:cNvPr>
          <p:cNvSpPr/>
          <p:nvPr/>
        </p:nvSpPr>
        <p:spPr>
          <a:xfrm>
            <a:off x="1733385" y="4697665"/>
            <a:ext cx="6008055" cy="705258"/>
          </a:xfrm>
          <a:prstGeom prst="rect">
            <a:avLst/>
          </a:prstGeom>
        </p:spPr>
        <p:txBody>
          <a:bodyPr wrap="none">
            <a:spAutoFit/>
          </a:bodyPr>
          <a:lstStyle/>
          <a:p>
            <a:pPr marL="742950" lvl="1" indent="-285750">
              <a:lnSpc>
                <a:spcPct val="150000"/>
              </a:lnSpc>
              <a:buFont typeface="Wingdings" panose="05000000000000000000" pitchFamily="2" charset="2"/>
              <a:buChar char="§"/>
            </a:pPr>
            <a:r>
              <a:rPr lang="en-US" sz="1400" dirty="0"/>
              <a:t>Then Click on the Options Dots a 2</a:t>
            </a:r>
            <a:r>
              <a:rPr lang="en-US" sz="1400" baseline="30000" dirty="0"/>
              <a:t>nd</a:t>
            </a:r>
            <a:r>
              <a:rPr lang="en-US" sz="1400" dirty="0"/>
              <a:t> time to view the updated options</a:t>
            </a:r>
          </a:p>
          <a:p>
            <a:pPr marL="742950" lvl="1" indent="-285750">
              <a:lnSpc>
                <a:spcPct val="150000"/>
              </a:lnSpc>
              <a:buFont typeface="Wingdings" panose="05000000000000000000" pitchFamily="2" charset="2"/>
              <a:buChar char="§"/>
            </a:pPr>
            <a:r>
              <a:rPr lang="en-US" sz="1400" dirty="0"/>
              <a:t>Click on the Action Desired.  </a:t>
            </a:r>
          </a:p>
        </p:txBody>
      </p:sp>
      <p:pic>
        <p:nvPicPr>
          <p:cNvPr id="44" name="Picture 43">
            <a:extLst>
              <a:ext uri="{FF2B5EF4-FFF2-40B4-BE49-F238E27FC236}">
                <a16:creationId xmlns:a16="http://schemas.microsoft.com/office/drawing/2014/main" id="{C2150EFE-BAA4-4D01-9D1A-51D7E0593567}"/>
              </a:ext>
            </a:extLst>
          </p:cNvPr>
          <p:cNvPicPr>
            <a:picLocks noChangeAspect="1"/>
          </p:cNvPicPr>
          <p:nvPr/>
        </p:nvPicPr>
        <p:blipFill rotWithShape="1">
          <a:blip r:embed="rId5"/>
          <a:srcRect l="48949" t="8181"/>
          <a:stretch/>
        </p:blipFill>
        <p:spPr>
          <a:xfrm>
            <a:off x="8305800" y="4435572"/>
            <a:ext cx="1695826" cy="2030180"/>
          </a:xfrm>
          <a:prstGeom prst="rect">
            <a:avLst/>
          </a:prstGeom>
          <a:ln>
            <a:solidFill>
              <a:schemeClr val="bg1">
                <a:lumMod val="50000"/>
              </a:schemeClr>
            </a:solidFill>
          </a:ln>
        </p:spPr>
      </p:pic>
      <p:sp>
        <p:nvSpPr>
          <p:cNvPr id="61" name="Rectangle 60">
            <a:extLst>
              <a:ext uri="{FF2B5EF4-FFF2-40B4-BE49-F238E27FC236}">
                <a16:creationId xmlns:a16="http://schemas.microsoft.com/office/drawing/2014/main" id="{22B7238F-9A97-4D04-B988-75851215FF69}"/>
              </a:ext>
            </a:extLst>
          </p:cNvPr>
          <p:cNvSpPr/>
          <p:nvPr/>
        </p:nvSpPr>
        <p:spPr>
          <a:xfrm>
            <a:off x="3369618" y="5483390"/>
            <a:ext cx="4817729" cy="1028423"/>
          </a:xfrm>
          <a:prstGeom prst="rect">
            <a:avLst/>
          </a:prstGeom>
        </p:spPr>
        <p:txBody>
          <a:bodyPr wrap="none">
            <a:spAutoFit/>
          </a:bodyPr>
          <a:lstStyle/>
          <a:p>
            <a:pPr marL="742950" lvl="1" indent="-285750">
              <a:lnSpc>
                <a:spcPct val="150000"/>
              </a:lnSpc>
              <a:buFont typeface="Arial" panose="020B0604020202020204" pitchFamily="34" charset="0"/>
              <a:buChar char="•"/>
            </a:pPr>
            <a:r>
              <a:rPr lang="en-US" sz="1400" i="1" dirty="0"/>
              <a:t>Approve/Complete Step </a:t>
            </a:r>
            <a:r>
              <a:rPr lang="en-US" sz="1400" dirty="0"/>
              <a:t>– to Approve the Requisition</a:t>
            </a:r>
          </a:p>
          <a:p>
            <a:pPr marL="742950" lvl="1" indent="-285750">
              <a:lnSpc>
                <a:spcPct val="150000"/>
              </a:lnSpc>
              <a:buFont typeface="Arial" panose="020B0604020202020204" pitchFamily="34" charset="0"/>
              <a:buChar char="•"/>
            </a:pPr>
            <a:r>
              <a:rPr lang="en-US" sz="1400" i="1" dirty="0"/>
              <a:t>Return to Requisitioner</a:t>
            </a:r>
          </a:p>
          <a:p>
            <a:pPr marL="742950" lvl="1" indent="-285750">
              <a:lnSpc>
                <a:spcPct val="150000"/>
              </a:lnSpc>
              <a:buFont typeface="Arial" panose="020B0604020202020204" pitchFamily="34" charset="0"/>
              <a:buChar char="•"/>
            </a:pPr>
            <a:r>
              <a:rPr lang="en-US" sz="1400" i="1" dirty="0"/>
              <a:t>Reject Requisition</a:t>
            </a:r>
          </a:p>
        </p:txBody>
      </p:sp>
      <p:sp>
        <p:nvSpPr>
          <p:cNvPr id="45" name="Rectangle 44">
            <a:extLst>
              <a:ext uri="{FF2B5EF4-FFF2-40B4-BE49-F238E27FC236}">
                <a16:creationId xmlns:a16="http://schemas.microsoft.com/office/drawing/2014/main" id="{34153C5A-C16A-43DB-B995-B5F4B1B4BB3E}"/>
              </a:ext>
            </a:extLst>
          </p:cNvPr>
          <p:cNvSpPr/>
          <p:nvPr/>
        </p:nvSpPr>
        <p:spPr>
          <a:xfrm>
            <a:off x="8414977" y="4684259"/>
            <a:ext cx="1541659" cy="211607"/>
          </a:xfrm>
          <a:prstGeom prst="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50000"/>
                  </a:schemeClr>
                </a:solidFill>
              </a:rPr>
              <a:t>Approve/Complete Step</a:t>
            </a:r>
          </a:p>
        </p:txBody>
      </p:sp>
      <p:sp>
        <p:nvSpPr>
          <p:cNvPr id="65" name="Rectangle 64">
            <a:extLst>
              <a:ext uri="{FF2B5EF4-FFF2-40B4-BE49-F238E27FC236}">
                <a16:creationId xmlns:a16="http://schemas.microsoft.com/office/drawing/2014/main" id="{31C3AC9D-6AE0-4016-9920-7AC1BF084090}"/>
              </a:ext>
            </a:extLst>
          </p:cNvPr>
          <p:cNvSpPr/>
          <p:nvPr/>
        </p:nvSpPr>
        <p:spPr>
          <a:xfrm>
            <a:off x="8382883" y="5279686"/>
            <a:ext cx="1541659" cy="211607"/>
          </a:xfrm>
          <a:prstGeom prst="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50000"/>
                  </a:schemeClr>
                </a:solidFill>
              </a:rPr>
              <a:t>Return to  Requisitioner</a:t>
            </a:r>
          </a:p>
        </p:txBody>
      </p:sp>
      <p:sp>
        <p:nvSpPr>
          <p:cNvPr id="66" name="Rectangle 65">
            <a:extLst>
              <a:ext uri="{FF2B5EF4-FFF2-40B4-BE49-F238E27FC236}">
                <a16:creationId xmlns:a16="http://schemas.microsoft.com/office/drawing/2014/main" id="{3BF03650-4A93-4860-BA07-841C6F51F712}"/>
              </a:ext>
            </a:extLst>
          </p:cNvPr>
          <p:cNvSpPr/>
          <p:nvPr/>
        </p:nvSpPr>
        <p:spPr>
          <a:xfrm>
            <a:off x="8414977" y="6235890"/>
            <a:ext cx="1541659" cy="192370"/>
          </a:xfrm>
          <a:prstGeom prst="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50000"/>
                  </a:schemeClr>
                </a:solidFill>
              </a:rPr>
              <a:t>Reject Requisition</a:t>
            </a:r>
          </a:p>
        </p:txBody>
      </p:sp>
      <p:sp>
        <p:nvSpPr>
          <p:cNvPr id="18" name="Rectangle 17">
            <a:extLst>
              <a:ext uri="{FF2B5EF4-FFF2-40B4-BE49-F238E27FC236}">
                <a16:creationId xmlns:a16="http://schemas.microsoft.com/office/drawing/2014/main" id="{6710540E-241A-438C-BD57-69646B65EC82}"/>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 clipart&#10;&#10;Description automatically generated">
            <a:extLst>
              <a:ext uri="{FF2B5EF4-FFF2-40B4-BE49-F238E27FC236}">
                <a16:creationId xmlns:a16="http://schemas.microsoft.com/office/drawing/2014/main" id="{EB882F39-6972-4FB0-92CF-A6AF33A8C4A4}"/>
              </a:ext>
            </a:extLst>
          </p:cNvPr>
          <p:cNvPicPr>
            <a:picLocks noChangeAspect="1"/>
          </p:cNvPicPr>
          <p:nvPr/>
        </p:nvPicPr>
        <p:blipFill>
          <a:blip r:embed="rId6"/>
          <a:stretch>
            <a:fillRect/>
          </a:stretch>
        </p:blipFill>
        <p:spPr>
          <a:xfrm>
            <a:off x="52762" y="6553201"/>
            <a:ext cx="696250" cy="269082"/>
          </a:xfrm>
          <a:prstGeom prst="rect">
            <a:avLst/>
          </a:prstGeom>
          <a:ln>
            <a:solidFill>
              <a:schemeClr val="tx1">
                <a:lumMod val="50000"/>
                <a:lumOff val="50000"/>
              </a:schemeClr>
            </a:solidFill>
          </a:ln>
        </p:spPr>
      </p:pic>
      <p:pic>
        <p:nvPicPr>
          <p:cNvPr id="21" name="Picture 20">
            <a:extLst>
              <a:ext uri="{FF2B5EF4-FFF2-40B4-BE49-F238E27FC236}">
                <a16:creationId xmlns:a16="http://schemas.microsoft.com/office/drawing/2014/main" id="{F6048A44-0375-4856-BA2B-B589BDD95C4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526" t="20611" r="26215" b="28737"/>
          <a:stretch/>
        </p:blipFill>
        <p:spPr>
          <a:xfrm>
            <a:off x="766705" y="3943660"/>
            <a:ext cx="200594" cy="243835"/>
          </a:xfrm>
          <a:prstGeom prst="rect">
            <a:avLst/>
          </a:prstGeom>
        </p:spPr>
      </p:pic>
      <p:sp>
        <p:nvSpPr>
          <p:cNvPr id="24" name="Rectangle 23">
            <a:extLst>
              <a:ext uri="{FF2B5EF4-FFF2-40B4-BE49-F238E27FC236}">
                <a16:creationId xmlns:a16="http://schemas.microsoft.com/office/drawing/2014/main" id="{00233FE1-A42B-4453-B9CC-8042A755D2A4}"/>
              </a:ext>
            </a:extLst>
          </p:cNvPr>
          <p:cNvSpPr/>
          <p:nvPr/>
        </p:nvSpPr>
        <p:spPr>
          <a:xfrm>
            <a:off x="1295400" y="2663078"/>
            <a:ext cx="8010505" cy="382092"/>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t>If the requisition is ready to be Approved, after it has been reviewed, then click on the </a:t>
            </a:r>
            <a:r>
              <a:rPr lang="en-US" sz="1400" i="1" dirty="0"/>
              <a:t>Options Dots</a:t>
            </a:r>
          </a:p>
        </p:txBody>
      </p:sp>
      <p:sp>
        <p:nvSpPr>
          <p:cNvPr id="25" name="Rectangle 24">
            <a:extLst>
              <a:ext uri="{FF2B5EF4-FFF2-40B4-BE49-F238E27FC236}">
                <a16:creationId xmlns:a16="http://schemas.microsoft.com/office/drawing/2014/main" id="{69E5CFD0-B38A-418A-934F-CB95A1DB8A68}"/>
              </a:ext>
            </a:extLst>
          </p:cNvPr>
          <p:cNvSpPr/>
          <p:nvPr/>
        </p:nvSpPr>
        <p:spPr>
          <a:xfrm>
            <a:off x="1451840" y="3102746"/>
            <a:ext cx="8010505" cy="382092"/>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t>Click </a:t>
            </a:r>
            <a:r>
              <a:rPr lang="en-US" sz="1400" i="1" dirty="0"/>
              <a:t>Approve/Complete</a:t>
            </a:r>
          </a:p>
        </p:txBody>
      </p:sp>
      <p:sp>
        <p:nvSpPr>
          <p:cNvPr id="26" name="Rectangle 25">
            <a:extLst>
              <a:ext uri="{FF2B5EF4-FFF2-40B4-BE49-F238E27FC236}">
                <a16:creationId xmlns:a16="http://schemas.microsoft.com/office/drawing/2014/main" id="{BFF28B98-DCF0-4DF8-AC91-402F865D78D9}"/>
              </a:ext>
            </a:extLst>
          </p:cNvPr>
          <p:cNvSpPr/>
          <p:nvPr/>
        </p:nvSpPr>
        <p:spPr>
          <a:xfrm>
            <a:off x="8414976" y="4460707"/>
            <a:ext cx="1541659" cy="211607"/>
          </a:xfrm>
          <a:prstGeom prst="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50000"/>
                  </a:schemeClr>
                </a:solidFill>
              </a:rPr>
              <a:t>Assign to Myself</a:t>
            </a:r>
          </a:p>
        </p:txBody>
      </p:sp>
      <p:pic>
        <p:nvPicPr>
          <p:cNvPr id="27" name="Picture 26">
            <a:extLst>
              <a:ext uri="{FF2B5EF4-FFF2-40B4-BE49-F238E27FC236}">
                <a16:creationId xmlns:a16="http://schemas.microsoft.com/office/drawing/2014/main" id="{73B52644-6695-4B7F-99C8-6836ADD610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82557" y="106300"/>
            <a:ext cx="459630" cy="459630"/>
          </a:xfrm>
          <a:prstGeom prst="rect">
            <a:avLst/>
          </a:prstGeom>
        </p:spPr>
      </p:pic>
      <p:sp>
        <p:nvSpPr>
          <p:cNvPr id="29" name="TextBox 28">
            <a:extLst>
              <a:ext uri="{FF2B5EF4-FFF2-40B4-BE49-F238E27FC236}">
                <a16:creationId xmlns:a16="http://schemas.microsoft.com/office/drawing/2014/main" id="{0D77EC8D-A797-46E1-B75E-928A038DA479}"/>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pic>
        <p:nvPicPr>
          <p:cNvPr id="38" name="Picture 37">
            <a:extLst>
              <a:ext uri="{FF2B5EF4-FFF2-40B4-BE49-F238E27FC236}">
                <a16:creationId xmlns:a16="http://schemas.microsoft.com/office/drawing/2014/main" id="{EC1B3CDE-4CC6-4B5C-9623-06EDA2AB61AE}"/>
              </a:ext>
            </a:extLst>
          </p:cNvPr>
          <p:cNvPicPr>
            <a:picLocks noChangeAspect="1"/>
          </p:cNvPicPr>
          <p:nvPr/>
        </p:nvPicPr>
        <p:blipFill rotWithShape="1">
          <a:blip r:embed="rId9"/>
          <a:srcRect l="2756" b="41637"/>
          <a:stretch/>
        </p:blipFill>
        <p:spPr>
          <a:xfrm>
            <a:off x="9203835" y="3491120"/>
            <a:ext cx="2024497" cy="547480"/>
          </a:xfrm>
          <a:prstGeom prst="rect">
            <a:avLst/>
          </a:prstGeom>
          <a:ln>
            <a:solidFill>
              <a:schemeClr val="bg1">
                <a:lumMod val="75000"/>
              </a:schemeClr>
            </a:solidFill>
          </a:ln>
        </p:spPr>
      </p:pic>
      <p:sp>
        <p:nvSpPr>
          <p:cNvPr id="39" name="Rectangle 38">
            <a:extLst>
              <a:ext uri="{FF2B5EF4-FFF2-40B4-BE49-F238E27FC236}">
                <a16:creationId xmlns:a16="http://schemas.microsoft.com/office/drawing/2014/main" id="{A9AC25BA-4F39-4B89-ADA5-831D4B5AA493}"/>
              </a:ext>
            </a:extLst>
          </p:cNvPr>
          <p:cNvSpPr/>
          <p:nvPr/>
        </p:nvSpPr>
        <p:spPr>
          <a:xfrm>
            <a:off x="9230022" y="3825705"/>
            <a:ext cx="1133177" cy="183298"/>
          </a:xfrm>
          <a:prstGeom prst="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50000"/>
                  </a:schemeClr>
                </a:solidFill>
              </a:rPr>
              <a:t>Approve</a:t>
            </a:r>
          </a:p>
        </p:txBody>
      </p:sp>
      <p:pic>
        <p:nvPicPr>
          <p:cNvPr id="2" name="Picture 1">
            <a:extLst>
              <a:ext uri="{FF2B5EF4-FFF2-40B4-BE49-F238E27FC236}">
                <a16:creationId xmlns:a16="http://schemas.microsoft.com/office/drawing/2014/main" id="{53B5B7F2-C886-46A9-8A46-D0F14601FB1D}"/>
              </a:ext>
            </a:extLst>
          </p:cNvPr>
          <p:cNvPicPr>
            <a:picLocks noChangeAspect="1"/>
          </p:cNvPicPr>
          <p:nvPr/>
        </p:nvPicPr>
        <p:blipFill>
          <a:blip r:embed="rId10"/>
          <a:stretch>
            <a:fillRect/>
          </a:stretch>
        </p:blipFill>
        <p:spPr>
          <a:xfrm>
            <a:off x="6312746" y="3075771"/>
            <a:ext cx="4915586" cy="419158"/>
          </a:xfrm>
          <a:prstGeom prst="rect">
            <a:avLst/>
          </a:prstGeom>
        </p:spPr>
      </p:pic>
      <p:sp>
        <p:nvSpPr>
          <p:cNvPr id="49" name="Rectangle 48">
            <a:extLst>
              <a:ext uri="{FF2B5EF4-FFF2-40B4-BE49-F238E27FC236}">
                <a16:creationId xmlns:a16="http://schemas.microsoft.com/office/drawing/2014/main" id="{318F6816-A9E1-4A04-97B2-2BCA13B53387}"/>
              </a:ext>
            </a:extLst>
          </p:cNvPr>
          <p:cNvSpPr/>
          <p:nvPr/>
        </p:nvSpPr>
        <p:spPr>
          <a:xfrm>
            <a:off x="10914822" y="3157989"/>
            <a:ext cx="268357" cy="254722"/>
          </a:xfrm>
          <a:prstGeom prst="rect">
            <a:avLst/>
          </a:prstGeom>
          <a:noFill/>
          <a:ln w="28575">
            <a:solidFill>
              <a:srgbClr val="00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32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1000"/>
                                        <p:tgtEl>
                                          <p:spTgt spid="51"/>
                                        </p:tgtEl>
                                      </p:cBhvr>
                                    </p:animEffect>
                                    <p:anim calcmode="lin" valueType="num">
                                      <p:cBhvr>
                                        <p:cTn id="20" dur="1000" fill="hold"/>
                                        <p:tgtEl>
                                          <p:spTgt spid="51"/>
                                        </p:tgtEl>
                                        <p:attrNameLst>
                                          <p:attrName>ppt_x</p:attrName>
                                        </p:attrNameLst>
                                      </p:cBhvr>
                                      <p:tavLst>
                                        <p:tav tm="0">
                                          <p:val>
                                            <p:strVal val="#ppt_x"/>
                                          </p:val>
                                        </p:tav>
                                        <p:tav tm="100000">
                                          <p:val>
                                            <p:strVal val="#ppt_x"/>
                                          </p:val>
                                        </p:tav>
                                      </p:tavLst>
                                    </p:anim>
                                    <p:anim calcmode="lin" valueType="num">
                                      <p:cBhvr>
                                        <p:cTn id="21" dur="1000" fill="hold"/>
                                        <p:tgtEl>
                                          <p:spTgt spid="5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anim calcmode="lin" valueType="num">
                                      <p:cBhvr>
                                        <p:cTn id="32" dur="1000" fill="hold"/>
                                        <p:tgtEl>
                                          <p:spTgt spid="54"/>
                                        </p:tgtEl>
                                        <p:attrNameLst>
                                          <p:attrName>ppt_x</p:attrName>
                                        </p:attrNameLst>
                                      </p:cBhvr>
                                      <p:tavLst>
                                        <p:tav tm="0">
                                          <p:val>
                                            <p:strVal val="#ppt_x"/>
                                          </p:val>
                                        </p:tav>
                                        <p:tav tm="100000">
                                          <p:val>
                                            <p:strVal val="#ppt_x"/>
                                          </p:val>
                                        </p:tav>
                                      </p:tavLst>
                                    </p:anim>
                                    <p:anim calcmode="lin" valueType="num">
                                      <p:cBhvr>
                                        <p:cTn id="3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000"/>
                                        <p:tgtEl>
                                          <p:spTgt spid="49"/>
                                        </p:tgtEl>
                                      </p:cBhvr>
                                    </p:animEffect>
                                    <p:anim calcmode="lin" valueType="num">
                                      <p:cBhvr>
                                        <p:cTn id="49" dur="1000" fill="hold"/>
                                        <p:tgtEl>
                                          <p:spTgt spid="49"/>
                                        </p:tgtEl>
                                        <p:attrNameLst>
                                          <p:attrName>ppt_x</p:attrName>
                                        </p:attrNameLst>
                                      </p:cBhvr>
                                      <p:tavLst>
                                        <p:tav tm="0">
                                          <p:val>
                                            <p:strVal val="#ppt_x"/>
                                          </p:val>
                                        </p:tav>
                                        <p:tav tm="100000">
                                          <p:val>
                                            <p:strVal val="#ppt_x"/>
                                          </p:val>
                                        </p:tav>
                                      </p:tavLst>
                                    </p:anim>
                                    <p:anim calcmode="lin" valueType="num">
                                      <p:cBhvr>
                                        <p:cTn id="5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Effect transition="in" filter="fade">
                                      <p:cBhvr>
                                        <p:cTn id="79" dur="500"/>
                                        <p:tgtEl>
                                          <p:spTgt spid="21"/>
                                        </p:tgtEl>
                                      </p:cBhvr>
                                    </p:animEffect>
                                  </p:childTnLst>
                                </p:cTn>
                              </p:par>
                              <p:par>
                                <p:cTn id="80" presetID="42" presetClass="entr" presetSubtype="0"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1000"/>
                                        <p:tgtEl>
                                          <p:spTgt spid="44"/>
                                        </p:tgtEl>
                                      </p:cBhvr>
                                    </p:animEffect>
                                    <p:anim calcmode="lin" valueType="num">
                                      <p:cBhvr>
                                        <p:cTn id="83" dur="1000" fill="hold"/>
                                        <p:tgtEl>
                                          <p:spTgt spid="44"/>
                                        </p:tgtEl>
                                        <p:attrNameLst>
                                          <p:attrName>ppt_x</p:attrName>
                                        </p:attrNameLst>
                                      </p:cBhvr>
                                      <p:tavLst>
                                        <p:tav tm="0">
                                          <p:val>
                                            <p:strVal val="#ppt_x"/>
                                          </p:val>
                                        </p:tav>
                                        <p:tav tm="100000">
                                          <p:val>
                                            <p:strVal val="#ppt_x"/>
                                          </p:val>
                                        </p:tav>
                                      </p:tavLst>
                                    </p:anim>
                                    <p:anim calcmode="lin" valueType="num">
                                      <p:cBhvr>
                                        <p:cTn id="84" dur="1000" fill="hold"/>
                                        <p:tgtEl>
                                          <p:spTgt spid="44"/>
                                        </p:tgtEl>
                                        <p:attrNameLst>
                                          <p:attrName>ppt_y</p:attrName>
                                        </p:attrNameLst>
                                      </p:cBhvr>
                                      <p:tavLst>
                                        <p:tav tm="0">
                                          <p:val>
                                            <p:strVal val="#ppt_y+.1"/>
                                          </p:val>
                                        </p:tav>
                                        <p:tav tm="100000">
                                          <p:val>
                                            <p:strVal val="#ppt_y"/>
                                          </p:val>
                                        </p:tav>
                                      </p:tavLst>
                                    </p:anim>
                                  </p:childTnLst>
                                </p:cTn>
                              </p:par>
                              <p:par>
                                <p:cTn id="85" presetID="53" presetClass="entr" presetSubtype="16"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500" fill="hold"/>
                                        <p:tgtEl>
                                          <p:spTgt spid="26"/>
                                        </p:tgtEl>
                                        <p:attrNameLst>
                                          <p:attrName>ppt_w</p:attrName>
                                        </p:attrNameLst>
                                      </p:cBhvr>
                                      <p:tavLst>
                                        <p:tav tm="0">
                                          <p:val>
                                            <p:fltVal val="0"/>
                                          </p:val>
                                        </p:tav>
                                        <p:tav tm="100000">
                                          <p:val>
                                            <p:strVal val="#ppt_w"/>
                                          </p:val>
                                        </p:tav>
                                      </p:tavLst>
                                    </p:anim>
                                    <p:anim calcmode="lin" valueType="num">
                                      <p:cBhvr>
                                        <p:cTn id="88" dur="500" fill="hold"/>
                                        <p:tgtEl>
                                          <p:spTgt spid="26"/>
                                        </p:tgtEl>
                                        <p:attrNameLst>
                                          <p:attrName>ppt_h</p:attrName>
                                        </p:attrNameLst>
                                      </p:cBhvr>
                                      <p:tavLst>
                                        <p:tav tm="0">
                                          <p:val>
                                            <p:fltVal val="0"/>
                                          </p:val>
                                        </p:tav>
                                        <p:tav tm="100000">
                                          <p:val>
                                            <p:strVal val="#ppt_h"/>
                                          </p:val>
                                        </p:tav>
                                      </p:tavLst>
                                    </p:anim>
                                    <p:animEffect transition="in" filter="fade">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1000"/>
                                        <p:tgtEl>
                                          <p:spTgt spid="59"/>
                                        </p:tgtEl>
                                      </p:cBhvr>
                                    </p:animEffect>
                                    <p:anim calcmode="lin" valueType="num">
                                      <p:cBhvr>
                                        <p:cTn id="95" dur="1000" fill="hold"/>
                                        <p:tgtEl>
                                          <p:spTgt spid="59"/>
                                        </p:tgtEl>
                                        <p:attrNameLst>
                                          <p:attrName>ppt_x</p:attrName>
                                        </p:attrNameLst>
                                      </p:cBhvr>
                                      <p:tavLst>
                                        <p:tav tm="0">
                                          <p:val>
                                            <p:strVal val="#ppt_x"/>
                                          </p:val>
                                        </p:tav>
                                        <p:tav tm="100000">
                                          <p:val>
                                            <p:strVal val="#ppt_x"/>
                                          </p:val>
                                        </p:tav>
                                      </p:tavLst>
                                    </p:anim>
                                    <p:anim calcmode="lin" valueType="num">
                                      <p:cBhvr>
                                        <p:cTn id="96" dur="1000" fill="hold"/>
                                        <p:tgtEl>
                                          <p:spTgt spid="59"/>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59">
                                            <p:txEl>
                                              <p:pRg st="0" end="0"/>
                                            </p:txEl>
                                          </p:spTgt>
                                        </p:tgtEl>
                                        <p:attrNameLst>
                                          <p:attrName>style.visibility</p:attrName>
                                        </p:attrNameLst>
                                      </p:cBhvr>
                                      <p:to>
                                        <p:strVal val="visible"/>
                                      </p:to>
                                    </p:set>
                                    <p:animEffect transition="in" filter="fade">
                                      <p:cBhvr>
                                        <p:cTn id="99" dur="1000"/>
                                        <p:tgtEl>
                                          <p:spTgt spid="59">
                                            <p:txEl>
                                              <p:pRg st="0" end="0"/>
                                            </p:txEl>
                                          </p:spTgt>
                                        </p:tgtEl>
                                      </p:cBhvr>
                                    </p:animEffect>
                                    <p:anim calcmode="lin" valueType="num">
                                      <p:cBhvr>
                                        <p:cTn id="100"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01"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59">
                                            <p:txEl>
                                              <p:pRg st="1" end="1"/>
                                            </p:txEl>
                                          </p:spTgt>
                                        </p:tgtEl>
                                        <p:attrNameLst>
                                          <p:attrName>style.visibility</p:attrName>
                                        </p:attrNameLst>
                                      </p:cBhvr>
                                      <p:to>
                                        <p:strVal val="visible"/>
                                      </p:to>
                                    </p:set>
                                    <p:animEffect transition="in" filter="fade">
                                      <p:cBhvr>
                                        <p:cTn id="106" dur="1000"/>
                                        <p:tgtEl>
                                          <p:spTgt spid="59">
                                            <p:txEl>
                                              <p:pRg st="1" end="1"/>
                                            </p:txEl>
                                          </p:spTgt>
                                        </p:tgtEl>
                                      </p:cBhvr>
                                    </p:animEffect>
                                    <p:anim calcmode="lin" valueType="num">
                                      <p:cBhvr>
                                        <p:cTn id="107"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108"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fade">
                                      <p:cBhvr>
                                        <p:cTn id="113" dur="1000"/>
                                        <p:tgtEl>
                                          <p:spTgt spid="61">
                                            <p:txEl>
                                              <p:pRg st="0" end="0"/>
                                            </p:txEl>
                                          </p:spTgt>
                                        </p:tgtEl>
                                      </p:cBhvr>
                                    </p:animEffect>
                                    <p:anim calcmode="lin" valueType="num">
                                      <p:cBhvr>
                                        <p:cTn id="114"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61">
                                            <p:txEl>
                                              <p:pRg st="0" end="0"/>
                                            </p:txEl>
                                          </p:spTgt>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fade">
                                      <p:cBhvr>
                                        <p:cTn id="118" dur="1000"/>
                                        <p:tgtEl>
                                          <p:spTgt spid="45"/>
                                        </p:tgtEl>
                                      </p:cBhvr>
                                    </p:animEffect>
                                    <p:anim calcmode="lin" valueType="num">
                                      <p:cBhvr>
                                        <p:cTn id="119" dur="1000" fill="hold"/>
                                        <p:tgtEl>
                                          <p:spTgt spid="45"/>
                                        </p:tgtEl>
                                        <p:attrNameLst>
                                          <p:attrName>ppt_x</p:attrName>
                                        </p:attrNameLst>
                                      </p:cBhvr>
                                      <p:tavLst>
                                        <p:tav tm="0">
                                          <p:val>
                                            <p:strVal val="#ppt_x"/>
                                          </p:val>
                                        </p:tav>
                                        <p:tav tm="100000">
                                          <p:val>
                                            <p:strVal val="#ppt_x"/>
                                          </p:val>
                                        </p:tav>
                                      </p:tavLst>
                                    </p:anim>
                                    <p:anim calcmode="lin" valueType="num">
                                      <p:cBhvr>
                                        <p:cTn id="12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61">
                                            <p:txEl>
                                              <p:pRg st="1" end="1"/>
                                            </p:txEl>
                                          </p:spTgt>
                                        </p:tgtEl>
                                        <p:attrNameLst>
                                          <p:attrName>style.visibility</p:attrName>
                                        </p:attrNameLst>
                                      </p:cBhvr>
                                      <p:to>
                                        <p:strVal val="visible"/>
                                      </p:to>
                                    </p:set>
                                    <p:animEffect transition="in" filter="fade">
                                      <p:cBhvr>
                                        <p:cTn id="125" dur="1000"/>
                                        <p:tgtEl>
                                          <p:spTgt spid="61">
                                            <p:txEl>
                                              <p:pRg st="1" end="1"/>
                                            </p:txEl>
                                          </p:spTgt>
                                        </p:tgtEl>
                                      </p:cBhvr>
                                    </p:animEffect>
                                    <p:anim calcmode="lin" valueType="num">
                                      <p:cBhvr>
                                        <p:cTn id="126" dur="100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127" dur="1000" fill="hold"/>
                                        <p:tgtEl>
                                          <p:spTgt spid="61">
                                            <p:txEl>
                                              <p:pRg st="1" end="1"/>
                                            </p:txEl>
                                          </p:spTgt>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1000"/>
                                        <p:tgtEl>
                                          <p:spTgt spid="65"/>
                                        </p:tgtEl>
                                      </p:cBhvr>
                                    </p:animEffect>
                                    <p:anim calcmode="lin" valueType="num">
                                      <p:cBhvr>
                                        <p:cTn id="131" dur="1000" fill="hold"/>
                                        <p:tgtEl>
                                          <p:spTgt spid="65"/>
                                        </p:tgtEl>
                                        <p:attrNameLst>
                                          <p:attrName>ppt_x</p:attrName>
                                        </p:attrNameLst>
                                      </p:cBhvr>
                                      <p:tavLst>
                                        <p:tav tm="0">
                                          <p:val>
                                            <p:strVal val="#ppt_x"/>
                                          </p:val>
                                        </p:tav>
                                        <p:tav tm="100000">
                                          <p:val>
                                            <p:strVal val="#ppt_x"/>
                                          </p:val>
                                        </p:tav>
                                      </p:tavLst>
                                    </p:anim>
                                    <p:anim calcmode="lin" valueType="num">
                                      <p:cBhvr>
                                        <p:cTn id="13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nodeType="clickEffect">
                                  <p:stCondLst>
                                    <p:cond delay="0"/>
                                  </p:stCondLst>
                                  <p:childTnLst>
                                    <p:set>
                                      <p:cBhvr>
                                        <p:cTn id="136" dur="1" fill="hold">
                                          <p:stCondLst>
                                            <p:cond delay="0"/>
                                          </p:stCondLst>
                                        </p:cTn>
                                        <p:tgtEl>
                                          <p:spTgt spid="61">
                                            <p:txEl>
                                              <p:pRg st="2" end="2"/>
                                            </p:txEl>
                                          </p:spTgt>
                                        </p:tgtEl>
                                        <p:attrNameLst>
                                          <p:attrName>style.visibility</p:attrName>
                                        </p:attrNameLst>
                                      </p:cBhvr>
                                      <p:to>
                                        <p:strVal val="visible"/>
                                      </p:to>
                                    </p:set>
                                    <p:animEffect transition="in" filter="fade">
                                      <p:cBhvr>
                                        <p:cTn id="137" dur="1000"/>
                                        <p:tgtEl>
                                          <p:spTgt spid="61">
                                            <p:txEl>
                                              <p:pRg st="2" end="2"/>
                                            </p:txEl>
                                          </p:spTgt>
                                        </p:tgtEl>
                                      </p:cBhvr>
                                    </p:animEffect>
                                    <p:anim calcmode="lin" valueType="num">
                                      <p:cBhvr>
                                        <p:cTn id="138"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39" dur="1000" fill="hold"/>
                                        <p:tgtEl>
                                          <p:spTgt spid="61">
                                            <p:txEl>
                                              <p:pRg st="2" end="2"/>
                                            </p:txEl>
                                          </p:spTgt>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fade">
                                      <p:cBhvr>
                                        <p:cTn id="142" dur="1000"/>
                                        <p:tgtEl>
                                          <p:spTgt spid="66"/>
                                        </p:tgtEl>
                                      </p:cBhvr>
                                    </p:animEffect>
                                    <p:anim calcmode="lin" valueType="num">
                                      <p:cBhvr>
                                        <p:cTn id="143" dur="1000" fill="hold"/>
                                        <p:tgtEl>
                                          <p:spTgt spid="66"/>
                                        </p:tgtEl>
                                        <p:attrNameLst>
                                          <p:attrName>ppt_x</p:attrName>
                                        </p:attrNameLst>
                                      </p:cBhvr>
                                      <p:tavLst>
                                        <p:tav tm="0">
                                          <p:val>
                                            <p:strVal val="#ppt_x"/>
                                          </p:val>
                                        </p:tav>
                                        <p:tav tm="100000">
                                          <p:val>
                                            <p:strVal val="#ppt_x"/>
                                          </p:val>
                                        </p:tav>
                                      </p:tavLst>
                                    </p:anim>
                                    <p:anim calcmode="lin" valueType="num">
                                      <p:cBhvr>
                                        <p:cTn id="14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1" grpId="0"/>
      <p:bldP spid="54" grpId="0"/>
      <p:bldP spid="42" grpId="0"/>
      <p:bldP spid="59" grpId="0"/>
      <p:bldP spid="45" grpId="0" animBg="1"/>
      <p:bldP spid="65" grpId="0" animBg="1"/>
      <p:bldP spid="66" grpId="0" animBg="1"/>
      <p:bldP spid="24" grpId="0"/>
      <p:bldP spid="25" grpId="0"/>
      <p:bldP spid="26" grpId="0" animBg="1"/>
      <p:bldP spid="39"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4" name="TextBox 3"/>
          <p:cNvSpPr txBox="1"/>
          <p:nvPr/>
        </p:nvSpPr>
        <p:spPr>
          <a:xfrm>
            <a:off x="4477608" y="55538"/>
            <a:ext cx="3236785" cy="584775"/>
          </a:xfrm>
          <a:prstGeom prst="rect">
            <a:avLst/>
          </a:prstGeom>
          <a:noFill/>
        </p:spPr>
        <p:txBody>
          <a:bodyPr wrap="none" rtlCol="0">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Approver Helps</a:t>
            </a:r>
          </a:p>
        </p:txBody>
      </p:sp>
      <p:pic>
        <p:nvPicPr>
          <p:cNvPr id="36" name="Picture 35">
            <a:extLst>
              <a:ext uri="{FF2B5EF4-FFF2-40B4-BE49-F238E27FC236}">
                <a16:creationId xmlns:a16="http://schemas.microsoft.com/office/drawing/2014/main" id="{B3B86034-B581-47F7-9871-7709BCFD3E57}"/>
              </a:ext>
            </a:extLst>
          </p:cNvPr>
          <p:cNvPicPr>
            <a:picLocks noChangeAspect="1"/>
          </p:cNvPicPr>
          <p:nvPr/>
        </p:nvPicPr>
        <p:blipFill>
          <a:blip r:embed="rId2"/>
          <a:stretch>
            <a:fillRect/>
          </a:stretch>
        </p:blipFill>
        <p:spPr>
          <a:xfrm>
            <a:off x="4837674" y="924480"/>
            <a:ext cx="7354326" cy="543001"/>
          </a:xfrm>
          <a:prstGeom prst="rect">
            <a:avLst/>
          </a:prstGeom>
        </p:spPr>
      </p:pic>
      <p:sp>
        <p:nvSpPr>
          <p:cNvPr id="51" name="Rectangle 50">
            <a:extLst>
              <a:ext uri="{FF2B5EF4-FFF2-40B4-BE49-F238E27FC236}">
                <a16:creationId xmlns:a16="http://schemas.microsoft.com/office/drawing/2014/main" id="{B5A4EFA9-D206-4A40-81E6-DE0A218C4778}"/>
              </a:ext>
            </a:extLst>
          </p:cNvPr>
          <p:cNvSpPr/>
          <p:nvPr/>
        </p:nvSpPr>
        <p:spPr>
          <a:xfrm>
            <a:off x="331682" y="1524000"/>
            <a:ext cx="8010505" cy="382092"/>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400" dirty="0"/>
              <a:t>System Notifications (Bell Icon)</a:t>
            </a:r>
          </a:p>
        </p:txBody>
      </p:sp>
      <p:sp>
        <p:nvSpPr>
          <p:cNvPr id="54" name="Rectangle 53">
            <a:extLst>
              <a:ext uri="{FF2B5EF4-FFF2-40B4-BE49-F238E27FC236}">
                <a16:creationId xmlns:a16="http://schemas.microsoft.com/office/drawing/2014/main" id="{017D2DCA-0BA3-42C3-9D7B-1C4F9B9E7CD2}"/>
              </a:ext>
            </a:extLst>
          </p:cNvPr>
          <p:cNvSpPr/>
          <p:nvPr/>
        </p:nvSpPr>
        <p:spPr>
          <a:xfrm>
            <a:off x="931224" y="1980108"/>
            <a:ext cx="8010505" cy="382092"/>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t>Action is </a:t>
            </a:r>
            <a:r>
              <a:rPr lang="en-US" sz="1400" b="1" dirty="0"/>
              <a:t>Not</a:t>
            </a:r>
            <a:r>
              <a:rPr lang="en-US" sz="1400" dirty="0"/>
              <a:t> required.</a:t>
            </a:r>
          </a:p>
        </p:txBody>
      </p:sp>
      <p:sp>
        <p:nvSpPr>
          <p:cNvPr id="18" name="Rectangle 17">
            <a:extLst>
              <a:ext uri="{FF2B5EF4-FFF2-40B4-BE49-F238E27FC236}">
                <a16:creationId xmlns:a16="http://schemas.microsoft.com/office/drawing/2014/main" id="{6DA23A20-6F7A-4A49-9531-675EC3B398CC}"/>
              </a:ext>
            </a:extLst>
          </p:cNvPr>
          <p:cNvSpPr/>
          <p:nvPr/>
        </p:nvSpPr>
        <p:spPr>
          <a:xfrm>
            <a:off x="331682" y="3593036"/>
            <a:ext cx="8010505" cy="382092"/>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400" dirty="0"/>
              <a:t>Profile (Person Icon)</a:t>
            </a:r>
          </a:p>
        </p:txBody>
      </p:sp>
      <p:pic>
        <p:nvPicPr>
          <p:cNvPr id="20" name="Picture 19">
            <a:extLst>
              <a:ext uri="{FF2B5EF4-FFF2-40B4-BE49-F238E27FC236}">
                <a16:creationId xmlns:a16="http://schemas.microsoft.com/office/drawing/2014/main" id="{04A65480-1D0A-4140-AAE9-39485855A734}"/>
              </a:ext>
            </a:extLst>
          </p:cNvPr>
          <p:cNvPicPr>
            <a:picLocks noChangeAspect="1"/>
          </p:cNvPicPr>
          <p:nvPr/>
        </p:nvPicPr>
        <p:blipFill>
          <a:blip r:embed="rId3"/>
          <a:stretch>
            <a:fillRect/>
          </a:stretch>
        </p:blipFill>
        <p:spPr>
          <a:xfrm>
            <a:off x="2236682" y="3581400"/>
            <a:ext cx="348687" cy="432373"/>
          </a:xfrm>
          <a:prstGeom prst="rect">
            <a:avLst/>
          </a:prstGeom>
        </p:spPr>
      </p:pic>
      <p:pic>
        <p:nvPicPr>
          <p:cNvPr id="21" name="Picture 20">
            <a:extLst>
              <a:ext uri="{FF2B5EF4-FFF2-40B4-BE49-F238E27FC236}">
                <a16:creationId xmlns:a16="http://schemas.microsoft.com/office/drawing/2014/main" id="{6017B457-CF75-4A71-8FAA-65505F9BE660}"/>
              </a:ext>
            </a:extLst>
          </p:cNvPr>
          <p:cNvPicPr>
            <a:picLocks noChangeAspect="1"/>
          </p:cNvPicPr>
          <p:nvPr/>
        </p:nvPicPr>
        <p:blipFill rotWithShape="1">
          <a:blip r:embed="rId4"/>
          <a:srcRect l="-1980" t="16508" r="1257" b="6056"/>
          <a:stretch/>
        </p:blipFill>
        <p:spPr>
          <a:xfrm>
            <a:off x="2971800" y="1538877"/>
            <a:ext cx="421453" cy="367215"/>
          </a:xfrm>
          <a:prstGeom prst="rect">
            <a:avLst/>
          </a:prstGeom>
        </p:spPr>
      </p:pic>
      <p:sp>
        <p:nvSpPr>
          <p:cNvPr id="11" name="Rectangle 10">
            <a:extLst>
              <a:ext uri="{FF2B5EF4-FFF2-40B4-BE49-F238E27FC236}">
                <a16:creationId xmlns:a16="http://schemas.microsoft.com/office/drawing/2014/main" id="{DD95539A-C264-4719-B39C-10AA67460EA8}"/>
              </a:ext>
            </a:extLst>
          </p:cNvPr>
          <p:cNvSpPr/>
          <p:nvPr/>
        </p:nvSpPr>
        <p:spPr>
          <a:xfrm>
            <a:off x="931223" y="2362200"/>
            <a:ext cx="8010505" cy="705258"/>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t>However, when clicking on the System Notifications icon            UShop informs the user of the most current actions which have occurred on their transactions.   </a:t>
            </a:r>
          </a:p>
        </p:txBody>
      </p:sp>
      <p:pic>
        <p:nvPicPr>
          <p:cNvPr id="12" name="Picture 11">
            <a:extLst>
              <a:ext uri="{FF2B5EF4-FFF2-40B4-BE49-F238E27FC236}">
                <a16:creationId xmlns:a16="http://schemas.microsoft.com/office/drawing/2014/main" id="{8FBD4F0A-3CDB-42A1-93D9-23B1C9DBBC79}"/>
              </a:ext>
            </a:extLst>
          </p:cNvPr>
          <p:cNvPicPr>
            <a:picLocks noChangeAspect="1"/>
          </p:cNvPicPr>
          <p:nvPr/>
        </p:nvPicPr>
        <p:blipFill rotWithShape="1">
          <a:blip r:embed="rId4"/>
          <a:srcRect l="-1980" t="16508" r="1257" b="6056"/>
          <a:stretch/>
        </p:blipFill>
        <p:spPr>
          <a:xfrm>
            <a:off x="5422691" y="2389621"/>
            <a:ext cx="421453" cy="367215"/>
          </a:xfrm>
          <a:prstGeom prst="rect">
            <a:avLst/>
          </a:prstGeom>
        </p:spPr>
      </p:pic>
      <p:sp>
        <p:nvSpPr>
          <p:cNvPr id="13" name="Rectangle 12">
            <a:extLst>
              <a:ext uri="{FF2B5EF4-FFF2-40B4-BE49-F238E27FC236}">
                <a16:creationId xmlns:a16="http://schemas.microsoft.com/office/drawing/2014/main" id="{07F9673F-3C37-4469-950E-1E02C21170C5}"/>
              </a:ext>
            </a:extLst>
          </p:cNvPr>
          <p:cNvSpPr/>
          <p:nvPr/>
        </p:nvSpPr>
        <p:spPr>
          <a:xfrm>
            <a:off x="1417439" y="3088135"/>
            <a:ext cx="8010505" cy="3820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This tool is helpful for viewing the current status of your Requisition, PO, or Invoice </a:t>
            </a:r>
          </a:p>
        </p:txBody>
      </p:sp>
      <p:sp>
        <p:nvSpPr>
          <p:cNvPr id="14" name="Rectangle 13">
            <a:extLst>
              <a:ext uri="{FF2B5EF4-FFF2-40B4-BE49-F238E27FC236}">
                <a16:creationId xmlns:a16="http://schemas.microsoft.com/office/drawing/2014/main" id="{54A5D320-D82C-4D1B-A4B2-5D45F601901E}"/>
              </a:ext>
            </a:extLst>
          </p:cNvPr>
          <p:cNvSpPr/>
          <p:nvPr/>
        </p:nvSpPr>
        <p:spPr>
          <a:xfrm>
            <a:off x="931222" y="4025409"/>
            <a:ext cx="9050978" cy="415498"/>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t>Details regarding your profile, notification methods and defaults are found in the Profile icon</a:t>
            </a:r>
          </a:p>
        </p:txBody>
      </p:sp>
      <p:pic>
        <p:nvPicPr>
          <p:cNvPr id="15" name="Picture 14">
            <a:extLst>
              <a:ext uri="{FF2B5EF4-FFF2-40B4-BE49-F238E27FC236}">
                <a16:creationId xmlns:a16="http://schemas.microsoft.com/office/drawing/2014/main" id="{8451065C-B29E-4845-8FEC-9D24B0E40399}"/>
              </a:ext>
            </a:extLst>
          </p:cNvPr>
          <p:cNvPicPr>
            <a:picLocks noChangeAspect="1"/>
          </p:cNvPicPr>
          <p:nvPr/>
        </p:nvPicPr>
        <p:blipFill>
          <a:blip r:embed="rId3"/>
          <a:stretch>
            <a:fillRect/>
          </a:stretch>
        </p:blipFill>
        <p:spPr>
          <a:xfrm>
            <a:off x="8131456" y="4013773"/>
            <a:ext cx="348687" cy="432373"/>
          </a:xfrm>
          <a:prstGeom prst="rect">
            <a:avLst/>
          </a:prstGeom>
        </p:spPr>
      </p:pic>
      <p:sp>
        <p:nvSpPr>
          <p:cNvPr id="16" name="Rectangle 15">
            <a:extLst>
              <a:ext uri="{FF2B5EF4-FFF2-40B4-BE49-F238E27FC236}">
                <a16:creationId xmlns:a16="http://schemas.microsoft.com/office/drawing/2014/main" id="{BF2F677A-3212-4A6C-8909-3A60DACAE1C6}"/>
              </a:ext>
            </a:extLst>
          </p:cNvPr>
          <p:cNvSpPr/>
          <p:nvPr/>
        </p:nvSpPr>
        <p:spPr>
          <a:xfrm>
            <a:off x="1417439" y="4519072"/>
            <a:ext cx="10317361" cy="41549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Profile – Shows email address for your UShop account, such as name, email, phone, user name and role.  </a:t>
            </a:r>
          </a:p>
        </p:txBody>
      </p:sp>
      <p:sp>
        <p:nvSpPr>
          <p:cNvPr id="19" name="Rectangle 18">
            <a:extLst>
              <a:ext uri="{FF2B5EF4-FFF2-40B4-BE49-F238E27FC236}">
                <a16:creationId xmlns:a16="http://schemas.microsoft.com/office/drawing/2014/main" id="{D3199C5C-172A-4134-A2A6-1A6451499AF8}"/>
              </a:ext>
            </a:extLst>
          </p:cNvPr>
          <p:cNvSpPr/>
          <p:nvPr/>
        </p:nvSpPr>
        <p:spPr>
          <a:xfrm>
            <a:off x="1417439" y="5034106"/>
            <a:ext cx="10317361" cy="738664"/>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Notification Preferences –  Select how the system will communicate with you.  Notification preferences are available for Requisition, Purchase Order (PO) and Invoices</a:t>
            </a:r>
          </a:p>
        </p:txBody>
      </p:sp>
      <p:sp>
        <p:nvSpPr>
          <p:cNvPr id="22" name="Rectangle 21">
            <a:extLst>
              <a:ext uri="{FF2B5EF4-FFF2-40B4-BE49-F238E27FC236}">
                <a16:creationId xmlns:a16="http://schemas.microsoft.com/office/drawing/2014/main" id="{A028FBDA-84EA-497F-AD76-017BF140B4A7}"/>
              </a:ext>
            </a:extLst>
          </p:cNvPr>
          <p:cNvSpPr/>
          <p:nvPr/>
        </p:nvSpPr>
        <p:spPr>
          <a:xfrm>
            <a:off x="1403803" y="5739364"/>
            <a:ext cx="10317361" cy="3820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Default User Settings  –  Prior to shopping, Defaults can be set here for Accounting Distribution, Shipping Address and Cart Assignees.</a:t>
            </a:r>
          </a:p>
        </p:txBody>
      </p:sp>
      <p:sp>
        <p:nvSpPr>
          <p:cNvPr id="23" name="Rectangle 22">
            <a:extLst>
              <a:ext uri="{FF2B5EF4-FFF2-40B4-BE49-F238E27FC236}">
                <a16:creationId xmlns:a16="http://schemas.microsoft.com/office/drawing/2014/main" id="{2BB35B05-0C32-441E-B70A-280211058040}"/>
              </a:ext>
            </a:extLst>
          </p:cNvPr>
          <p:cNvSpPr/>
          <p:nvPr/>
        </p:nvSpPr>
        <p:spPr>
          <a:xfrm>
            <a:off x="1403803" y="6126720"/>
            <a:ext cx="10827413" cy="3820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Note that this is optional.  The Accounting Distribution, Shipping Address and Cart Assignees can also be added during </a:t>
            </a:r>
            <a:r>
              <a:rPr lang="en-US" sz="1400" i="1" dirty="0"/>
              <a:t>Proceed to Checkout</a:t>
            </a:r>
          </a:p>
        </p:txBody>
      </p:sp>
      <p:sp>
        <p:nvSpPr>
          <p:cNvPr id="24" name="Rectangle 23">
            <a:extLst>
              <a:ext uri="{FF2B5EF4-FFF2-40B4-BE49-F238E27FC236}">
                <a16:creationId xmlns:a16="http://schemas.microsoft.com/office/drawing/2014/main" id="{7ECA94A4-8AA2-42A6-8097-3B162D388E78}"/>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A picture containing text, clipart&#10;&#10;Description automatically generated">
            <a:extLst>
              <a:ext uri="{FF2B5EF4-FFF2-40B4-BE49-F238E27FC236}">
                <a16:creationId xmlns:a16="http://schemas.microsoft.com/office/drawing/2014/main" id="{14DF8FAD-BF49-4B58-B0B9-7C8E853C2FDD}"/>
              </a:ext>
            </a:extLst>
          </p:cNvPr>
          <p:cNvPicPr>
            <a:picLocks noChangeAspect="1"/>
          </p:cNvPicPr>
          <p:nvPr/>
        </p:nvPicPr>
        <p:blipFill>
          <a:blip r:embed="rId5"/>
          <a:stretch>
            <a:fillRect/>
          </a:stretch>
        </p:blipFill>
        <p:spPr>
          <a:xfrm>
            <a:off x="52762" y="6553201"/>
            <a:ext cx="696250" cy="269082"/>
          </a:xfrm>
          <a:prstGeom prst="rect">
            <a:avLst/>
          </a:prstGeom>
          <a:ln>
            <a:solidFill>
              <a:schemeClr val="tx1">
                <a:lumMod val="50000"/>
                <a:lumOff val="50000"/>
              </a:schemeClr>
            </a:solidFill>
          </a:ln>
        </p:spPr>
      </p:pic>
      <p:pic>
        <p:nvPicPr>
          <p:cNvPr id="27" name="Picture 26">
            <a:extLst>
              <a:ext uri="{FF2B5EF4-FFF2-40B4-BE49-F238E27FC236}">
                <a16:creationId xmlns:a16="http://schemas.microsoft.com/office/drawing/2014/main" id="{CE57321F-6262-4285-92C9-557E9F6EB8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1826" y="110900"/>
            <a:ext cx="459630" cy="459630"/>
          </a:xfrm>
          <a:prstGeom prst="rect">
            <a:avLst/>
          </a:prstGeom>
        </p:spPr>
      </p:pic>
      <p:sp>
        <p:nvSpPr>
          <p:cNvPr id="28" name="TextBox 27">
            <a:extLst>
              <a:ext uri="{FF2B5EF4-FFF2-40B4-BE49-F238E27FC236}">
                <a16:creationId xmlns:a16="http://schemas.microsoft.com/office/drawing/2014/main" id="{576A0E53-8192-41AE-A6A7-969E3F555AED}"/>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82448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18" grpId="0"/>
      <p:bldP spid="11" grpId="0"/>
      <p:bldP spid="13" grpId="0"/>
      <p:bldP spid="14" grpId="0"/>
      <p:bldP spid="16" grpId="0"/>
      <p:bldP spid="19"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7" name="TextBox 6"/>
          <p:cNvSpPr txBox="1"/>
          <p:nvPr/>
        </p:nvSpPr>
        <p:spPr>
          <a:xfrm>
            <a:off x="2269472" y="457200"/>
            <a:ext cx="7951215" cy="584775"/>
          </a:xfrm>
          <a:prstGeom prst="rect">
            <a:avLst/>
          </a:prstGeom>
          <a:noFill/>
        </p:spPr>
        <p:txBody>
          <a:bodyPr wrap="none" rtlCol="0">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UShop Training Materials – Table of Contents</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0" name="TextBox 9">
            <a:extLst>
              <a:ext uri="{FF2B5EF4-FFF2-40B4-BE49-F238E27FC236}">
                <a16:creationId xmlns:a16="http://schemas.microsoft.com/office/drawing/2014/main" id="{F94BBCB0-11C5-4956-A330-795620B3848D}"/>
              </a:ext>
            </a:extLst>
          </p:cNvPr>
          <p:cNvSpPr txBox="1"/>
          <p:nvPr/>
        </p:nvSpPr>
        <p:spPr>
          <a:xfrm>
            <a:off x="2243444" y="1860492"/>
            <a:ext cx="4419600" cy="3266985"/>
          </a:xfrm>
          <a:prstGeom prst="rect">
            <a:avLst/>
          </a:prstGeom>
          <a:noFill/>
        </p:spPr>
        <p:txBody>
          <a:bodyPr wrap="square" rtlCol="0">
            <a:spAutoFit/>
          </a:bodyPr>
          <a:lstStyle/>
          <a:p>
            <a:pPr marL="342900" indent="-342900">
              <a:lnSpc>
                <a:spcPct val="150000"/>
              </a:lnSpc>
              <a:buFont typeface="+mj-lt"/>
              <a:buAutoNum type="arabicPeriod"/>
            </a:pPr>
            <a:r>
              <a:rPr lang="en-US" sz="2000" dirty="0">
                <a:solidFill>
                  <a:srgbClr val="C00000"/>
                </a:solidFill>
                <a:hlinkClick r:id="rId4"/>
              </a:rPr>
              <a:t>Shopper Training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rPr>
              <a:t>Checklist</a:t>
            </a:r>
            <a:endParaRPr lang="en-US" sz="2000" dirty="0">
              <a:latin typeface="Arial" panose="020B0604020202020204" pitchFamily="34" charset="0"/>
              <a:cs typeface="Arial" panose="020B0604020202020204" pitchFamily="34" charset="0"/>
              <a:hlinkClick r:id="rId5" action="ppaction://hlinksldjump"/>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5" action="ppaction://hlinksldjump"/>
              </a:rPr>
              <a:t>Requisition Workflow</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Approving Orders</a:t>
            </a: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7" action="ppaction://hlinksldjump"/>
              </a:rPr>
              <a:t>Change Orders</a:t>
            </a:r>
            <a:endParaRPr lang="en-US" sz="2000" dirty="0">
              <a:latin typeface="Arial" panose="020B0604020202020204" pitchFamily="34" charset="0"/>
              <a:cs typeface="Arial" panose="020B0604020202020204" pitchFamily="34" charset="0"/>
              <a:hlinkClick r:id="rId8" action="ppaction://hlinksldjump"/>
            </a:endParaRPr>
          </a:p>
          <a:p>
            <a:pPr marL="342900" indent="-342900">
              <a:lnSpc>
                <a:spcPct val="150000"/>
              </a:lnSpc>
              <a:buFont typeface="+mj-lt"/>
              <a:buAutoNum type="arabicPeriod"/>
            </a:pPr>
            <a:endParaRPr 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C99AFD0-0BCB-49D5-9439-7D469F5E59F6}"/>
              </a:ext>
            </a:extLst>
          </p:cNvPr>
          <p:cNvSpPr txBox="1"/>
          <p:nvPr/>
        </p:nvSpPr>
        <p:spPr>
          <a:xfrm>
            <a:off x="6798328" y="1860492"/>
            <a:ext cx="3886200" cy="2343655"/>
          </a:xfrm>
          <a:prstGeom prst="rect">
            <a:avLst/>
          </a:prstGeom>
          <a:noFill/>
        </p:spPr>
        <p:txBody>
          <a:bodyPr wrap="square" rtlCol="0">
            <a:spAutoFit/>
          </a:bodyPr>
          <a:lstStyle/>
          <a:p>
            <a:pPr marL="457200" indent="-4572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9" action="ppaction://hlinksldjump"/>
              </a:rPr>
              <a:t>Invoicing &amp; Payment</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0" action="ppaction://hlinksldjump"/>
              </a:rPr>
              <a:t>Closing 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1" action="ppaction://hlinksldjump"/>
              </a:rPr>
              <a:t>Reports &amp; Searching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2" action="ppaction://hlinksldjump"/>
              </a:rPr>
              <a:t>Tips &amp; Tricks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3" action="ppaction://hlinksldjump"/>
              </a:rPr>
              <a:t>Help Resources</a:t>
            </a:r>
            <a:endParaRPr lang="en-US" sz="2000" dirty="0">
              <a:latin typeface="Arial" panose="020B0604020202020204" pitchFamily="34" charset="0"/>
              <a:cs typeface="Arial" panose="020B0604020202020204" pitchFamily="34" charset="0"/>
            </a:endParaRPr>
          </a:p>
        </p:txBody>
      </p:sp>
      <p:sp>
        <p:nvSpPr>
          <p:cNvPr id="15" name="Star: 5 Points 14">
            <a:extLst>
              <a:ext uri="{FF2B5EF4-FFF2-40B4-BE49-F238E27FC236}">
                <a16:creationId xmlns:a16="http://schemas.microsoft.com/office/drawing/2014/main" id="{62EA8FD4-43C5-4187-AAD2-80E349B76234}"/>
              </a:ext>
            </a:extLst>
          </p:cNvPr>
          <p:cNvSpPr/>
          <p:nvPr/>
        </p:nvSpPr>
        <p:spPr>
          <a:xfrm>
            <a:off x="1943110" y="3733800"/>
            <a:ext cx="381000" cy="343501"/>
          </a:xfrm>
          <a:prstGeom prst="star5">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79F7543-9791-48B7-B1D3-3DD8B986C5B7}"/>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144265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B542D7-5E36-408C-A4CF-25DFBAF585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26" t="20611" r="26215" b="28737"/>
          <a:stretch/>
        </p:blipFill>
        <p:spPr>
          <a:xfrm>
            <a:off x="616409" y="5827408"/>
            <a:ext cx="256771" cy="312123"/>
          </a:xfrm>
          <a:prstGeom prst="rect">
            <a:avLst/>
          </a:prstGeom>
        </p:spPr>
      </p:pic>
      <p:sp>
        <p:nvSpPr>
          <p:cNvPr id="8" name="Rectangle 7">
            <a:extLst>
              <a:ext uri="{FF2B5EF4-FFF2-40B4-BE49-F238E27FC236}">
                <a16:creationId xmlns:a16="http://schemas.microsoft.com/office/drawing/2014/main" id="{E26BF994-0209-46B9-BBCA-6BC7BB22BCA7}"/>
              </a:ext>
            </a:extLst>
          </p:cNvPr>
          <p:cNvSpPr/>
          <p:nvPr/>
        </p:nvSpPr>
        <p:spPr>
          <a:xfrm>
            <a:off x="749012" y="5918467"/>
            <a:ext cx="10067902" cy="292388"/>
          </a:xfrm>
          <a:prstGeom prst="rect">
            <a:avLst/>
          </a:prstGeom>
        </p:spPr>
        <p:txBody>
          <a:bodyPr wrap="square">
            <a:spAutoFit/>
          </a:bodyPr>
          <a:lstStyle/>
          <a:p>
            <a:r>
              <a:rPr lang="en-US" sz="1300" dirty="0"/>
              <a:t>The exception is if the supplier is a manual distribution supplier       or if the box for “prevent automatic distribution” has been selected </a:t>
            </a:r>
          </a:p>
        </p:txBody>
      </p:sp>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4" name="TextBox 3"/>
          <p:cNvSpPr txBox="1"/>
          <p:nvPr/>
        </p:nvSpPr>
        <p:spPr>
          <a:xfrm>
            <a:off x="4470320" y="142082"/>
            <a:ext cx="3602268" cy="584775"/>
          </a:xfrm>
          <a:prstGeom prst="rect">
            <a:avLst/>
          </a:prstGeom>
          <a:noFill/>
        </p:spPr>
        <p:txBody>
          <a:bodyPr wrap="none" rtlCol="0">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Purchase Orders </a:t>
            </a:r>
          </a:p>
        </p:txBody>
      </p:sp>
      <p:sp>
        <p:nvSpPr>
          <p:cNvPr id="5" name="Rectangle 4">
            <a:extLst>
              <a:ext uri="{FF2B5EF4-FFF2-40B4-BE49-F238E27FC236}">
                <a16:creationId xmlns:a16="http://schemas.microsoft.com/office/drawing/2014/main" id="{9FAD718C-E028-4639-8A50-786616D865D7}"/>
              </a:ext>
            </a:extLst>
          </p:cNvPr>
          <p:cNvSpPr/>
          <p:nvPr/>
        </p:nvSpPr>
        <p:spPr>
          <a:xfrm>
            <a:off x="838200" y="1683296"/>
            <a:ext cx="11528208" cy="3820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After you have submitted and/or approved a requisition you may wonder how to find the status of the Order.</a:t>
            </a:r>
          </a:p>
        </p:txBody>
      </p:sp>
      <p:sp>
        <p:nvSpPr>
          <p:cNvPr id="6" name="Rectangle 5">
            <a:extLst>
              <a:ext uri="{FF2B5EF4-FFF2-40B4-BE49-F238E27FC236}">
                <a16:creationId xmlns:a16="http://schemas.microsoft.com/office/drawing/2014/main" id="{D1E99FF0-C767-4697-B2F4-85652265F37B}"/>
              </a:ext>
            </a:extLst>
          </p:cNvPr>
          <p:cNvSpPr/>
          <p:nvPr/>
        </p:nvSpPr>
        <p:spPr>
          <a:xfrm>
            <a:off x="838200" y="2469871"/>
            <a:ext cx="11387031" cy="3820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The final workflow step for Requisition Workflow is for the system to create the Purchase Order (PO).</a:t>
            </a:r>
          </a:p>
        </p:txBody>
      </p:sp>
      <p:sp>
        <p:nvSpPr>
          <p:cNvPr id="7" name="Rectangle 6">
            <a:extLst>
              <a:ext uri="{FF2B5EF4-FFF2-40B4-BE49-F238E27FC236}">
                <a16:creationId xmlns:a16="http://schemas.microsoft.com/office/drawing/2014/main" id="{D65A6834-E75F-47F8-9B03-10E10003EB57}"/>
              </a:ext>
            </a:extLst>
          </p:cNvPr>
          <p:cNvSpPr/>
          <p:nvPr/>
        </p:nvSpPr>
        <p:spPr>
          <a:xfrm>
            <a:off x="838199" y="3253451"/>
            <a:ext cx="11332311" cy="3820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The UShop system will send the PO to the supplier electronically</a:t>
            </a:r>
          </a:p>
        </p:txBody>
      </p:sp>
      <p:pic>
        <p:nvPicPr>
          <p:cNvPr id="10" name="Picture 9">
            <a:extLst>
              <a:ext uri="{FF2B5EF4-FFF2-40B4-BE49-F238E27FC236}">
                <a16:creationId xmlns:a16="http://schemas.microsoft.com/office/drawing/2014/main" id="{0D44DA05-DDD2-41CB-A174-89AF28F13919}"/>
              </a:ext>
            </a:extLst>
          </p:cNvPr>
          <p:cNvPicPr>
            <a:picLocks noChangeAspect="1"/>
          </p:cNvPicPr>
          <p:nvPr/>
        </p:nvPicPr>
        <p:blipFill>
          <a:blip r:embed="rId3"/>
          <a:stretch>
            <a:fillRect/>
          </a:stretch>
        </p:blipFill>
        <p:spPr>
          <a:xfrm>
            <a:off x="5123913" y="5888771"/>
            <a:ext cx="228600" cy="297180"/>
          </a:xfrm>
          <a:prstGeom prst="rect">
            <a:avLst/>
          </a:prstGeom>
        </p:spPr>
      </p:pic>
      <p:sp>
        <p:nvSpPr>
          <p:cNvPr id="32" name="Rectangle 31">
            <a:extLst>
              <a:ext uri="{FF2B5EF4-FFF2-40B4-BE49-F238E27FC236}">
                <a16:creationId xmlns:a16="http://schemas.microsoft.com/office/drawing/2014/main" id="{7083344B-CA4D-43E6-8CCE-7F8D21AE2309}"/>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picture containing text, clipart&#10;&#10;Description automatically generated">
            <a:extLst>
              <a:ext uri="{FF2B5EF4-FFF2-40B4-BE49-F238E27FC236}">
                <a16:creationId xmlns:a16="http://schemas.microsoft.com/office/drawing/2014/main" id="{B5AE01EF-5B0A-4F28-BA0F-04784579CDE4}"/>
              </a:ext>
            </a:extLst>
          </p:cNvPr>
          <p:cNvPicPr>
            <a:picLocks noChangeAspect="1"/>
          </p:cNvPicPr>
          <p:nvPr/>
        </p:nvPicPr>
        <p:blipFill>
          <a:blip r:embed="rId4"/>
          <a:stretch>
            <a:fillRect/>
          </a:stretch>
        </p:blipFill>
        <p:spPr>
          <a:xfrm>
            <a:off x="52762" y="6553201"/>
            <a:ext cx="696250" cy="269082"/>
          </a:xfrm>
          <a:prstGeom prst="rect">
            <a:avLst/>
          </a:prstGeom>
          <a:ln>
            <a:solidFill>
              <a:schemeClr val="tx1">
                <a:lumMod val="50000"/>
                <a:lumOff val="50000"/>
              </a:schemeClr>
            </a:solidFill>
          </a:ln>
        </p:spPr>
      </p:pic>
      <p:pic>
        <p:nvPicPr>
          <p:cNvPr id="37" name="Picture 36">
            <a:extLst>
              <a:ext uri="{FF2B5EF4-FFF2-40B4-BE49-F238E27FC236}">
                <a16:creationId xmlns:a16="http://schemas.microsoft.com/office/drawing/2014/main" id="{EFE80215-E915-4CCC-AECF-AC2B8653A7D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01305" y="203513"/>
            <a:ext cx="404495" cy="447585"/>
          </a:xfrm>
          <a:prstGeom prst="rect">
            <a:avLst/>
          </a:prstGeom>
          <a:noFill/>
        </p:spPr>
      </p:pic>
      <p:pic>
        <p:nvPicPr>
          <p:cNvPr id="41" name="Picture 40">
            <a:extLst>
              <a:ext uri="{FF2B5EF4-FFF2-40B4-BE49-F238E27FC236}">
                <a16:creationId xmlns:a16="http://schemas.microsoft.com/office/drawing/2014/main" id="{0012F232-0CE4-4662-B3D2-64636454A960}"/>
              </a:ext>
            </a:extLst>
          </p:cNvPr>
          <p:cNvPicPr>
            <a:picLocks noChangeAspect="1"/>
          </p:cNvPicPr>
          <p:nvPr/>
        </p:nvPicPr>
        <p:blipFill rotWithShape="1">
          <a:blip r:embed="rId6"/>
          <a:srcRect t="-6596"/>
          <a:stretch/>
        </p:blipFill>
        <p:spPr>
          <a:xfrm>
            <a:off x="3962400" y="735568"/>
            <a:ext cx="4589504" cy="327363"/>
          </a:xfrm>
          <a:prstGeom prst="rect">
            <a:avLst/>
          </a:prstGeom>
          <a:ln>
            <a:solidFill>
              <a:schemeClr val="bg1">
                <a:lumMod val="50000"/>
              </a:schemeClr>
            </a:solidFill>
          </a:ln>
        </p:spPr>
      </p:pic>
      <p:sp>
        <p:nvSpPr>
          <p:cNvPr id="42" name="Rectangle 41">
            <a:extLst>
              <a:ext uri="{FF2B5EF4-FFF2-40B4-BE49-F238E27FC236}">
                <a16:creationId xmlns:a16="http://schemas.microsoft.com/office/drawing/2014/main" id="{675DA9E4-2A4E-437A-BDBB-102DE7EE5EB6}"/>
              </a:ext>
            </a:extLst>
          </p:cNvPr>
          <p:cNvSpPr/>
          <p:nvPr/>
        </p:nvSpPr>
        <p:spPr>
          <a:xfrm>
            <a:off x="6022489" y="721858"/>
            <a:ext cx="469325" cy="354781"/>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2CC592E-E176-407B-AD74-E9A264E48140}"/>
              </a:ext>
            </a:extLst>
          </p:cNvPr>
          <p:cNvSpPr/>
          <p:nvPr/>
        </p:nvSpPr>
        <p:spPr>
          <a:xfrm>
            <a:off x="838199" y="4074836"/>
            <a:ext cx="11279204" cy="3820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For orders, which originate through Punch-out, the order/PO will be sent via CXML (computer to computer) to the supplier</a:t>
            </a:r>
          </a:p>
        </p:txBody>
      </p:sp>
      <p:pic>
        <p:nvPicPr>
          <p:cNvPr id="44" name="Picture 43">
            <a:extLst>
              <a:ext uri="{FF2B5EF4-FFF2-40B4-BE49-F238E27FC236}">
                <a16:creationId xmlns:a16="http://schemas.microsoft.com/office/drawing/2014/main" id="{5A95A929-A0C0-426C-BC87-970D1AD77FE7}"/>
              </a:ext>
            </a:extLst>
          </p:cNvPr>
          <p:cNvPicPr>
            <a:picLocks noChangeAspect="1"/>
          </p:cNvPicPr>
          <p:nvPr/>
        </p:nvPicPr>
        <p:blipFill>
          <a:blip r:embed="rId7"/>
          <a:stretch>
            <a:fillRect/>
          </a:stretch>
        </p:blipFill>
        <p:spPr>
          <a:xfrm>
            <a:off x="494354" y="4127481"/>
            <a:ext cx="254658" cy="276801"/>
          </a:xfrm>
          <a:prstGeom prst="rect">
            <a:avLst/>
          </a:prstGeom>
          <a:ln w="38100">
            <a:solidFill>
              <a:schemeClr val="accent5">
                <a:lumMod val="50000"/>
              </a:schemeClr>
            </a:solidFill>
          </a:ln>
        </p:spPr>
      </p:pic>
      <p:sp>
        <p:nvSpPr>
          <p:cNvPr id="45" name="Rectangle 44">
            <a:extLst>
              <a:ext uri="{FF2B5EF4-FFF2-40B4-BE49-F238E27FC236}">
                <a16:creationId xmlns:a16="http://schemas.microsoft.com/office/drawing/2014/main" id="{5BA27C6F-DC05-480F-8837-5492CAFD0157}"/>
              </a:ext>
            </a:extLst>
          </p:cNvPr>
          <p:cNvSpPr/>
          <p:nvPr/>
        </p:nvSpPr>
        <p:spPr>
          <a:xfrm>
            <a:off x="838199" y="4723308"/>
            <a:ext cx="11300332" cy="3820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For most orders, that are not Punch-out orders, the PO will be sent via email to the supplier</a:t>
            </a:r>
          </a:p>
        </p:txBody>
      </p:sp>
      <p:pic>
        <p:nvPicPr>
          <p:cNvPr id="47" name="Picture 46">
            <a:extLst>
              <a:ext uri="{FF2B5EF4-FFF2-40B4-BE49-F238E27FC236}">
                <a16:creationId xmlns:a16="http://schemas.microsoft.com/office/drawing/2014/main" id="{809A7B52-3B80-4ACB-B4E8-949D0456D2FE}"/>
              </a:ext>
            </a:extLst>
          </p:cNvPr>
          <p:cNvPicPr>
            <a:picLocks noChangeAspect="1"/>
          </p:cNvPicPr>
          <p:nvPr/>
        </p:nvPicPr>
        <p:blipFill rotWithShape="1">
          <a:blip r:embed="rId8"/>
          <a:srcRect t="19928" b="12110"/>
          <a:stretch/>
        </p:blipFill>
        <p:spPr>
          <a:xfrm>
            <a:off x="456849" y="4724539"/>
            <a:ext cx="292163" cy="275775"/>
          </a:xfrm>
          <a:prstGeom prst="rect">
            <a:avLst/>
          </a:prstGeom>
          <a:ln w="38100">
            <a:solidFill>
              <a:schemeClr val="accent5">
                <a:lumMod val="50000"/>
              </a:schemeClr>
            </a:solidFill>
          </a:ln>
        </p:spPr>
      </p:pic>
      <p:sp>
        <p:nvSpPr>
          <p:cNvPr id="20" name="TextBox 19">
            <a:extLst>
              <a:ext uri="{FF2B5EF4-FFF2-40B4-BE49-F238E27FC236}">
                <a16:creationId xmlns:a16="http://schemas.microsoft.com/office/drawing/2014/main" id="{AC88EF71-5640-49F9-9292-8A5942489CCA}"/>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47800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53" presetClass="entr" presetSubtype="16"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childTnLst>
                                </p:cTn>
                              </p:par>
                              <p:par>
                                <p:cTn id="28" presetID="53" presetClass="entr" presetSubtype="16"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43"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A8E33533-BA51-4E09-AA9F-4AA61D690B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26" t="20611" r="26215" b="28737"/>
          <a:stretch/>
        </p:blipFill>
        <p:spPr>
          <a:xfrm>
            <a:off x="10630889" y="5738475"/>
            <a:ext cx="256771" cy="312123"/>
          </a:xfrm>
          <a:prstGeom prst="rect">
            <a:avLst/>
          </a:prstGeom>
        </p:spPr>
      </p:pic>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4" name="TextBox 3"/>
          <p:cNvSpPr txBox="1"/>
          <p:nvPr/>
        </p:nvSpPr>
        <p:spPr>
          <a:xfrm>
            <a:off x="2363173" y="142082"/>
            <a:ext cx="7816563" cy="584775"/>
          </a:xfrm>
          <a:prstGeom prst="rect">
            <a:avLst/>
          </a:prstGeom>
          <a:noFill/>
        </p:spPr>
        <p:txBody>
          <a:bodyPr wrap="none" rtlCol="0">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Purchase Orders – Where is My Order?</a:t>
            </a:r>
          </a:p>
        </p:txBody>
      </p:sp>
      <p:sp>
        <p:nvSpPr>
          <p:cNvPr id="11" name="Rectangle 10">
            <a:extLst>
              <a:ext uri="{FF2B5EF4-FFF2-40B4-BE49-F238E27FC236}">
                <a16:creationId xmlns:a16="http://schemas.microsoft.com/office/drawing/2014/main" id="{A2B92FF5-BB8D-4C95-9809-E3D8B9A01EE9}"/>
              </a:ext>
            </a:extLst>
          </p:cNvPr>
          <p:cNvSpPr/>
          <p:nvPr/>
        </p:nvSpPr>
        <p:spPr>
          <a:xfrm>
            <a:off x="152400" y="1143000"/>
            <a:ext cx="2527487" cy="369332"/>
          </a:xfrm>
          <a:prstGeom prst="rect">
            <a:avLst/>
          </a:prstGeom>
        </p:spPr>
        <p:txBody>
          <a:bodyPr wrap="none">
            <a:spAutoFit/>
          </a:bodyPr>
          <a:lstStyle/>
          <a:p>
            <a:r>
              <a:rPr lang="en-US" b="1" dirty="0">
                <a:solidFill>
                  <a:schemeClr val="accent1">
                    <a:lumMod val="50000"/>
                  </a:schemeClr>
                </a:solidFill>
              </a:rPr>
              <a:t>Where was the PO sent?</a:t>
            </a:r>
            <a:endParaRPr lang="en-US" dirty="0">
              <a:solidFill>
                <a:schemeClr val="accent1">
                  <a:lumMod val="50000"/>
                </a:schemeClr>
              </a:solidFill>
            </a:endParaRPr>
          </a:p>
        </p:txBody>
      </p:sp>
      <p:sp>
        <p:nvSpPr>
          <p:cNvPr id="12" name="Rectangle 11">
            <a:extLst>
              <a:ext uri="{FF2B5EF4-FFF2-40B4-BE49-F238E27FC236}">
                <a16:creationId xmlns:a16="http://schemas.microsoft.com/office/drawing/2014/main" id="{06A0AC31-526B-41F5-BEE3-CCC660E493AA}"/>
              </a:ext>
            </a:extLst>
          </p:cNvPr>
          <p:cNvSpPr/>
          <p:nvPr/>
        </p:nvSpPr>
        <p:spPr>
          <a:xfrm>
            <a:off x="304800" y="1669419"/>
            <a:ext cx="6172200" cy="1351588"/>
          </a:xfrm>
          <a:prstGeom prst="rect">
            <a:avLst/>
          </a:prstGeom>
        </p:spPr>
        <p:txBody>
          <a:bodyPr wrap="square">
            <a:spAutoFit/>
          </a:bodyPr>
          <a:lstStyle/>
          <a:p>
            <a:pPr>
              <a:lnSpc>
                <a:spcPct val="150000"/>
              </a:lnSpc>
            </a:pPr>
            <a:r>
              <a:rPr lang="en-US" sz="1400" dirty="0"/>
              <a:t>There are multiple ways to find the PO and PO information.  </a:t>
            </a:r>
          </a:p>
          <a:p>
            <a:pPr>
              <a:lnSpc>
                <a:spcPct val="150000"/>
              </a:lnSpc>
            </a:pPr>
            <a:r>
              <a:rPr lang="en-US" sz="1400" dirty="0"/>
              <a:t>     This slide will show you how to find your </a:t>
            </a:r>
            <a:r>
              <a:rPr lang="en-US" sz="1400" i="1" dirty="0"/>
              <a:t>PO</a:t>
            </a:r>
            <a:r>
              <a:rPr lang="en-US" sz="1400" dirty="0"/>
              <a:t> from the </a:t>
            </a:r>
            <a:r>
              <a:rPr lang="en-US" sz="1400" i="1" dirty="0"/>
              <a:t>Requisition</a:t>
            </a:r>
            <a:r>
              <a:rPr lang="en-US" sz="1400" dirty="0"/>
              <a:t>:</a:t>
            </a:r>
          </a:p>
          <a:p>
            <a:pPr marL="742950" lvl="1" indent="-285750">
              <a:lnSpc>
                <a:spcPct val="150000"/>
              </a:lnSpc>
              <a:buFont typeface="Arial" panose="020B0604020202020204" pitchFamily="34" charset="0"/>
              <a:buChar char="•"/>
            </a:pPr>
            <a:r>
              <a:rPr lang="en-US" sz="1400" dirty="0"/>
              <a:t>Look at the Related Documents section</a:t>
            </a:r>
          </a:p>
          <a:p>
            <a:pPr marL="742950" lvl="1" indent="-285750">
              <a:lnSpc>
                <a:spcPct val="150000"/>
              </a:lnSpc>
              <a:buFont typeface="Arial" panose="020B0604020202020204" pitchFamily="34" charset="0"/>
              <a:buChar char="•"/>
            </a:pPr>
            <a:r>
              <a:rPr lang="en-US" sz="1400" dirty="0"/>
              <a:t>Click on the </a:t>
            </a:r>
            <a:r>
              <a:rPr lang="en-US" sz="1400" i="1" dirty="0"/>
              <a:t>Purchase Order number </a:t>
            </a:r>
            <a:r>
              <a:rPr lang="en-US" sz="1400" dirty="0"/>
              <a:t>(this contains a hyperlink to the PO)</a:t>
            </a:r>
          </a:p>
        </p:txBody>
      </p:sp>
      <p:pic>
        <p:nvPicPr>
          <p:cNvPr id="13" name="Picture 12">
            <a:extLst>
              <a:ext uri="{FF2B5EF4-FFF2-40B4-BE49-F238E27FC236}">
                <a16:creationId xmlns:a16="http://schemas.microsoft.com/office/drawing/2014/main" id="{1EEC81FC-26BE-44D9-9E30-6E318FCFC10B}"/>
              </a:ext>
            </a:extLst>
          </p:cNvPr>
          <p:cNvPicPr/>
          <p:nvPr/>
        </p:nvPicPr>
        <p:blipFill rotWithShape="1">
          <a:blip r:embed="rId3">
            <a:extLst>
              <a:ext uri="{28A0092B-C50C-407E-A947-70E740481C1C}">
                <a14:useLocalDpi xmlns:a14="http://schemas.microsoft.com/office/drawing/2010/main" val="0"/>
              </a:ext>
            </a:extLst>
          </a:blip>
          <a:srcRect l="1553" r="1731"/>
          <a:stretch/>
        </p:blipFill>
        <p:spPr bwMode="auto">
          <a:xfrm>
            <a:off x="6475847" y="1785522"/>
            <a:ext cx="1676399" cy="1164014"/>
          </a:xfrm>
          <a:prstGeom prst="rect">
            <a:avLst/>
          </a:prstGeom>
          <a:ln>
            <a:solidFill>
              <a:schemeClr val="bg1">
                <a:lumMod val="75000"/>
              </a:schemeClr>
            </a:solid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328FE252-5E7B-4F34-9B55-FA3B14475895}"/>
              </a:ext>
            </a:extLst>
          </p:cNvPr>
          <p:cNvPicPr/>
          <p:nvPr/>
        </p:nvPicPr>
        <p:blipFill>
          <a:blip r:embed="rId4">
            <a:extLst>
              <a:ext uri="{28A0092B-C50C-407E-A947-70E740481C1C}">
                <a14:useLocalDpi xmlns:a14="http://schemas.microsoft.com/office/drawing/2010/main" val="0"/>
              </a:ext>
            </a:extLst>
          </a:blip>
          <a:stretch>
            <a:fillRect/>
          </a:stretch>
        </p:blipFill>
        <p:spPr>
          <a:xfrm>
            <a:off x="6514466" y="3065639"/>
            <a:ext cx="1676399" cy="256935"/>
          </a:xfrm>
          <a:prstGeom prst="rect">
            <a:avLst/>
          </a:prstGeom>
          <a:ln>
            <a:solidFill>
              <a:schemeClr val="bg1">
                <a:lumMod val="75000"/>
              </a:schemeClr>
            </a:solidFill>
          </a:ln>
        </p:spPr>
      </p:pic>
      <p:sp>
        <p:nvSpPr>
          <p:cNvPr id="15" name="Rectangle 14">
            <a:extLst>
              <a:ext uri="{FF2B5EF4-FFF2-40B4-BE49-F238E27FC236}">
                <a16:creationId xmlns:a16="http://schemas.microsoft.com/office/drawing/2014/main" id="{9A0690FD-CF14-4499-9097-646A13AD1D5E}"/>
              </a:ext>
            </a:extLst>
          </p:cNvPr>
          <p:cNvSpPr/>
          <p:nvPr/>
        </p:nvSpPr>
        <p:spPr>
          <a:xfrm>
            <a:off x="329052" y="3459451"/>
            <a:ext cx="9014459" cy="382092"/>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1400" dirty="0"/>
              <a:t>On the PO, click on the Supplier / Distribution Information section of the </a:t>
            </a:r>
            <a:r>
              <a:rPr lang="en-US" sz="1400" i="1" dirty="0"/>
              <a:t>Summary Tab</a:t>
            </a:r>
            <a:r>
              <a:rPr lang="en-US" sz="1400" dirty="0"/>
              <a:t> on the PO</a:t>
            </a:r>
          </a:p>
        </p:txBody>
      </p:sp>
      <p:sp>
        <p:nvSpPr>
          <p:cNvPr id="16" name="Rectangle 15">
            <a:extLst>
              <a:ext uri="{FF2B5EF4-FFF2-40B4-BE49-F238E27FC236}">
                <a16:creationId xmlns:a16="http://schemas.microsoft.com/office/drawing/2014/main" id="{B2B24B66-B0DB-430E-90F5-AC22E8E76EFC}"/>
              </a:ext>
            </a:extLst>
          </p:cNvPr>
          <p:cNvSpPr/>
          <p:nvPr/>
        </p:nvSpPr>
        <p:spPr>
          <a:xfrm>
            <a:off x="304800" y="3788939"/>
            <a:ext cx="7342621" cy="705258"/>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1400" dirty="0"/>
              <a:t>Scroll to Distribution Methods.  This will provide the information you need to know how and when the order, in the form of a PO, was sent to the supplier.</a:t>
            </a:r>
          </a:p>
        </p:txBody>
      </p:sp>
      <p:pic>
        <p:nvPicPr>
          <p:cNvPr id="17" name="Picture 16">
            <a:extLst>
              <a:ext uri="{FF2B5EF4-FFF2-40B4-BE49-F238E27FC236}">
                <a16:creationId xmlns:a16="http://schemas.microsoft.com/office/drawing/2014/main" id="{EACCC464-87B6-4C17-A2EE-87AD572F93C7}"/>
              </a:ext>
            </a:extLst>
          </p:cNvPr>
          <p:cNvPicPr/>
          <p:nvPr/>
        </p:nvPicPr>
        <p:blipFill>
          <a:blip r:embed="rId5">
            <a:extLst>
              <a:ext uri="{28A0092B-C50C-407E-A947-70E740481C1C}">
                <a14:useLocalDpi xmlns:a14="http://schemas.microsoft.com/office/drawing/2010/main" val="0"/>
              </a:ext>
            </a:extLst>
          </a:blip>
          <a:stretch>
            <a:fillRect/>
          </a:stretch>
        </p:blipFill>
        <p:spPr>
          <a:xfrm>
            <a:off x="7781925" y="3888955"/>
            <a:ext cx="2505075" cy="2057400"/>
          </a:xfrm>
          <a:prstGeom prst="rect">
            <a:avLst/>
          </a:prstGeom>
          <a:ln>
            <a:solidFill>
              <a:schemeClr val="bg1">
                <a:lumMod val="75000"/>
              </a:schemeClr>
            </a:solidFill>
          </a:ln>
        </p:spPr>
      </p:pic>
      <p:sp>
        <p:nvSpPr>
          <p:cNvPr id="18" name="Rectangle 17">
            <a:extLst>
              <a:ext uri="{FF2B5EF4-FFF2-40B4-BE49-F238E27FC236}">
                <a16:creationId xmlns:a16="http://schemas.microsoft.com/office/drawing/2014/main" id="{7B9647EE-A283-477D-9169-CCE82F1F45DC}"/>
              </a:ext>
            </a:extLst>
          </p:cNvPr>
          <p:cNvSpPr/>
          <p:nvPr/>
        </p:nvSpPr>
        <p:spPr>
          <a:xfrm>
            <a:off x="7816850" y="3960075"/>
            <a:ext cx="1270635" cy="2730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9" name="Rectangle 18">
            <a:extLst>
              <a:ext uri="{FF2B5EF4-FFF2-40B4-BE49-F238E27FC236}">
                <a16:creationId xmlns:a16="http://schemas.microsoft.com/office/drawing/2014/main" id="{19775299-8C2C-4238-925E-F05907E26F24}"/>
              </a:ext>
            </a:extLst>
          </p:cNvPr>
          <p:cNvSpPr/>
          <p:nvPr/>
        </p:nvSpPr>
        <p:spPr>
          <a:xfrm>
            <a:off x="7815580" y="4542703"/>
            <a:ext cx="1171575" cy="199159"/>
          </a:xfrm>
          <a:prstGeom prst="rect">
            <a:avLst/>
          </a:prstGeom>
          <a:noFill/>
          <a:ln w="28575">
            <a:solidFill>
              <a:srgbClr val="1B4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0" name="Rectangle 19">
            <a:extLst>
              <a:ext uri="{FF2B5EF4-FFF2-40B4-BE49-F238E27FC236}">
                <a16:creationId xmlns:a16="http://schemas.microsoft.com/office/drawing/2014/main" id="{DC8A2051-7AAB-4DAE-AB90-42F857B23109}"/>
              </a:ext>
            </a:extLst>
          </p:cNvPr>
          <p:cNvSpPr/>
          <p:nvPr/>
        </p:nvSpPr>
        <p:spPr>
          <a:xfrm>
            <a:off x="7825105" y="5499950"/>
            <a:ext cx="365760" cy="1397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 Box 2076">
            <a:extLst>
              <a:ext uri="{FF2B5EF4-FFF2-40B4-BE49-F238E27FC236}">
                <a16:creationId xmlns:a16="http://schemas.microsoft.com/office/drawing/2014/main" id="{8D158567-B3A0-44E3-A1C1-24BF1E3AFB8D}"/>
              </a:ext>
            </a:extLst>
          </p:cNvPr>
          <p:cNvSpPr txBox="1"/>
          <p:nvPr/>
        </p:nvSpPr>
        <p:spPr>
          <a:xfrm>
            <a:off x="7846695" y="5713310"/>
            <a:ext cx="1472565" cy="222250"/>
          </a:xfrm>
          <a:prstGeom prst="rect">
            <a:avLst/>
          </a:prstGeom>
          <a:solidFill>
            <a:schemeClr val="lt1"/>
          </a:solidFill>
          <a:ln w="28575">
            <a:solidFill>
              <a:srgbClr val="2E74B5"/>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Email the order was sent 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3A6674EF-1601-423F-8E72-B973BBD1C2A0}"/>
              </a:ext>
            </a:extLst>
          </p:cNvPr>
          <p:cNvSpPr/>
          <p:nvPr/>
        </p:nvSpPr>
        <p:spPr>
          <a:xfrm>
            <a:off x="6475846" y="2788015"/>
            <a:ext cx="1171575" cy="149765"/>
          </a:xfrm>
          <a:prstGeom prst="rect">
            <a:avLst/>
          </a:prstGeom>
          <a:noFill/>
          <a:ln w="28575">
            <a:solidFill>
              <a:srgbClr val="1B4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3" name="Rectangle 22">
            <a:extLst>
              <a:ext uri="{FF2B5EF4-FFF2-40B4-BE49-F238E27FC236}">
                <a16:creationId xmlns:a16="http://schemas.microsoft.com/office/drawing/2014/main" id="{24461A31-B52A-4B71-AD8E-763D8AACFC5E}"/>
              </a:ext>
            </a:extLst>
          </p:cNvPr>
          <p:cNvSpPr/>
          <p:nvPr/>
        </p:nvSpPr>
        <p:spPr>
          <a:xfrm>
            <a:off x="6475847" y="2598461"/>
            <a:ext cx="1171575" cy="14976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Rectangle 23">
            <a:extLst>
              <a:ext uri="{FF2B5EF4-FFF2-40B4-BE49-F238E27FC236}">
                <a16:creationId xmlns:a16="http://schemas.microsoft.com/office/drawing/2014/main" id="{B82884AA-786C-4205-9EA3-0D620429E759}"/>
              </a:ext>
            </a:extLst>
          </p:cNvPr>
          <p:cNvSpPr/>
          <p:nvPr/>
        </p:nvSpPr>
        <p:spPr>
          <a:xfrm>
            <a:off x="6492605" y="3041643"/>
            <a:ext cx="1698259" cy="279888"/>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5" name="Picture 24">
            <a:extLst>
              <a:ext uri="{FF2B5EF4-FFF2-40B4-BE49-F238E27FC236}">
                <a16:creationId xmlns:a16="http://schemas.microsoft.com/office/drawing/2014/main" id="{12FC7CF5-E6E9-447A-8AAF-FCA01ADF5C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26" t="20611" r="26215" b="28737"/>
          <a:stretch/>
        </p:blipFill>
        <p:spPr>
          <a:xfrm>
            <a:off x="72281" y="6024890"/>
            <a:ext cx="256771" cy="312123"/>
          </a:xfrm>
          <a:prstGeom prst="rect">
            <a:avLst/>
          </a:prstGeom>
        </p:spPr>
      </p:pic>
      <p:sp>
        <p:nvSpPr>
          <p:cNvPr id="26" name="Rectangle 25">
            <a:extLst>
              <a:ext uri="{FF2B5EF4-FFF2-40B4-BE49-F238E27FC236}">
                <a16:creationId xmlns:a16="http://schemas.microsoft.com/office/drawing/2014/main" id="{B01DBFF2-1BAE-46D7-8809-F40E991A0A16}"/>
              </a:ext>
            </a:extLst>
          </p:cNvPr>
          <p:cNvSpPr/>
          <p:nvPr/>
        </p:nvSpPr>
        <p:spPr>
          <a:xfrm>
            <a:off x="152400" y="6108412"/>
            <a:ext cx="6172200" cy="292388"/>
          </a:xfrm>
          <a:prstGeom prst="rect">
            <a:avLst/>
          </a:prstGeom>
        </p:spPr>
        <p:txBody>
          <a:bodyPr wrap="square">
            <a:spAutoFit/>
          </a:bodyPr>
          <a:lstStyle/>
          <a:p>
            <a:r>
              <a:rPr lang="en-US" sz="1300" dirty="0"/>
              <a:t>By clicking on the </a:t>
            </a:r>
            <a:r>
              <a:rPr lang="en-US" sz="1300" i="1" dirty="0"/>
              <a:t>History Tab </a:t>
            </a:r>
            <a:r>
              <a:rPr lang="en-US" sz="1300" dirty="0"/>
              <a:t>you can also view and confirm this information</a:t>
            </a:r>
          </a:p>
        </p:txBody>
      </p:sp>
      <p:sp>
        <p:nvSpPr>
          <p:cNvPr id="28" name="Text Box 3">
            <a:extLst>
              <a:ext uri="{FF2B5EF4-FFF2-40B4-BE49-F238E27FC236}">
                <a16:creationId xmlns:a16="http://schemas.microsoft.com/office/drawing/2014/main" id="{A80F06D7-BC94-4C8A-9E31-614916490FC8}"/>
              </a:ext>
            </a:extLst>
          </p:cNvPr>
          <p:cNvSpPr txBox="1"/>
          <p:nvPr/>
        </p:nvSpPr>
        <p:spPr>
          <a:xfrm>
            <a:off x="3275611" y="4507822"/>
            <a:ext cx="4162425" cy="15489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lnSpc>
                <a:spcPct val="107000"/>
              </a:lnSpc>
              <a:spcBef>
                <a:spcPts val="0"/>
              </a:spcBef>
              <a:spcAft>
                <a:spcPts val="800"/>
              </a:spcAft>
            </a:pPr>
            <a:r>
              <a:rPr lang="en-US" sz="1400" b="1" u="sng"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See Order Details:</a:t>
            </a:r>
            <a:endParaRPr lang="en-US" sz="1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lnSpc>
                <a:spcPct val="107000"/>
              </a:lnSpc>
              <a:spcBef>
                <a:spcPts val="0"/>
              </a:spcBef>
              <a:spcAft>
                <a:spcPts val="800"/>
              </a:spcAft>
            </a:pPr>
            <a:r>
              <a:rPr lang="en-US" sz="13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Date</a:t>
            </a:r>
            <a:r>
              <a:rPr lang="en-US" sz="13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&amp; </a:t>
            </a:r>
            <a:r>
              <a:rPr lang="en-US" sz="13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time</a:t>
            </a:r>
            <a:r>
              <a:rPr lang="en-US" sz="1300" dirty="0">
                <a:solidFill>
                  <a:srgbClr val="171717"/>
                </a:solidFill>
                <a:effectLst/>
                <a:latin typeface="Calibri" panose="020F0502020204030204" pitchFamily="34" charset="0"/>
                <a:ea typeface="Calibri" panose="020F0502020204030204" pitchFamily="34" charset="0"/>
                <a:cs typeface="Times New Roman" panose="02020603050405020304" pitchFamily="18" charset="0"/>
              </a:rPr>
              <a:t> the PO was Created</a:t>
            </a:r>
          </a:p>
          <a:p>
            <a:pPr marL="914400" marR="0" indent="-228600">
              <a:lnSpc>
                <a:spcPct val="107000"/>
              </a:lnSpc>
              <a:spcBef>
                <a:spcPts val="0"/>
              </a:spcBef>
              <a:spcAft>
                <a:spcPts val="800"/>
              </a:spcAft>
            </a:pPr>
            <a:r>
              <a:rPr lang="en-US" sz="13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How</a:t>
            </a:r>
            <a:r>
              <a:rPr lang="en-US" sz="13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300" dirty="0">
                <a:solidFill>
                  <a:srgbClr val="171717"/>
                </a:solidFill>
                <a:effectLst/>
                <a:latin typeface="Calibri" panose="020F0502020204030204" pitchFamily="34" charset="0"/>
                <a:ea typeface="Calibri" panose="020F0502020204030204" pitchFamily="34" charset="0"/>
                <a:cs typeface="Times New Roman" panose="02020603050405020304" pitchFamily="18" charset="0"/>
              </a:rPr>
              <a:t>the PO was sent to the supplier</a:t>
            </a:r>
          </a:p>
          <a:p>
            <a:pPr marL="914400" marR="0" indent="-228600">
              <a:lnSpc>
                <a:spcPct val="107000"/>
              </a:lnSpc>
              <a:spcBef>
                <a:spcPts val="0"/>
              </a:spcBef>
              <a:spcAft>
                <a:spcPts val="800"/>
              </a:spcAft>
            </a:pPr>
            <a:r>
              <a:rPr lang="en-US" sz="13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Where</a:t>
            </a:r>
            <a:r>
              <a:rPr lang="en-US" sz="13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r>
              <a:rPr lang="en-US" sz="1300" dirty="0">
                <a:solidFill>
                  <a:srgbClr val="171717"/>
                </a:solidFill>
                <a:effectLst/>
                <a:latin typeface="Calibri" panose="020F0502020204030204" pitchFamily="34" charset="0"/>
                <a:ea typeface="Calibri" panose="020F0502020204030204" pitchFamily="34" charset="0"/>
                <a:cs typeface="Times New Roman" panose="02020603050405020304" pitchFamily="18" charset="0"/>
              </a:rPr>
              <a:t>the PO was sent</a:t>
            </a:r>
          </a:p>
          <a:p>
            <a:pPr marL="914400" marR="0" indent="-228600">
              <a:lnSpc>
                <a:spcPct val="107000"/>
              </a:lnSpc>
              <a:spcBef>
                <a:spcPts val="0"/>
              </a:spcBef>
              <a:spcAft>
                <a:spcPts val="800"/>
              </a:spcAft>
            </a:pPr>
            <a:r>
              <a:rPr lang="en-US" sz="1300" dirty="0">
                <a:solidFill>
                  <a:srgbClr val="171717"/>
                </a:solidFill>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29" name="Straight Arrow Connector 28">
            <a:extLst>
              <a:ext uri="{FF2B5EF4-FFF2-40B4-BE49-F238E27FC236}">
                <a16:creationId xmlns:a16="http://schemas.microsoft.com/office/drawing/2014/main" id="{1B646D49-696D-4BA9-BB37-4AEB2C361501}"/>
              </a:ext>
            </a:extLst>
          </p:cNvPr>
          <p:cNvCxnSpPr>
            <a:cxnSpLocks/>
          </p:cNvCxnSpPr>
          <p:nvPr/>
        </p:nvCxnSpPr>
        <p:spPr>
          <a:xfrm flipV="1">
            <a:off x="6252319" y="4761345"/>
            <a:ext cx="1542905" cy="257865"/>
          </a:xfrm>
          <a:prstGeom prst="straightConnector1">
            <a:avLst/>
          </a:prstGeom>
          <a:ln w="190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6C11A49-1161-47AF-8697-9CC0C4C81C58}"/>
              </a:ext>
            </a:extLst>
          </p:cNvPr>
          <p:cNvCxnSpPr>
            <a:cxnSpLocks/>
          </p:cNvCxnSpPr>
          <p:nvPr/>
        </p:nvCxnSpPr>
        <p:spPr>
          <a:xfrm>
            <a:off x="6490371" y="5354034"/>
            <a:ext cx="1304853" cy="16208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3A58846-DAA4-4E1B-AD63-6817EF2460EC}"/>
              </a:ext>
            </a:extLst>
          </p:cNvPr>
          <p:cNvCxnSpPr>
            <a:cxnSpLocks/>
          </p:cNvCxnSpPr>
          <p:nvPr/>
        </p:nvCxnSpPr>
        <p:spPr>
          <a:xfrm>
            <a:off x="5652701" y="5665595"/>
            <a:ext cx="2129224" cy="225375"/>
          </a:xfrm>
          <a:prstGeom prst="straightConnector1">
            <a:avLst/>
          </a:prstGeom>
          <a:ln w="19050">
            <a:solidFill>
              <a:srgbClr val="2E74B5"/>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A172D75-346D-4CA0-BC4D-91A076C14943}"/>
              </a:ext>
            </a:extLst>
          </p:cNvPr>
          <p:cNvSpPr txBox="1"/>
          <p:nvPr/>
        </p:nvSpPr>
        <p:spPr>
          <a:xfrm>
            <a:off x="10744200" y="5904249"/>
            <a:ext cx="1484609" cy="461665"/>
          </a:xfrm>
          <a:prstGeom prst="rect">
            <a:avLst/>
          </a:prstGeom>
          <a:noFill/>
        </p:spPr>
        <p:txBody>
          <a:bodyPr wrap="square" rtlCol="0">
            <a:spAutoFit/>
          </a:bodyPr>
          <a:lstStyle/>
          <a:p>
            <a:r>
              <a:rPr lang="en-US" sz="1200" dirty="0">
                <a:solidFill>
                  <a:srgbClr val="171717"/>
                </a:solidFill>
                <a:latin typeface="Calibri" panose="020F0502020204030204" pitchFamily="34" charset="0"/>
                <a:ea typeface="Calibri" panose="020F0502020204030204" pitchFamily="34" charset="0"/>
                <a:cs typeface="Times New Roman" panose="02020603050405020304" pitchFamily="18" charset="0"/>
              </a:rPr>
              <a:t>PO’s can be sent via Email, Fax# or CXML</a:t>
            </a:r>
            <a:endParaRPr lang="en-US" dirty="0"/>
          </a:p>
        </p:txBody>
      </p:sp>
      <p:sp>
        <p:nvSpPr>
          <p:cNvPr id="32" name="Rectangle 31">
            <a:extLst>
              <a:ext uri="{FF2B5EF4-FFF2-40B4-BE49-F238E27FC236}">
                <a16:creationId xmlns:a16="http://schemas.microsoft.com/office/drawing/2014/main" id="{7083344B-CA4D-43E6-8CCE-7F8D21AE2309}"/>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picture containing text, clipart&#10;&#10;Description automatically generated">
            <a:extLst>
              <a:ext uri="{FF2B5EF4-FFF2-40B4-BE49-F238E27FC236}">
                <a16:creationId xmlns:a16="http://schemas.microsoft.com/office/drawing/2014/main" id="{B5AE01EF-5B0A-4F28-BA0F-04784579CDE4}"/>
              </a:ext>
            </a:extLst>
          </p:cNvPr>
          <p:cNvPicPr>
            <a:picLocks noChangeAspect="1"/>
          </p:cNvPicPr>
          <p:nvPr/>
        </p:nvPicPr>
        <p:blipFill>
          <a:blip r:embed="rId6"/>
          <a:stretch>
            <a:fillRect/>
          </a:stretch>
        </p:blipFill>
        <p:spPr>
          <a:xfrm>
            <a:off x="52762" y="6553201"/>
            <a:ext cx="696250" cy="269082"/>
          </a:xfrm>
          <a:prstGeom prst="rect">
            <a:avLst/>
          </a:prstGeom>
          <a:ln>
            <a:solidFill>
              <a:schemeClr val="tx1">
                <a:lumMod val="50000"/>
                <a:lumOff val="50000"/>
              </a:schemeClr>
            </a:solidFill>
          </a:ln>
        </p:spPr>
      </p:pic>
      <p:pic>
        <p:nvPicPr>
          <p:cNvPr id="37" name="Picture 36">
            <a:extLst>
              <a:ext uri="{FF2B5EF4-FFF2-40B4-BE49-F238E27FC236}">
                <a16:creationId xmlns:a16="http://schemas.microsoft.com/office/drawing/2014/main" id="{EFE80215-E915-4CCC-AECF-AC2B8653A7D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111105" y="78330"/>
            <a:ext cx="480695" cy="600075"/>
          </a:xfrm>
          <a:prstGeom prst="rect">
            <a:avLst/>
          </a:prstGeom>
          <a:noFill/>
        </p:spPr>
      </p:pic>
      <p:pic>
        <p:nvPicPr>
          <p:cNvPr id="40" name="Picture 39">
            <a:extLst>
              <a:ext uri="{FF2B5EF4-FFF2-40B4-BE49-F238E27FC236}">
                <a16:creationId xmlns:a16="http://schemas.microsoft.com/office/drawing/2014/main" id="{09C9502D-9C5D-4D75-BC85-F172FCFF9C8D}"/>
              </a:ext>
            </a:extLst>
          </p:cNvPr>
          <p:cNvPicPr/>
          <p:nvPr/>
        </p:nvPicPr>
        <p:blipFill rotWithShape="1">
          <a:blip r:embed="rId8" cstate="print">
            <a:extLst>
              <a:ext uri="{28A0092B-C50C-407E-A947-70E740481C1C}">
                <a14:useLocalDpi xmlns:a14="http://schemas.microsoft.com/office/drawing/2010/main" val="0"/>
              </a:ext>
            </a:extLst>
          </a:blip>
          <a:srcRect l="21645" t="10646" r="21687" b="10292"/>
          <a:stretch/>
        </p:blipFill>
        <p:spPr>
          <a:xfrm>
            <a:off x="3571676" y="5319502"/>
            <a:ext cx="426919" cy="441504"/>
          </a:xfrm>
          <a:prstGeom prst="ellipse">
            <a:avLst/>
          </a:prstGeom>
        </p:spPr>
      </p:pic>
      <p:sp>
        <p:nvSpPr>
          <p:cNvPr id="31" name="TextBox 30">
            <a:extLst>
              <a:ext uri="{FF2B5EF4-FFF2-40B4-BE49-F238E27FC236}">
                <a16:creationId xmlns:a16="http://schemas.microsoft.com/office/drawing/2014/main" id="{6C85B9FA-BE3F-46EE-B271-2C2E0DDFA61F}"/>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8638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1000"/>
                                        <p:tgtEl>
                                          <p:spTgt spid="12">
                                            <p:txEl>
                                              <p:pRg st="0" end="0"/>
                                            </p:txEl>
                                          </p:spTgt>
                                        </p:tgtEl>
                                      </p:cBhvr>
                                    </p:animEffect>
                                    <p:anim calcmode="lin" valueType="num">
                                      <p:cBhvr>
                                        <p:cTn id="1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fade">
                                      <p:cBhvr>
                                        <p:cTn id="24" dur="1000"/>
                                        <p:tgtEl>
                                          <p:spTgt spid="12">
                                            <p:txEl>
                                              <p:pRg st="1" end="1"/>
                                            </p:txEl>
                                          </p:spTgt>
                                        </p:tgtEl>
                                      </p:cBhvr>
                                    </p:animEffect>
                                    <p:anim calcmode="lin" valueType="num">
                                      <p:cBhvr>
                                        <p:cTn id="2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fade">
                                      <p:cBhvr>
                                        <p:cTn id="31" dur="1000"/>
                                        <p:tgtEl>
                                          <p:spTgt spid="12">
                                            <p:txEl>
                                              <p:pRg st="2" end="2"/>
                                            </p:txEl>
                                          </p:spTgt>
                                        </p:tgtEl>
                                      </p:cBhvr>
                                    </p:animEffect>
                                    <p:anim calcmode="lin" valueType="num">
                                      <p:cBhvr>
                                        <p:cTn id="3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34" presetID="53" presetClass="entr" presetSubtype="16" fill="hold" grpId="1"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animEffect transition="in" filter="fade">
                                      <p:cBhvr>
                                        <p:cTn id="43" dur="1000"/>
                                        <p:tgtEl>
                                          <p:spTgt spid="12">
                                            <p:txEl>
                                              <p:pRg st="3" end="3"/>
                                            </p:txEl>
                                          </p:spTgt>
                                        </p:tgtEl>
                                      </p:cBhvr>
                                    </p:animEffect>
                                    <p:anim calcmode="lin" valueType="num">
                                      <p:cBhvr>
                                        <p:cTn id="44"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46" presetID="53" presetClass="entr" presetSubtype="16" fill="hold" grpId="1"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1"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par>
                                <p:cTn id="69" presetID="53" presetClass="entr" presetSubtype="16"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par>
                                <p:cTn id="74" presetID="42"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8">
                                            <p:txEl>
                                              <p:pRg st="1" end="1"/>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par>
                                <p:cTn id="89" presetID="53" presetClass="entr" presetSubtype="16"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28">
                                            <p:txEl>
                                              <p:pRg st="2" end="2"/>
                                            </p:txEl>
                                          </p:spTgt>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33"/>
                                        </p:tgtEl>
                                        <p:attrNameLst>
                                          <p:attrName>style.visibility</p:attrName>
                                        </p:attrNameLst>
                                      </p:cBhvr>
                                      <p:to>
                                        <p:strVal val="visible"/>
                                      </p:to>
                                    </p:set>
                                  </p:childTnLst>
                                </p:cTn>
                              </p:par>
                              <p:par>
                                <p:cTn id="100" presetID="53" presetClass="entr" presetSubtype="16"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animEffect transition="in" filter="fade">
                                      <p:cBhvr>
                                        <p:cTn id="104" dur="500"/>
                                        <p:tgtEl>
                                          <p:spTgt spid="20"/>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8">
                                            <p:txEl>
                                              <p:pRg st="3" end="3"/>
                                            </p:txEl>
                                          </p:spTgt>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5"/>
                                        </p:tgtEl>
                                        <p:attrNameLst>
                                          <p:attrName>style.visibility</p:attrName>
                                        </p:attrNameLst>
                                      </p:cBhvr>
                                      <p:to>
                                        <p:strVal val="visible"/>
                                      </p:to>
                                    </p:set>
                                  </p:childTnLst>
                                </p:cTn>
                              </p:par>
                              <p:par>
                                <p:cTn id="111" presetID="53" presetClass="entr" presetSubtype="16" fill="hold" nodeType="with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p:cTn id="113" dur="500" fill="hold"/>
                                        <p:tgtEl>
                                          <p:spTgt spid="40"/>
                                        </p:tgtEl>
                                        <p:attrNameLst>
                                          <p:attrName>ppt_w</p:attrName>
                                        </p:attrNameLst>
                                      </p:cBhvr>
                                      <p:tavLst>
                                        <p:tav tm="0">
                                          <p:val>
                                            <p:fltVal val="0"/>
                                          </p:val>
                                        </p:tav>
                                        <p:tav tm="100000">
                                          <p:val>
                                            <p:strVal val="#ppt_w"/>
                                          </p:val>
                                        </p:tav>
                                      </p:tavLst>
                                    </p:anim>
                                    <p:anim calcmode="lin" valueType="num">
                                      <p:cBhvr>
                                        <p:cTn id="114" dur="500" fill="hold"/>
                                        <p:tgtEl>
                                          <p:spTgt spid="40"/>
                                        </p:tgtEl>
                                        <p:attrNameLst>
                                          <p:attrName>ppt_h</p:attrName>
                                        </p:attrNameLst>
                                      </p:cBhvr>
                                      <p:tavLst>
                                        <p:tav tm="0">
                                          <p:val>
                                            <p:fltVal val="0"/>
                                          </p:val>
                                        </p:tav>
                                        <p:tav tm="100000">
                                          <p:val>
                                            <p:strVal val="#ppt_h"/>
                                          </p:val>
                                        </p:tav>
                                      </p:tavLst>
                                    </p:anim>
                                    <p:animEffect transition="in" filter="fade">
                                      <p:cBhvr>
                                        <p:cTn id="115" dur="500"/>
                                        <p:tgtEl>
                                          <p:spTgt spid="40"/>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ppt_w</p:attrName>
                                        </p:attrNameLst>
                                      </p:cBhvr>
                                      <p:tavLst>
                                        <p:tav tm="0">
                                          <p:val>
                                            <p:fltVal val="0"/>
                                          </p:val>
                                        </p:tav>
                                        <p:tav tm="100000">
                                          <p:val>
                                            <p:strVal val="#ppt_w"/>
                                          </p:val>
                                        </p:tav>
                                      </p:tavLst>
                                    </p:anim>
                                    <p:anim calcmode="lin" valueType="num">
                                      <p:cBhvr>
                                        <p:cTn id="119" dur="500" fill="hold"/>
                                        <p:tgtEl>
                                          <p:spTgt spid="21"/>
                                        </p:tgtEl>
                                        <p:attrNameLst>
                                          <p:attrName>ppt_h</p:attrName>
                                        </p:attrNameLst>
                                      </p:cBhvr>
                                      <p:tavLst>
                                        <p:tav tm="0">
                                          <p:val>
                                            <p:fltVal val="0"/>
                                          </p:val>
                                        </p:tav>
                                        <p:tav tm="100000">
                                          <p:val>
                                            <p:strVal val="#ppt_h"/>
                                          </p:val>
                                        </p:tav>
                                      </p:tavLst>
                                    </p:anim>
                                    <p:animEffect transition="in" filter="fade">
                                      <p:cBhvr>
                                        <p:cTn id="120" dur="5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fade">
                                      <p:cBhvr>
                                        <p:cTn id="125" dur="1000"/>
                                        <p:tgtEl>
                                          <p:spTgt spid="39"/>
                                        </p:tgtEl>
                                      </p:cBhvr>
                                    </p:animEffect>
                                    <p:anim calcmode="lin" valueType="num">
                                      <p:cBhvr>
                                        <p:cTn id="126" dur="1000" fill="hold"/>
                                        <p:tgtEl>
                                          <p:spTgt spid="39"/>
                                        </p:tgtEl>
                                        <p:attrNameLst>
                                          <p:attrName>ppt_x</p:attrName>
                                        </p:attrNameLst>
                                      </p:cBhvr>
                                      <p:tavLst>
                                        <p:tav tm="0">
                                          <p:val>
                                            <p:strVal val="#ppt_x"/>
                                          </p:val>
                                        </p:tav>
                                        <p:tav tm="100000">
                                          <p:val>
                                            <p:strVal val="#ppt_x"/>
                                          </p:val>
                                        </p:tav>
                                      </p:tavLst>
                                    </p:anim>
                                    <p:anim calcmode="lin" valueType="num">
                                      <p:cBhvr>
                                        <p:cTn id="127" dur="1000" fill="hold"/>
                                        <p:tgtEl>
                                          <p:spTgt spid="39"/>
                                        </p:tgtEl>
                                        <p:attrNameLst>
                                          <p:attrName>ppt_y</p:attrName>
                                        </p:attrNameLst>
                                      </p:cBhvr>
                                      <p:tavLst>
                                        <p:tav tm="0">
                                          <p:val>
                                            <p:strVal val="#ppt_y+.1"/>
                                          </p:val>
                                        </p:tav>
                                        <p:tav tm="100000">
                                          <p:val>
                                            <p:strVal val="#ppt_y"/>
                                          </p:val>
                                        </p:tav>
                                      </p:tavLst>
                                    </p:anim>
                                  </p:childTnLst>
                                </p:cTn>
                              </p:par>
                              <p:par>
                                <p:cTn id="128" presetID="1" presetClass="entr" presetSubtype="0" fill="hold" grpId="0" nodeType="withEffect">
                                  <p:stCondLst>
                                    <p:cond delay="0"/>
                                  </p:stCondLst>
                                  <p:childTnLst>
                                    <p:set>
                                      <p:cBhvr>
                                        <p:cTn id="129" dur="1" fill="hold">
                                          <p:stCondLst>
                                            <p:cond delay="0"/>
                                          </p:stCondLst>
                                        </p:cTn>
                                        <p:tgtEl>
                                          <p:spTgt spid="38"/>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fade">
                                      <p:cBhvr>
                                        <p:cTn id="134" dur="1000"/>
                                        <p:tgtEl>
                                          <p:spTgt spid="26"/>
                                        </p:tgtEl>
                                      </p:cBhvr>
                                    </p:animEffect>
                                    <p:anim calcmode="lin" valueType="num">
                                      <p:cBhvr>
                                        <p:cTn id="135" dur="1000" fill="hold"/>
                                        <p:tgtEl>
                                          <p:spTgt spid="26"/>
                                        </p:tgtEl>
                                        <p:attrNameLst>
                                          <p:attrName>ppt_x</p:attrName>
                                        </p:attrNameLst>
                                      </p:cBhvr>
                                      <p:tavLst>
                                        <p:tav tm="0">
                                          <p:val>
                                            <p:strVal val="#ppt_x"/>
                                          </p:val>
                                        </p:tav>
                                        <p:tav tm="100000">
                                          <p:val>
                                            <p:strVal val="#ppt_x"/>
                                          </p:val>
                                        </p:tav>
                                      </p:tavLst>
                                    </p:anim>
                                    <p:anim calcmode="lin" valueType="num">
                                      <p:cBhvr>
                                        <p:cTn id="136" dur="1000" fill="hold"/>
                                        <p:tgtEl>
                                          <p:spTgt spid="26"/>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fade">
                                      <p:cBhvr>
                                        <p:cTn id="139" dur="1000"/>
                                        <p:tgtEl>
                                          <p:spTgt spid="25"/>
                                        </p:tgtEl>
                                      </p:cBhvr>
                                    </p:animEffect>
                                    <p:anim calcmode="lin" valueType="num">
                                      <p:cBhvr>
                                        <p:cTn id="140" dur="1000" fill="hold"/>
                                        <p:tgtEl>
                                          <p:spTgt spid="25"/>
                                        </p:tgtEl>
                                        <p:attrNameLst>
                                          <p:attrName>ppt_x</p:attrName>
                                        </p:attrNameLst>
                                      </p:cBhvr>
                                      <p:tavLst>
                                        <p:tav tm="0">
                                          <p:val>
                                            <p:strVal val="#ppt_x"/>
                                          </p:val>
                                        </p:tav>
                                        <p:tav tm="100000">
                                          <p:val>
                                            <p:strVal val="#ppt_x"/>
                                          </p:val>
                                        </p:tav>
                                      </p:tavLst>
                                    </p:anim>
                                    <p:anim calcmode="lin" valueType="num">
                                      <p:cBhvr>
                                        <p:cTn id="1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8" grpId="0" animBg="1"/>
      <p:bldP spid="19" grpId="0" animBg="1"/>
      <p:bldP spid="20" grpId="0" animBg="1"/>
      <p:bldP spid="21" grpId="0" animBg="1"/>
      <p:bldP spid="22" grpId="0" animBg="1"/>
      <p:bldP spid="22" grpId="1" animBg="1"/>
      <p:bldP spid="23" grpId="0" animBg="1"/>
      <p:bldP spid="23" grpId="1" animBg="1"/>
      <p:bldP spid="24" grpId="0" animBg="1"/>
      <p:bldP spid="26"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5" name="TextBox 4">
            <a:extLst>
              <a:ext uri="{FF2B5EF4-FFF2-40B4-BE49-F238E27FC236}">
                <a16:creationId xmlns:a16="http://schemas.microsoft.com/office/drawing/2014/main" id="{410BB8F4-CF48-420F-B1E4-1186C0B4AB34}"/>
              </a:ext>
            </a:extLst>
          </p:cNvPr>
          <p:cNvSpPr txBox="1"/>
          <p:nvPr/>
        </p:nvSpPr>
        <p:spPr>
          <a:xfrm>
            <a:off x="0" y="142082"/>
            <a:ext cx="12192000" cy="1077218"/>
          </a:xfrm>
          <a:prstGeom prst="rect">
            <a:avLst/>
          </a:prstGeom>
          <a:noFill/>
        </p:spPr>
        <p:txBody>
          <a:bodyPr wrap="square" rtlCol="0">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Purchase Orders – Where is My Order?</a:t>
            </a:r>
          </a:p>
          <a:p>
            <a:pPr algn="ctr"/>
            <a:r>
              <a:rPr lang="en-US" sz="3200" b="1" dirty="0">
                <a:solidFill>
                  <a:schemeClr val="accent1">
                    <a:lumMod val="50000"/>
                  </a:schemeClr>
                </a:solidFill>
                <a:latin typeface="Arial" panose="020B0604020202020204" pitchFamily="34" charset="0"/>
                <a:cs typeface="Arial" panose="020B0604020202020204" pitchFamily="34" charset="0"/>
              </a:rPr>
              <a:t>Punch-out Order</a:t>
            </a:r>
          </a:p>
        </p:txBody>
      </p:sp>
      <p:sp>
        <p:nvSpPr>
          <p:cNvPr id="6" name="Rectangle 5">
            <a:extLst>
              <a:ext uri="{FF2B5EF4-FFF2-40B4-BE49-F238E27FC236}">
                <a16:creationId xmlns:a16="http://schemas.microsoft.com/office/drawing/2014/main" id="{170C7527-8810-41B6-A82B-7EBA365A803F}"/>
              </a:ext>
            </a:extLst>
          </p:cNvPr>
          <p:cNvSpPr/>
          <p:nvPr/>
        </p:nvSpPr>
        <p:spPr>
          <a:xfrm>
            <a:off x="1922058" y="3688801"/>
            <a:ext cx="6324600" cy="402803"/>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1500" dirty="0">
                <a:hlinkClick r:id="rId2"/>
              </a:rPr>
              <a:t>Order Tracking</a:t>
            </a:r>
            <a:r>
              <a:rPr lang="en-US" sz="1500" dirty="0"/>
              <a:t> for most Punch-out suppliers</a:t>
            </a:r>
          </a:p>
        </p:txBody>
      </p:sp>
      <p:sp>
        <p:nvSpPr>
          <p:cNvPr id="7" name="Rectangle 6">
            <a:extLst>
              <a:ext uri="{FF2B5EF4-FFF2-40B4-BE49-F238E27FC236}">
                <a16:creationId xmlns:a16="http://schemas.microsoft.com/office/drawing/2014/main" id="{2937F79A-237F-43F6-9234-1EBD01BBD7C1}"/>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8BD8D416-AD1B-4974-B90C-E76A3FEA0FC1}"/>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0" name="Rectangle 9">
            <a:extLst>
              <a:ext uri="{FF2B5EF4-FFF2-40B4-BE49-F238E27FC236}">
                <a16:creationId xmlns:a16="http://schemas.microsoft.com/office/drawing/2014/main" id="{CDF055C1-B959-4A31-8863-2BD2920AC22F}"/>
              </a:ext>
            </a:extLst>
          </p:cNvPr>
          <p:cNvSpPr/>
          <p:nvPr/>
        </p:nvSpPr>
        <p:spPr>
          <a:xfrm>
            <a:off x="1922058" y="4484565"/>
            <a:ext cx="6324600" cy="402803"/>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1500" dirty="0">
                <a:hlinkClick r:id="rId4"/>
              </a:rPr>
              <a:t>Amazon Tracking</a:t>
            </a:r>
            <a:endParaRPr lang="en-US" sz="1500" dirty="0"/>
          </a:p>
        </p:txBody>
      </p:sp>
      <p:sp>
        <p:nvSpPr>
          <p:cNvPr id="11" name="Rectangle 10">
            <a:extLst>
              <a:ext uri="{FF2B5EF4-FFF2-40B4-BE49-F238E27FC236}">
                <a16:creationId xmlns:a16="http://schemas.microsoft.com/office/drawing/2014/main" id="{214F09CC-83E5-4946-B3BA-58D8D83AC074}"/>
              </a:ext>
            </a:extLst>
          </p:cNvPr>
          <p:cNvSpPr/>
          <p:nvPr/>
        </p:nvSpPr>
        <p:spPr>
          <a:xfrm>
            <a:off x="950793" y="1671112"/>
            <a:ext cx="11212507" cy="402803"/>
          </a:xfrm>
          <a:prstGeom prst="rect">
            <a:avLst/>
          </a:prstGeom>
        </p:spPr>
        <p:txBody>
          <a:bodyPr wrap="square">
            <a:spAutoFit/>
          </a:bodyPr>
          <a:lstStyle/>
          <a:p>
            <a:pPr marL="285750" indent="-285750">
              <a:lnSpc>
                <a:spcPct val="150000"/>
              </a:lnSpc>
              <a:buFont typeface="Arial" panose="020B0604020202020204" pitchFamily="34" charset="0"/>
              <a:buChar char="•"/>
            </a:pPr>
            <a:r>
              <a:rPr lang="en-US" sz="1500" dirty="0"/>
              <a:t>One benefit of shopping through a Punch-out supplier is the ability to track the order in the Punch-out as well.</a:t>
            </a:r>
          </a:p>
        </p:txBody>
      </p:sp>
      <p:sp>
        <p:nvSpPr>
          <p:cNvPr id="12" name="Rectangle 11">
            <a:extLst>
              <a:ext uri="{FF2B5EF4-FFF2-40B4-BE49-F238E27FC236}">
                <a16:creationId xmlns:a16="http://schemas.microsoft.com/office/drawing/2014/main" id="{D4A4C26A-673E-41A3-9DDD-C6F96626751C}"/>
              </a:ext>
            </a:extLst>
          </p:cNvPr>
          <p:cNvSpPr/>
          <p:nvPr/>
        </p:nvSpPr>
        <p:spPr>
          <a:xfrm>
            <a:off x="950793" y="2156546"/>
            <a:ext cx="11012606" cy="323165"/>
          </a:xfrm>
          <a:prstGeom prst="rect">
            <a:avLst/>
          </a:prstGeom>
        </p:spPr>
        <p:txBody>
          <a:bodyPr wrap="square">
            <a:spAutoFit/>
          </a:bodyPr>
          <a:lstStyle/>
          <a:p>
            <a:pPr marL="285750" indent="-285750">
              <a:buFont typeface="Arial" panose="020B0604020202020204" pitchFamily="34" charset="0"/>
              <a:buChar char="•"/>
            </a:pPr>
            <a:r>
              <a:rPr lang="en-US" sz="1500" dirty="0"/>
              <a:t>The links below will take you to help guides specific to each of the Punch-out Suppliers</a:t>
            </a:r>
          </a:p>
        </p:txBody>
      </p:sp>
      <p:sp>
        <p:nvSpPr>
          <p:cNvPr id="13" name="Rectangle 12">
            <a:extLst>
              <a:ext uri="{FF2B5EF4-FFF2-40B4-BE49-F238E27FC236}">
                <a16:creationId xmlns:a16="http://schemas.microsoft.com/office/drawing/2014/main" id="{98C621A3-6968-4096-B9B3-AD88364190AB}"/>
              </a:ext>
            </a:extLst>
          </p:cNvPr>
          <p:cNvSpPr/>
          <p:nvPr/>
        </p:nvSpPr>
        <p:spPr>
          <a:xfrm>
            <a:off x="934629" y="2569872"/>
            <a:ext cx="11012606" cy="323165"/>
          </a:xfrm>
          <a:prstGeom prst="rect">
            <a:avLst/>
          </a:prstGeom>
        </p:spPr>
        <p:txBody>
          <a:bodyPr wrap="square">
            <a:spAutoFit/>
          </a:bodyPr>
          <a:lstStyle/>
          <a:p>
            <a:pPr marL="285750" indent="-285750">
              <a:buFont typeface="Arial" panose="020B0604020202020204" pitchFamily="34" charset="0"/>
              <a:buChar char="•"/>
            </a:pPr>
            <a:r>
              <a:rPr lang="en-US" sz="1500" dirty="0"/>
              <a:t>Click on the link for the supplier that the order was sent to</a:t>
            </a:r>
          </a:p>
        </p:txBody>
      </p:sp>
      <p:pic>
        <p:nvPicPr>
          <p:cNvPr id="14" name="Picture 13">
            <a:extLst>
              <a:ext uri="{FF2B5EF4-FFF2-40B4-BE49-F238E27FC236}">
                <a16:creationId xmlns:a16="http://schemas.microsoft.com/office/drawing/2014/main" id="{53ADD38D-5FA9-425C-8558-3F18931564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526" t="20611" r="26215" b="28737"/>
          <a:stretch/>
        </p:blipFill>
        <p:spPr>
          <a:xfrm>
            <a:off x="946175" y="5793027"/>
            <a:ext cx="266990" cy="324545"/>
          </a:xfrm>
          <a:prstGeom prst="rect">
            <a:avLst/>
          </a:prstGeom>
        </p:spPr>
      </p:pic>
      <p:sp>
        <p:nvSpPr>
          <p:cNvPr id="15" name="Rectangle 14">
            <a:extLst>
              <a:ext uri="{FF2B5EF4-FFF2-40B4-BE49-F238E27FC236}">
                <a16:creationId xmlns:a16="http://schemas.microsoft.com/office/drawing/2014/main" id="{891F24D0-99E1-46D0-B813-3E4CBD6FA299}"/>
              </a:ext>
            </a:extLst>
          </p:cNvPr>
          <p:cNvSpPr/>
          <p:nvPr/>
        </p:nvSpPr>
        <p:spPr>
          <a:xfrm>
            <a:off x="1079670" y="5935883"/>
            <a:ext cx="8399627" cy="323165"/>
          </a:xfrm>
          <a:prstGeom prst="rect">
            <a:avLst/>
          </a:prstGeom>
        </p:spPr>
        <p:txBody>
          <a:bodyPr wrap="square">
            <a:spAutoFit/>
          </a:bodyPr>
          <a:lstStyle/>
          <a:p>
            <a:r>
              <a:rPr lang="en-US" sz="1500" dirty="0"/>
              <a:t>Note:  Should a return or replacement be necessary these can also be facilitated through the Punch-out</a:t>
            </a:r>
          </a:p>
        </p:txBody>
      </p:sp>
      <p:pic>
        <p:nvPicPr>
          <p:cNvPr id="16" name="Picture 15">
            <a:extLst>
              <a:ext uri="{FF2B5EF4-FFF2-40B4-BE49-F238E27FC236}">
                <a16:creationId xmlns:a16="http://schemas.microsoft.com/office/drawing/2014/main" id="{BEC77966-35D3-46F8-BE8E-C4BDB2354D7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32302" y="84085"/>
            <a:ext cx="480695" cy="600075"/>
          </a:xfrm>
          <a:prstGeom prst="rect">
            <a:avLst/>
          </a:prstGeom>
          <a:noFill/>
        </p:spPr>
      </p:pic>
      <p:pic>
        <p:nvPicPr>
          <p:cNvPr id="17" name="Picture 16">
            <a:extLst>
              <a:ext uri="{FF2B5EF4-FFF2-40B4-BE49-F238E27FC236}">
                <a16:creationId xmlns:a16="http://schemas.microsoft.com/office/drawing/2014/main" id="{0A07E613-CDC6-46AB-95D7-5B85A018449B}"/>
              </a:ext>
            </a:extLst>
          </p:cNvPr>
          <p:cNvPicPr/>
          <p:nvPr/>
        </p:nvPicPr>
        <p:blipFill rotWithShape="1">
          <a:blip r:embed="rId7" cstate="print">
            <a:extLst>
              <a:ext uri="{28A0092B-C50C-407E-A947-70E740481C1C}">
                <a14:useLocalDpi xmlns:a14="http://schemas.microsoft.com/office/drawing/2010/main" val="0"/>
              </a:ext>
            </a:extLst>
          </a:blip>
          <a:srcRect l="21645" t="10646" r="21687" b="10292"/>
          <a:stretch/>
        </p:blipFill>
        <p:spPr>
          <a:xfrm>
            <a:off x="1809463" y="3599456"/>
            <a:ext cx="426919" cy="441504"/>
          </a:xfrm>
          <a:prstGeom prst="ellipse">
            <a:avLst/>
          </a:prstGeom>
        </p:spPr>
      </p:pic>
      <p:pic>
        <p:nvPicPr>
          <p:cNvPr id="19" name="Picture 18">
            <a:extLst>
              <a:ext uri="{FF2B5EF4-FFF2-40B4-BE49-F238E27FC236}">
                <a16:creationId xmlns:a16="http://schemas.microsoft.com/office/drawing/2014/main" id="{719D6B66-F1C2-4C2F-8B0C-C223C2F8D505}"/>
              </a:ext>
            </a:extLst>
          </p:cNvPr>
          <p:cNvPicPr/>
          <p:nvPr/>
        </p:nvPicPr>
        <p:blipFill rotWithShape="1">
          <a:blip r:embed="rId7" cstate="print">
            <a:extLst>
              <a:ext uri="{28A0092B-C50C-407E-A947-70E740481C1C}">
                <a14:useLocalDpi xmlns:a14="http://schemas.microsoft.com/office/drawing/2010/main" val="0"/>
              </a:ext>
            </a:extLst>
          </a:blip>
          <a:srcRect l="21645" t="10646" r="21687" b="10292"/>
          <a:stretch/>
        </p:blipFill>
        <p:spPr>
          <a:xfrm>
            <a:off x="1809463" y="4389375"/>
            <a:ext cx="426919" cy="441504"/>
          </a:xfrm>
          <a:prstGeom prst="ellipse">
            <a:avLst/>
          </a:prstGeom>
        </p:spPr>
      </p:pic>
      <p:pic>
        <p:nvPicPr>
          <p:cNvPr id="18" name="Picture 17">
            <a:extLst>
              <a:ext uri="{FF2B5EF4-FFF2-40B4-BE49-F238E27FC236}">
                <a16:creationId xmlns:a16="http://schemas.microsoft.com/office/drawing/2014/main" id="{157EB9F7-AB54-4977-BFA3-CB27492B9FC2}"/>
              </a:ext>
            </a:extLst>
          </p:cNvPr>
          <p:cNvPicPr>
            <a:picLocks noChangeAspect="1"/>
          </p:cNvPicPr>
          <p:nvPr/>
        </p:nvPicPr>
        <p:blipFill>
          <a:blip r:embed="rId8"/>
          <a:stretch>
            <a:fillRect/>
          </a:stretch>
        </p:blipFill>
        <p:spPr>
          <a:xfrm>
            <a:off x="4114800" y="794285"/>
            <a:ext cx="254658" cy="276801"/>
          </a:xfrm>
          <a:prstGeom prst="rect">
            <a:avLst/>
          </a:prstGeom>
          <a:ln w="38100">
            <a:solidFill>
              <a:schemeClr val="accent5">
                <a:lumMod val="50000"/>
              </a:schemeClr>
            </a:solidFill>
          </a:ln>
        </p:spPr>
      </p:pic>
      <p:sp>
        <p:nvSpPr>
          <p:cNvPr id="20" name="TextBox 19">
            <a:extLst>
              <a:ext uri="{FF2B5EF4-FFF2-40B4-BE49-F238E27FC236}">
                <a16:creationId xmlns:a16="http://schemas.microsoft.com/office/drawing/2014/main" id="{6785D66B-A63C-4E7F-92D5-3E91BCDB924D}"/>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146131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1000"/>
                                        <p:tgtEl>
                                          <p:spTgt spid="12">
                                            <p:txEl>
                                              <p:pRg st="0" end="0"/>
                                            </p:txEl>
                                          </p:spTgt>
                                        </p:tgtEl>
                                      </p:cBhvr>
                                    </p:animEffect>
                                    <p:anim calcmode="lin" valueType="num">
                                      <p:cBhvr>
                                        <p:cTn id="2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7" name="TextBox 6"/>
          <p:cNvSpPr txBox="1"/>
          <p:nvPr/>
        </p:nvSpPr>
        <p:spPr>
          <a:xfrm>
            <a:off x="2120392" y="138500"/>
            <a:ext cx="7951216" cy="1491947"/>
          </a:xfrm>
          <a:prstGeom prst="rect">
            <a:avLst/>
          </a:prstGeom>
          <a:noFill/>
        </p:spPr>
        <p:txBody>
          <a:bodyPr wrap="none" rtlCol="0">
            <a:spAutoFit/>
          </a:bodyPr>
          <a:lstStyle/>
          <a:p>
            <a:pPr algn="ctr">
              <a:lnSpc>
                <a:spcPct val="150000"/>
              </a:lnSpc>
            </a:pPr>
            <a:r>
              <a:rPr lang="en-US" sz="3200" b="1" dirty="0">
                <a:solidFill>
                  <a:schemeClr val="accent1">
                    <a:lumMod val="50000"/>
                  </a:schemeClr>
                </a:solidFill>
                <a:latin typeface="Abadi" panose="020B0604020104020204" pitchFamily="34" charset="0"/>
                <a:cs typeface="Arial" panose="020B0604020202020204" pitchFamily="34" charset="0"/>
              </a:rPr>
              <a:t>UShop Training Materials – Table of Contents</a:t>
            </a:r>
          </a:p>
          <a:p>
            <a:pPr algn="ctr">
              <a:lnSpc>
                <a:spcPct val="150000"/>
              </a:lnSpc>
            </a:pPr>
            <a:r>
              <a:rPr lang="en-US" sz="3200" b="1" dirty="0">
                <a:solidFill>
                  <a:schemeClr val="accent1">
                    <a:lumMod val="50000"/>
                  </a:schemeClr>
                </a:solidFill>
                <a:latin typeface="Abadi" panose="020B0604020104020204" pitchFamily="34" charset="0"/>
                <a:cs typeface="Arial" panose="020B0604020202020204" pitchFamily="34" charset="0"/>
              </a:rPr>
              <a:t>Requisitioner – beyond Shopping</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6" name="TextBox 15">
            <a:extLst>
              <a:ext uri="{FF2B5EF4-FFF2-40B4-BE49-F238E27FC236}">
                <a16:creationId xmlns:a16="http://schemas.microsoft.com/office/drawing/2014/main" id="{EFE4A000-70AA-4CB7-97B3-9BF16B5AE996}"/>
              </a:ext>
            </a:extLst>
          </p:cNvPr>
          <p:cNvSpPr txBox="1"/>
          <p:nvPr/>
        </p:nvSpPr>
        <p:spPr>
          <a:xfrm>
            <a:off x="2269472" y="2100256"/>
            <a:ext cx="4419600" cy="3728649"/>
          </a:xfrm>
          <a:prstGeom prst="rect">
            <a:avLst/>
          </a:prstGeom>
          <a:noFill/>
        </p:spPr>
        <p:txBody>
          <a:bodyPr wrap="square" rtlCol="0">
            <a:spAutoFit/>
          </a:bodyPr>
          <a:lstStyle/>
          <a:p>
            <a:pPr marL="342900" indent="-342900">
              <a:lnSpc>
                <a:spcPct val="150000"/>
              </a:lnSpc>
              <a:buFont typeface="+mj-lt"/>
              <a:buAutoNum type="arabicPeriod"/>
            </a:pPr>
            <a:r>
              <a:rPr lang="en-US" sz="2000" dirty="0">
                <a:solidFill>
                  <a:srgbClr val="C00000"/>
                </a:solidFill>
                <a:hlinkClick r:id="rId4"/>
              </a:rPr>
              <a:t>Shopper Training </a:t>
            </a:r>
            <a:r>
              <a:rPr lang="en-US" sz="2000" dirty="0">
                <a:latin typeface="Arial" panose="020B0604020202020204" pitchFamily="34" charset="0"/>
                <a:cs typeface="Arial" panose="020B0604020202020204" pitchFamily="34" charset="0"/>
              </a:rPr>
              <a:t>should be completed prior to this training</a:t>
            </a: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rPr>
              <a:t>Checklist</a:t>
            </a:r>
            <a:endParaRPr lang="en-US" sz="2000" dirty="0">
              <a:latin typeface="Arial" panose="020B0604020202020204" pitchFamily="34" charset="0"/>
              <a:cs typeface="Arial" panose="020B0604020202020204" pitchFamily="34" charset="0"/>
              <a:hlinkClick r:id="rId5" action="ppaction://hlinksldjump"/>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5" action="ppaction://hlinksldjump"/>
              </a:rPr>
              <a:t>Requisition Workflow</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Approving Orders</a:t>
            </a: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7" action="ppaction://hlinksldjump"/>
              </a:rPr>
              <a:t>Change Orders</a:t>
            </a:r>
            <a:endParaRPr lang="en-US" sz="2000" dirty="0">
              <a:latin typeface="Arial" panose="020B0604020202020204" pitchFamily="34" charset="0"/>
              <a:cs typeface="Arial" panose="020B0604020202020204" pitchFamily="34" charset="0"/>
              <a:hlinkClick r:id="rId8" action="ppaction://hlinksldjump"/>
            </a:endParaRPr>
          </a:p>
          <a:p>
            <a:pPr marL="342900" indent="-342900">
              <a:lnSpc>
                <a:spcPct val="150000"/>
              </a:lnSpc>
              <a:buFont typeface="+mj-lt"/>
              <a:buAutoNum type="arabicPeriod"/>
            </a:pPr>
            <a:endParaRPr lang="en-US" sz="2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C9F2FDC-F1C5-41B6-BC5F-FC9A28440652}"/>
              </a:ext>
            </a:extLst>
          </p:cNvPr>
          <p:cNvSpPr txBox="1"/>
          <p:nvPr/>
        </p:nvSpPr>
        <p:spPr>
          <a:xfrm>
            <a:off x="6858000" y="2208148"/>
            <a:ext cx="3886200" cy="2343655"/>
          </a:xfrm>
          <a:prstGeom prst="rect">
            <a:avLst/>
          </a:prstGeom>
          <a:noFill/>
        </p:spPr>
        <p:txBody>
          <a:bodyPr wrap="square" rtlCol="0">
            <a:spAutoFit/>
          </a:bodyPr>
          <a:lstStyle/>
          <a:p>
            <a:pPr marL="457200" indent="-4572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9" action="ppaction://hlinksldjump"/>
              </a:rPr>
              <a:t>Invoicing &amp; Payment</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0" action="ppaction://hlinksldjump"/>
              </a:rPr>
              <a:t>Closing 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1" action="ppaction://hlinksldjump"/>
              </a:rPr>
              <a:t>Reports &amp; Searching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2" action="ppaction://hlinksldjump"/>
              </a:rPr>
              <a:t>Tips &amp; Tricks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3" action="ppaction://hlinksldjump"/>
              </a:rPr>
              <a:t>Help Resources</a:t>
            </a:r>
            <a:endParaRPr lang="en-US" sz="2000" dirty="0">
              <a:latin typeface="Arial" panose="020B0604020202020204" pitchFamily="34" charset="0"/>
              <a:cs typeface="Arial" panose="020B0604020202020204" pitchFamily="34" charset="0"/>
            </a:endParaRPr>
          </a:p>
        </p:txBody>
      </p:sp>
      <p:sp>
        <p:nvSpPr>
          <p:cNvPr id="18" name="Star: 5 Points 17">
            <a:extLst>
              <a:ext uri="{FF2B5EF4-FFF2-40B4-BE49-F238E27FC236}">
                <a16:creationId xmlns:a16="http://schemas.microsoft.com/office/drawing/2014/main" id="{1331ACDA-1D01-429F-9C6F-D94478735FF0}"/>
              </a:ext>
            </a:extLst>
          </p:cNvPr>
          <p:cNvSpPr/>
          <p:nvPr/>
        </p:nvSpPr>
        <p:spPr>
          <a:xfrm>
            <a:off x="1888472" y="2208148"/>
            <a:ext cx="381000" cy="343501"/>
          </a:xfrm>
          <a:prstGeom prst="star5">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58AD02D-4E31-4B4F-9EA7-1979881E577B}"/>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2820799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7" name="TextBox 6"/>
          <p:cNvSpPr txBox="1"/>
          <p:nvPr/>
        </p:nvSpPr>
        <p:spPr>
          <a:xfrm>
            <a:off x="2269472" y="457200"/>
            <a:ext cx="7951215" cy="584775"/>
          </a:xfrm>
          <a:prstGeom prst="rect">
            <a:avLst/>
          </a:prstGeom>
          <a:noFill/>
        </p:spPr>
        <p:txBody>
          <a:bodyPr wrap="none" rtlCol="0">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UShop Training Materials – Table of Contents</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9D497CA-B0B3-4E78-8D39-EE5F909696FB}"/>
              </a:ext>
            </a:extLst>
          </p:cNvPr>
          <p:cNvSpPr txBox="1"/>
          <p:nvPr/>
        </p:nvSpPr>
        <p:spPr>
          <a:xfrm>
            <a:off x="8382000" y="6553200"/>
            <a:ext cx="3781301" cy="246221"/>
          </a:xfrm>
          <a:prstGeom prst="rect">
            <a:avLst/>
          </a:prstGeom>
          <a:noFill/>
          <a:ln>
            <a:noFill/>
          </a:ln>
        </p:spPr>
        <p:txBody>
          <a:bodyPr wrap="none" rtlCol="0">
            <a:spAutoFit/>
          </a:bodyPr>
          <a:lstStyle/>
          <a:p>
            <a:pPr lvl="1"/>
            <a:r>
              <a:rPr lang="en-US" sz="1000" b="1" dirty="0"/>
              <a:t>2021 | University of Utah | Financial &amp; Business Services</a:t>
            </a:r>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0" name="TextBox 9">
            <a:extLst>
              <a:ext uri="{FF2B5EF4-FFF2-40B4-BE49-F238E27FC236}">
                <a16:creationId xmlns:a16="http://schemas.microsoft.com/office/drawing/2014/main" id="{2C188488-F46A-4D27-86A5-93AF780003CA}"/>
              </a:ext>
            </a:extLst>
          </p:cNvPr>
          <p:cNvSpPr txBox="1"/>
          <p:nvPr/>
        </p:nvSpPr>
        <p:spPr>
          <a:xfrm>
            <a:off x="2243444" y="1860492"/>
            <a:ext cx="4419600" cy="3266985"/>
          </a:xfrm>
          <a:prstGeom prst="rect">
            <a:avLst/>
          </a:prstGeom>
          <a:noFill/>
        </p:spPr>
        <p:txBody>
          <a:bodyPr wrap="square" rtlCol="0">
            <a:spAutoFit/>
          </a:bodyPr>
          <a:lstStyle/>
          <a:p>
            <a:pPr marL="342900" indent="-342900">
              <a:lnSpc>
                <a:spcPct val="150000"/>
              </a:lnSpc>
              <a:buFont typeface="+mj-lt"/>
              <a:buAutoNum type="arabicPeriod"/>
            </a:pPr>
            <a:r>
              <a:rPr lang="en-US" sz="2000" dirty="0">
                <a:solidFill>
                  <a:srgbClr val="C00000"/>
                </a:solidFill>
                <a:hlinkClick r:id="rId4"/>
              </a:rPr>
              <a:t>Shopper Training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rPr>
              <a:t>Checklist</a:t>
            </a:r>
            <a:endParaRPr lang="en-US" sz="2000" dirty="0">
              <a:latin typeface="Arial" panose="020B0604020202020204" pitchFamily="34" charset="0"/>
              <a:cs typeface="Arial" panose="020B0604020202020204" pitchFamily="34" charset="0"/>
              <a:hlinkClick r:id="rId5" action="ppaction://hlinksldjump"/>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5" action="ppaction://hlinksldjump"/>
              </a:rPr>
              <a:t>Requisition Workflow</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Approving Orders</a:t>
            </a: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7" action="ppaction://hlinksldjump"/>
              </a:rPr>
              <a:t>Change Orders</a:t>
            </a:r>
            <a:endParaRPr lang="en-US" sz="2000" dirty="0">
              <a:latin typeface="Arial" panose="020B0604020202020204" pitchFamily="34" charset="0"/>
              <a:cs typeface="Arial" panose="020B0604020202020204" pitchFamily="34" charset="0"/>
              <a:hlinkClick r:id="rId8" action="ppaction://hlinksldjump"/>
            </a:endParaRPr>
          </a:p>
          <a:p>
            <a:pPr marL="342900" indent="-342900">
              <a:lnSpc>
                <a:spcPct val="150000"/>
              </a:lnSpc>
              <a:buFont typeface="+mj-lt"/>
              <a:buAutoNum type="arabicPeriod"/>
            </a:pPr>
            <a:endParaRPr 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0FFDBF1-0116-403C-9F9F-10582CBCCCAC}"/>
              </a:ext>
            </a:extLst>
          </p:cNvPr>
          <p:cNvSpPr txBox="1"/>
          <p:nvPr/>
        </p:nvSpPr>
        <p:spPr>
          <a:xfrm>
            <a:off x="6798328" y="1860492"/>
            <a:ext cx="3886200" cy="2343655"/>
          </a:xfrm>
          <a:prstGeom prst="rect">
            <a:avLst/>
          </a:prstGeom>
          <a:noFill/>
        </p:spPr>
        <p:txBody>
          <a:bodyPr wrap="square" rtlCol="0">
            <a:spAutoFit/>
          </a:bodyPr>
          <a:lstStyle/>
          <a:p>
            <a:pPr marL="457200" indent="-4572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9" action="ppaction://hlinksldjump"/>
              </a:rPr>
              <a:t>Invoicing &amp; Payment</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0" action="ppaction://hlinksldjump"/>
              </a:rPr>
              <a:t>Closing 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1" action="ppaction://hlinksldjump"/>
              </a:rPr>
              <a:t>Reports &amp; Searching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2" action="ppaction://hlinksldjump"/>
              </a:rPr>
              <a:t>Tips &amp; Tricks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3" action="ppaction://hlinksldjump"/>
              </a:rPr>
              <a:t>Help Resources</a:t>
            </a:r>
            <a:endParaRPr lang="en-US" sz="2000" dirty="0">
              <a:latin typeface="Arial" panose="020B0604020202020204" pitchFamily="34" charset="0"/>
              <a:cs typeface="Arial" panose="020B0604020202020204" pitchFamily="34" charset="0"/>
            </a:endParaRPr>
          </a:p>
        </p:txBody>
      </p:sp>
      <p:sp>
        <p:nvSpPr>
          <p:cNvPr id="15" name="Star: 5 Points 14">
            <a:extLst>
              <a:ext uri="{FF2B5EF4-FFF2-40B4-BE49-F238E27FC236}">
                <a16:creationId xmlns:a16="http://schemas.microsoft.com/office/drawing/2014/main" id="{62604C02-0C71-48A7-B015-D896E7C0098F}"/>
              </a:ext>
            </a:extLst>
          </p:cNvPr>
          <p:cNvSpPr/>
          <p:nvPr/>
        </p:nvSpPr>
        <p:spPr>
          <a:xfrm>
            <a:off x="1917660" y="4204147"/>
            <a:ext cx="381000" cy="343501"/>
          </a:xfrm>
          <a:prstGeom prst="star5">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660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F5048B1-927F-4199-A348-58F314ABBBDF}"/>
              </a:ext>
            </a:extLst>
          </p:cNvPr>
          <p:cNvSpPr/>
          <p:nvPr/>
        </p:nvSpPr>
        <p:spPr>
          <a:xfrm>
            <a:off x="228600" y="2367060"/>
            <a:ext cx="11734800" cy="3865289"/>
          </a:xfrm>
          <a:prstGeom prst="rect">
            <a:avLst/>
          </a:prstGeom>
        </p:spPr>
        <p:txBody>
          <a:bodyPr wrap="square">
            <a:spAutoFit/>
          </a:bodyPr>
          <a:lstStyle/>
          <a:p>
            <a:pPr marL="342900" indent="-342900">
              <a:lnSpc>
                <a:spcPct val="150000"/>
              </a:lnSpc>
              <a:buFont typeface="+mj-lt"/>
              <a:buAutoNum type="arabicPeriod"/>
            </a:pPr>
            <a:r>
              <a:rPr lang="en-US" sz="1500" b="1" dirty="0"/>
              <a:t>Requisition is best completed</a:t>
            </a:r>
            <a:r>
              <a:rPr lang="en-US" sz="1500" dirty="0"/>
              <a:t> </a:t>
            </a:r>
            <a:r>
              <a:rPr lang="en-US" sz="1500" b="1" dirty="0"/>
              <a:t>when:     </a:t>
            </a:r>
          </a:p>
          <a:p>
            <a:pPr marL="800100" lvl="1" indent="-342900">
              <a:lnSpc>
                <a:spcPct val="150000"/>
              </a:lnSpc>
              <a:buFont typeface="+mj-lt"/>
              <a:buAutoNum type="alphaLcParenR"/>
            </a:pPr>
            <a:r>
              <a:rPr lang="en-US" sz="1500" dirty="0"/>
              <a:t>Each PO line has a clear description, quantity, and price (received from the supplier). </a:t>
            </a:r>
          </a:p>
          <a:p>
            <a:pPr marL="800100" lvl="1" indent="-342900">
              <a:lnSpc>
                <a:spcPct val="150000"/>
              </a:lnSpc>
              <a:buFont typeface="+mj-lt"/>
              <a:buAutoNum type="alphaLcParenR"/>
            </a:pPr>
            <a:r>
              <a:rPr lang="en-US" sz="1500" dirty="0"/>
              <a:t>If Shipping, Handling or other fees will be charged, by the supplier, make sure that an individual </a:t>
            </a:r>
            <a:r>
              <a:rPr lang="en-US" sz="1500" dirty="0" err="1"/>
              <a:t>Requistion</a:t>
            </a:r>
            <a:r>
              <a:rPr lang="en-US" sz="1500" dirty="0"/>
              <a:t>/PO line is created for each item and includes the estimated costs. </a:t>
            </a:r>
          </a:p>
          <a:p>
            <a:pPr marL="800100" lvl="1" indent="-342900">
              <a:lnSpc>
                <a:spcPct val="150000"/>
              </a:lnSpc>
              <a:buFont typeface="+mj-lt"/>
              <a:buAutoNum type="alphaLcParenR"/>
            </a:pPr>
            <a:r>
              <a:rPr lang="en-US" sz="1500" dirty="0"/>
              <a:t>Accounting Distribution is set up in the way that the department would like the invoice paid.  </a:t>
            </a:r>
          </a:p>
          <a:p>
            <a:pPr lvl="2">
              <a:lnSpc>
                <a:spcPct val="150000"/>
              </a:lnSpc>
            </a:pPr>
            <a:r>
              <a:rPr lang="en-US" sz="1500" dirty="0"/>
              <a:t> When using multiple funding sources, adding the Accounting Distribution at the individual PO line level will avoid misdistribution of monies.</a:t>
            </a:r>
          </a:p>
          <a:p>
            <a:pPr lvl="2">
              <a:lnSpc>
                <a:spcPct val="150000"/>
              </a:lnSpc>
            </a:pPr>
            <a:endParaRPr lang="en-US" sz="1500" dirty="0"/>
          </a:p>
          <a:p>
            <a:pPr marL="342900" indent="-342900">
              <a:lnSpc>
                <a:spcPct val="150000"/>
              </a:lnSpc>
              <a:buFont typeface="+mj-lt"/>
              <a:buAutoNum type="arabicPeriod"/>
            </a:pPr>
            <a:r>
              <a:rPr lang="en-US" sz="1500" b="1" dirty="0"/>
              <a:t>PO is closed only </a:t>
            </a:r>
            <a:r>
              <a:rPr lang="en-US" sz="1500" b="1" i="1" dirty="0"/>
              <a:t>after</a:t>
            </a:r>
            <a:r>
              <a:rPr lang="en-US" sz="1500" b="1" dirty="0"/>
              <a:t> the final invoice has been paid:</a:t>
            </a:r>
            <a:endParaRPr lang="en-US" sz="1500" dirty="0"/>
          </a:p>
          <a:p>
            <a:pPr marL="800100" lvl="1" indent="-342900">
              <a:lnSpc>
                <a:spcPct val="150000"/>
              </a:lnSpc>
              <a:buFont typeface="+mj-lt"/>
              <a:buAutoNum type="alphaLcParenR"/>
            </a:pPr>
            <a:r>
              <a:rPr lang="en-US" sz="1500" dirty="0"/>
              <a:t>   Review the Invoices Tab, on the PO, to make sure that the final invoice has been paid in full prior to any PO closure. </a:t>
            </a:r>
          </a:p>
          <a:p>
            <a:pPr marL="800100" lvl="1" indent="-342900">
              <a:lnSpc>
                <a:spcPct val="150000"/>
              </a:lnSpc>
              <a:buFont typeface="+mj-lt"/>
              <a:buAutoNum type="alphaLcParenR"/>
            </a:pPr>
            <a:r>
              <a:rPr lang="en-US" sz="1500" dirty="0"/>
              <a:t>  Do not close the PO prematurely.  Extra work will be required by you to re-open the PO if an invoice is received.</a:t>
            </a:r>
          </a:p>
        </p:txBody>
      </p:sp>
      <p:pic>
        <p:nvPicPr>
          <p:cNvPr id="18" name="Picture 17">
            <a:extLst>
              <a:ext uri="{FF2B5EF4-FFF2-40B4-BE49-F238E27FC236}">
                <a16:creationId xmlns:a16="http://schemas.microsoft.com/office/drawing/2014/main" id="{431BC57A-EB2A-45CA-A2F3-22DC2963B7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26" t="20611" r="26215" b="28737"/>
          <a:stretch/>
        </p:blipFill>
        <p:spPr>
          <a:xfrm>
            <a:off x="1016002" y="4088100"/>
            <a:ext cx="266990" cy="324545"/>
          </a:xfrm>
          <a:prstGeom prst="rect">
            <a:avLst/>
          </a:prstGeom>
        </p:spPr>
      </p:pic>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5" name="Rectangle 4">
            <a:extLst>
              <a:ext uri="{FF2B5EF4-FFF2-40B4-BE49-F238E27FC236}">
                <a16:creationId xmlns:a16="http://schemas.microsoft.com/office/drawing/2014/main" id="{D9407DBF-BFCC-4975-80BF-E40F10C4D80F}"/>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B493A731-BEC9-4F9F-B193-CAF100D438EB}"/>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8" name="Rectangle 7">
            <a:extLst>
              <a:ext uri="{FF2B5EF4-FFF2-40B4-BE49-F238E27FC236}">
                <a16:creationId xmlns:a16="http://schemas.microsoft.com/office/drawing/2014/main" id="{2AAF405A-8469-42A2-8CBA-8AC466CCD69E}"/>
              </a:ext>
            </a:extLst>
          </p:cNvPr>
          <p:cNvSpPr/>
          <p:nvPr/>
        </p:nvSpPr>
        <p:spPr>
          <a:xfrm>
            <a:off x="11935" y="217939"/>
            <a:ext cx="12163300" cy="584775"/>
          </a:xfrm>
          <a:prstGeom prst="rect">
            <a:avLst/>
          </a:prstGeom>
        </p:spPr>
        <p:txBody>
          <a:bodyPr wrap="square">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Change Order Overview</a:t>
            </a:r>
          </a:p>
        </p:txBody>
      </p:sp>
      <p:sp>
        <p:nvSpPr>
          <p:cNvPr id="10" name="Rectangle 9">
            <a:extLst>
              <a:ext uri="{FF2B5EF4-FFF2-40B4-BE49-F238E27FC236}">
                <a16:creationId xmlns:a16="http://schemas.microsoft.com/office/drawing/2014/main" id="{D96EDDFD-0BBA-41E7-849D-95AA13C76971}"/>
              </a:ext>
            </a:extLst>
          </p:cNvPr>
          <p:cNvSpPr/>
          <p:nvPr/>
        </p:nvSpPr>
        <p:spPr>
          <a:xfrm>
            <a:off x="-44693" y="831053"/>
            <a:ext cx="12163300" cy="402803"/>
          </a:xfrm>
          <a:prstGeom prst="rect">
            <a:avLst/>
          </a:prstGeom>
        </p:spPr>
        <p:txBody>
          <a:bodyPr wrap="square">
            <a:spAutoFit/>
          </a:bodyPr>
          <a:lstStyle/>
          <a:p>
            <a:pPr algn="ctr">
              <a:lnSpc>
                <a:spcPct val="150000"/>
              </a:lnSpc>
            </a:pPr>
            <a:r>
              <a:rPr lang="en-US" sz="1500" dirty="0"/>
              <a:t>There may be times when a change or update must be made to a PO. </a:t>
            </a:r>
          </a:p>
        </p:txBody>
      </p:sp>
      <p:sp>
        <p:nvSpPr>
          <p:cNvPr id="12" name="Rectangle 11">
            <a:extLst>
              <a:ext uri="{FF2B5EF4-FFF2-40B4-BE49-F238E27FC236}">
                <a16:creationId xmlns:a16="http://schemas.microsoft.com/office/drawing/2014/main" id="{9973DC0D-2B0E-4B6F-97AF-84EB0781AA04}"/>
              </a:ext>
            </a:extLst>
          </p:cNvPr>
          <p:cNvSpPr/>
          <p:nvPr/>
        </p:nvSpPr>
        <p:spPr>
          <a:xfrm>
            <a:off x="1406797" y="6094145"/>
            <a:ext cx="8880203" cy="402803"/>
          </a:xfrm>
          <a:prstGeom prst="rect">
            <a:avLst/>
          </a:prstGeom>
        </p:spPr>
        <p:txBody>
          <a:bodyPr wrap="square">
            <a:spAutoFit/>
          </a:bodyPr>
          <a:lstStyle/>
          <a:p>
            <a:pPr>
              <a:lnSpc>
                <a:spcPct val="150000"/>
              </a:lnSpc>
            </a:pPr>
            <a:r>
              <a:rPr lang="en-US" sz="1500" dirty="0"/>
              <a:t>Note that Changes cannot be made against a PO that has been closed.</a:t>
            </a:r>
          </a:p>
        </p:txBody>
      </p:sp>
      <p:pic>
        <p:nvPicPr>
          <p:cNvPr id="19" name="Picture 18">
            <a:extLst>
              <a:ext uri="{FF2B5EF4-FFF2-40B4-BE49-F238E27FC236}">
                <a16:creationId xmlns:a16="http://schemas.microsoft.com/office/drawing/2014/main" id="{94563714-14A3-45D7-9195-C0124A6644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26" t="20611" r="26215" b="28737"/>
          <a:stretch/>
        </p:blipFill>
        <p:spPr>
          <a:xfrm>
            <a:off x="1219200" y="6152455"/>
            <a:ext cx="266990" cy="324545"/>
          </a:xfrm>
          <a:prstGeom prst="rect">
            <a:avLst/>
          </a:prstGeom>
        </p:spPr>
      </p:pic>
      <p:sp>
        <p:nvSpPr>
          <p:cNvPr id="2" name="Rectangle 1">
            <a:extLst>
              <a:ext uri="{FF2B5EF4-FFF2-40B4-BE49-F238E27FC236}">
                <a16:creationId xmlns:a16="http://schemas.microsoft.com/office/drawing/2014/main" id="{0F53800B-F955-4FFE-A4DE-F8074BA85074}"/>
              </a:ext>
            </a:extLst>
          </p:cNvPr>
          <p:cNvSpPr/>
          <p:nvPr/>
        </p:nvSpPr>
        <p:spPr>
          <a:xfrm>
            <a:off x="-20951" y="2037268"/>
            <a:ext cx="1526765" cy="369332"/>
          </a:xfrm>
          <a:prstGeom prst="rect">
            <a:avLst/>
          </a:prstGeom>
        </p:spPr>
        <p:txBody>
          <a:bodyPr wrap="none">
            <a:spAutoFit/>
          </a:bodyPr>
          <a:lstStyle/>
          <a:p>
            <a:r>
              <a:rPr lang="en-US" b="1" dirty="0">
                <a:solidFill>
                  <a:schemeClr val="accent5">
                    <a:lumMod val="50000"/>
                  </a:schemeClr>
                </a:solidFill>
              </a:rPr>
              <a:t>Best Practice: </a:t>
            </a:r>
            <a:endParaRPr lang="en-US" dirty="0">
              <a:solidFill>
                <a:schemeClr val="accent5">
                  <a:lumMod val="50000"/>
                </a:schemeClr>
              </a:solidFill>
            </a:endParaRPr>
          </a:p>
        </p:txBody>
      </p:sp>
      <p:sp>
        <p:nvSpPr>
          <p:cNvPr id="21" name="Rectangle 20">
            <a:extLst>
              <a:ext uri="{FF2B5EF4-FFF2-40B4-BE49-F238E27FC236}">
                <a16:creationId xmlns:a16="http://schemas.microsoft.com/office/drawing/2014/main" id="{A7538938-7E25-497E-BAAC-5DFED3C47160}"/>
              </a:ext>
            </a:extLst>
          </p:cNvPr>
          <p:cNvSpPr/>
          <p:nvPr/>
        </p:nvSpPr>
        <p:spPr>
          <a:xfrm>
            <a:off x="28779" y="1299041"/>
            <a:ext cx="12119008" cy="749051"/>
          </a:xfrm>
          <a:prstGeom prst="rect">
            <a:avLst/>
          </a:prstGeom>
        </p:spPr>
        <p:txBody>
          <a:bodyPr wrap="square">
            <a:spAutoFit/>
          </a:bodyPr>
          <a:lstStyle/>
          <a:p>
            <a:pPr lvl="3" algn="ctr">
              <a:lnSpc>
                <a:spcPct val="150000"/>
              </a:lnSpc>
            </a:pPr>
            <a:r>
              <a:rPr lang="en-US" sz="1500" dirty="0"/>
              <a:t>All changes must be made, by the department, for any PO which needs alterations.  </a:t>
            </a:r>
          </a:p>
          <a:p>
            <a:pPr lvl="3" algn="ctr">
              <a:lnSpc>
                <a:spcPct val="150000"/>
              </a:lnSpc>
            </a:pPr>
            <a:r>
              <a:rPr lang="en-US" sz="1500" dirty="0"/>
              <a:t>We hope these best practices and tips will assist in avoiding the need to </a:t>
            </a:r>
            <a:r>
              <a:rPr lang="en-US" sz="1500" dirty="0">
                <a:hlinkClick r:id="rId4"/>
              </a:rPr>
              <a:t>Create a Change Order</a:t>
            </a:r>
            <a:r>
              <a:rPr lang="en-US" sz="1500" dirty="0"/>
              <a:t> in most instances. </a:t>
            </a:r>
          </a:p>
        </p:txBody>
      </p:sp>
      <p:pic>
        <p:nvPicPr>
          <p:cNvPr id="16" name="Picture 15">
            <a:extLst>
              <a:ext uri="{FF2B5EF4-FFF2-40B4-BE49-F238E27FC236}">
                <a16:creationId xmlns:a16="http://schemas.microsoft.com/office/drawing/2014/main" id="{A00F0DC9-3DB8-40DE-AA6D-42AE6FFE1A46}"/>
              </a:ext>
            </a:extLst>
          </p:cNvPr>
          <p:cNvPicPr/>
          <p:nvPr/>
        </p:nvPicPr>
        <p:blipFill rotWithShape="1">
          <a:blip r:embed="rId5" cstate="print">
            <a:extLst>
              <a:ext uri="{28A0092B-C50C-407E-A947-70E740481C1C}">
                <a14:useLocalDpi xmlns:a14="http://schemas.microsoft.com/office/drawing/2010/main" val="0"/>
              </a:ext>
            </a:extLst>
          </a:blip>
          <a:srcRect l="15740" t="9183" r="18220" b="20512"/>
          <a:stretch/>
        </p:blipFill>
        <p:spPr>
          <a:xfrm rot="914562">
            <a:off x="8512253" y="223818"/>
            <a:ext cx="479700" cy="475383"/>
          </a:xfrm>
          <a:prstGeom prst="ellipse">
            <a:avLst/>
          </a:prstGeom>
          <a:ln>
            <a:solidFill>
              <a:schemeClr val="bg1">
                <a:lumMod val="50000"/>
              </a:schemeClr>
            </a:solidFill>
          </a:ln>
        </p:spPr>
      </p:pic>
      <p:sp>
        <p:nvSpPr>
          <p:cNvPr id="15" name="TextBox 14">
            <a:extLst>
              <a:ext uri="{FF2B5EF4-FFF2-40B4-BE49-F238E27FC236}">
                <a16:creationId xmlns:a16="http://schemas.microsoft.com/office/drawing/2014/main" id="{A5228135-6C15-4B10-8346-2CD6BBA5E563}"/>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35462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5" name="Rectangle 4">
            <a:extLst>
              <a:ext uri="{FF2B5EF4-FFF2-40B4-BE49-F238E27FC236}">
                <a16:creationId xmlns:a16="http://schemas.microsoft.com/office/drawing/2014/main" id="{D9407DBF-BFCC-4975-80BF-E40F10C4D80F}"/>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B493A731-BEC9-4F9F-B193-CAF100D438EB}"/>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8" name="Rectangle 7">
            <a:extLst>
              <a:ext uri="{FF2B5EF4-FFF2-40B4-BE49-F238E27FC236}">
                <a16:creationId xmlns:a16="http://schemas.microsoft.com/office/drawing/2014/main" id="{2AAF405A-8469-42A2-8CBA-8AC466CCD69E}"/>
              </a:ext>
            </a:extLst>
          </p:cNvPr>
          <p:cNvSpPr/>
          <p:nvPr/>
        </p:nvSpPr>
        <p:spPr>
          <a:xfrm>
            <a:off x="0" y="715"/>
            <a:ext cx="12163300" cy="584775"/>
          </a:xfrm>
          <a:prstGeom prst="rect">
            <a:avLst/>
          </a:prstGeom>
        </p:spPr>
        <p:txBody>
          <a:bodyPr wrap="square">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Change Order</a:t>
            </a:r>
          </a:p>
        </p:txBody>
      </p:sp>
      <p:sp>
        <p:nvSpPr>
          <p:cNvPr id="11" name="Rectangle 10">
            <a:extLst>
              <a:ext uri="{FF2B5EF4-FFF2-40B4-BE49-F238E27FC236}">
                <a16:creationId xmlns:a16="http://schemas.microsoft.com/office/drawing/2014/main" id="{8BE41478-71B0-47C8-A854-93501B7583DA}"/>
              </a:ext>
            </a:extLst>
          </p:cNvPr>
          <p:cNvSpPr/>
          <p:nvPr/>
        </p:nvSpPr>
        <p:spPr>
          <a:xfrm>
            <a:off x="-28455" y="521742"/>
            <a:ext cx="12163300" cy="749051"/>
          </a:xfrm>
          <a:prstGeom prst="rect">
            <a:avLst/>
          </a:prstGeom>
        </p:spPr>
        <p:txBody>
          <a:bodyPr wrap="square">
            <a:spAutoFit/>
          </a:bodyPr>
          <a:lstStyle/>
          <a:p>
            <a:pPr algn="ctr">
              <a:lnSpc>
                <a:spcPct val="150000"/>
              </a:lnSpc>
            </a:pPr>
            <a:r>
              <a:rPr lang="en-US" sz="1500" dirty="0"/>
              <a:t>When it appears that a change should be made to the PO there are several conditions that would effect </a:t>
            </a:r>
          </a:p>
          <a:p>
            <a:pPr algn="ctr">
              <a:lnSpc>
                <a:spcPct val="150000"/>
              </a:lnSpc>
            </a:pPr>
            <a:r>
              <a:rPr lang="en-US" sz="1500" dirty="0"/>
              <a:t>whether or not that change can be made.  This Chart will assist you in determining the appropriate course of action.</a:t>
            </a:r>
          </a:p>
        </p:txBody>
      </p:sp>
      <p:graphicFrame>
        <p:nvGraphicFramePr>
          <p:cNvPr id="2" name="Table 1">
            <a:extLst>
              <a:ext uri="{FF2B5EF4-FFF2-40B4-BE49-F238E27FC236}">
                <a16:creationId xmlns:a16="http://schemas.microsoft.com/office/drawing/2014/main" id="{C61A17CA-7339-45EB-B20A-3A8D117DCA0B}"/>
              </a:ext>
            </a:extLst>
          </p:cNvPr>
          <p:cNvGraphicFramePr>
            <a:graphicFrameLocks noGrp="1"/>
          </p:cNvGraphicFramePr>
          <p:nvPr>
            <p:extLst>
              <p:ext uri="{D42A27DB-BD31-4B8C-83A1-F6EECF244321}">
                <p14:modId xmlns:p14="http://schemas.microsoft.com/office/powerpoint/2010/main" val="2668848037"/>
              </p:ext>
            </p:extLst>
          </p:nvPr>
        </p:nvGraphicFramePr>
        <p:xfrm>
          <a:off x="52762" y="1316796"/>
          <a:ext cx="12078366" cy="5029200"/>
        </p:xfrm>
        <a:graphic>
          <a:graphicData uri="http://schemas.openxmlformats.org/drawingml/2006/table">
            <a:tbl>
              <a:tblPr firstRow="1" bandRow="1">
                <a:tableStyleId>{5C22544A-7EE6-4342-B048-85BDC9FD1C3A}</a:tableStyleId>
              </a:tblPr>
              <a:tblGrid>
                <a:gridCol w="1699838">
                  <a:extLst>
                    <a:ext uri="{9D8B030D-6E8A-4147-A177-3AD203B41FA5}">
                      <a16:colId xmlns:a16="http://schemas.microsoft.com/office/drawing/2014/main" val="2697707164"/>
                    </a:ext>
                  </a:extLst>
                </a:gridCol>
                <a:gridCol w="2057400">
                  <a:extLst>
                    <a:ext uri="{9D8B030D-6E8A-4147-A177-3AD203B41FA5}">
                      <a16:colId xmlns:a16="http://schemas.microsoft.com/office/drawing/2014/main" val="996048255"/>
                    </a:ext>
                  </a:extLst>
                </a:gridCol>
                <a:gridCol w="2057400">
                  <a:extLst>
                    <a:ext uri="{9D8B030D-6E8A-4147-A177-3AD203B41FA5}">
                      <a16:colId xmlns:a16="http://schemas.microsoft.com/office/drawing/2014/main" val="794083317"/>
                    </a:ext>
                  </a:extLst>
                </a:gridCol>
                <a:gridCol w="2133600">
                  <a:extLst>
                    <a:ext uri="{9D8B030D-6E8A-4147-A177-3AD203B41FA5}">
                      <a16:colId xmlns:a16="http://schemas.microsoft.com/office/drawing/2014/main" val="4168276027"/>
                    </a:ext>
                  </a:extLst>
                </a:gridCol>
                <a:gridCol w="2362200">
                  <a:extLst>
                    <a:ext uri="{9D8B030D-6E8A-4147-A177-3AD203B41FA5}">
                      <a16:colId xmlns:a16="http://schemas.microsoft.com/office/drawing/2014/main" val="936892771"/>
                    </a:ext>
                  </a:extLst>
                </a:gridCol>
                <a:gridCol w="1767928">
                  <a:extLst>
                    <a:ext uri="{9D8B030D-6E8A-4147-A177-3AD203B41FA5}">
                      <a16:colId xmlns:a16="http://schemas.microsoft.com/office/drawing/2014/main" val="2782712331"/>
                    </a:ext>
                  </a:extLst>
                </a:gridCol>
              </a:tblGrid>
              <a:tr h="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p>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7557730"/>
                  </a:ext>
                </a:extLst>
              </a:tr>
              <a:tr h="370840">
                <a:tc>
                  <a:txBody>
                    <a:bodyPr/>
                    <a:lstStyle/>
                    <a:p>
                      <a:endParaRPr lang="en-US" sz="1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p>
                      <a:pPr algn="ctr"/>
                      <a:endParaRPr lang="en-US" sz="1400" dirty="0"/>
                    </a:p>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8859560"/>
                  </a:ext>
                </a:extLst>
              </a:tr>
              <a:tr h="370840">
                <a:tc>
                  <a:txBody>
                    <a:bodyPr/>
                    <a:lstStyle/>
                    <a:p>
                      <a:pPr algn="r"/>
                      <a:endParaRPr lang="en-US" sz="1500" b="1"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p>
                      <a:pPr algn="ctr"/>
                      <a:endParaRPr lang="en-US" sz="1400" dirty="0"/>
                    </a:p>
                    <a:p>
                      <a:pPr algn="ctr"/>
                      <a:endParaRPr lang="en-US" sz="1400" dirty="0"/>
                    </a:p>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p>
                      <a:endParaRPr lang="en-US" sz="1400" dirty="0"/>
                    </a:p>
                    <a:p>
                      <a:endParaRPr lang="en-US" sz="1400" dirty="0"/>
                    </a:p>
                    <a:p>
                      <a:endParaRPr lang="en-US" sz="1400" dirty="0"/>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20623"/>
                  </a:ext>
                </a:extLst>
              </a:tr>
              <a:tr h="370840">
                <a:tc>
                  <a:txBody>
                    <a:bodyPr/>
                    <a:lstStyle/>
                    <a:p>
                      <a:endParaRPr lang="en-US" sz="17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p>
                      <a:pPr algn="ctr"/>
                      <a:endParaRPr lang="en-US" sz="1400" dirty="0"/>
                    </a:p>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138793"/>
                  </a:ext>
                </a:extLst>
              </a:tr>
              <a:tr h="501844">
                <a:tc>
                  <a:txBody>
                    <a:bodyPr/>
                    <a:lstStyle/>
                    <a:p>
                      <a:pPr algn="r"/>
                      <a:endParaRPr lang="en-US" sz="1500" b="1" dirty="0">
                        <a:solidFill>
                          <a:schemeClr val="accent5">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1600392"/>
                  </a:ext>
                </a:extLst>
              </a:tr>
            </a:tbl>
          </a:graphicData>
        </a:graphic>
      </p:graphicFrame>
      <p:pic>
        <p:nvPicPr>
          <p:cNvPr id="10" name="Picture 9">
            <a:extLst>
              <a:ext uri="{FF2B5EF4-FFF2-40B4-BE49-F238E27FC236}">
                <a16:creationId xmlns:a16="http://schemas.microsoft.com/office/drawing/2014/main" id="{6C8E9040-EBA5-4CCD-A354-0B34710603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526" t="20611" r="26215" b="28737"/>
          <a:stretch/>
        </p:blipFill>
        <p:spPr>
          <a:xfrm>
            <a:off x="1136990" y="6400800"/>
            <a:ext cx="266990" cy="324545"/>
          </a:xfrm>
          <a:prstGeom prst="rect">
            <a:avLst/>
          </a:prstGeom>
        </p:spPr>
      </p:pic>
      <p:sp>
        <p:nvSpPr>
          <p:cNvPr id="4" name="Rectangle 3">
            <a:extLst>
              <a:ext uri="{FF2B5EF4-FFF2-40B4-BE49-F238E27FC236}">
                <a16:creationId xmlns:a16="http://schemas.microsoft.com/office/drawing/2014/main" id="{5F025689-BEE1-4F1E-8CF3-1808566B9C09}"/>
              </a:ext>
            </a:extLst>
          </p:cNvPr>
          <p:cNvSpPr/>
          <p:nvPr/>
        </p:nvSpPr>
        <p:spPr>
          <a:xfrm>
            <a:off x="1333790" y="6442658"/>
            <a:ext cx="9548273" cy="323165"/>
          </a:xfrm>
          <a:prstGeom prst="rect">
            <a:avLst/>
          </a:prstGeom>
        </p:spPr>
        <p:txBody>
          <a:bodyPr wrap="square">
            <a:spAutoFit/>
          </a:bodyPr>
          <a:lstStyle/>
          <a:p>
            <a:r>
              <a:rPr lang="en-US" sz="1500" dirty="0"/>
              <a:t>If the change applies to the original order or for any other reason contact </a:t>
            </a:r>
            <a:r>
              <a:rPr lang="en-US" sz="1500" dirty="0">
                <a:hlinkClick r:id="rId5"/>
              </a:rPr>
              <a:t>UShop@Utah.edu</a:t>
            </a:r>
            <a:r>
              <a:rPr lang="en-US" sz="1500" dirty="0"/>
              <a:t> to work towards a solution.</a:t>
            </a:r>
          </a:p>
        </p:txBody>
      </p:sp>
      <p:pic>
        <p:nvPicPr>
          <p:cNvPr id="9" name="Picture 8">
            <a:extLst>
              <a:ext uri="{FF2B5EF4-FFF2-40B4-BE49-F238E27FC236}">
                <a16:creationId xmlns:a16="http://schemas.microsoft.com/office/drawing/2014/main" id="{75E9F888-8149-45EC-B755-A17B05D3F9AC}"/>
              </a:ext>
            </a:extLst>
          </p:cNvPr>
          <p:cNvPicPr>
            <a:picLocks noChangeAspect="1"/>
          </p:cNvPicPr>
          <p:nvPr/>
        </p:nvPicPr>
        <p:blipFill>
          <a:blip r:embed="rId6"/>
          <a:stretch>
            <a:fillRect/>
          </a:stretch>
        </p:blipFill>
        <p:spPr>
          <a:xfrm>
            <a:off x="2036940" y="5056866"/>
            <a:ext cx="1300105" cy="502803"/>
          </a:xfrm>
          <a:prstGeom prst="rect">
            <a:avLst/>
          </a:prstGeom>
        </p:spPr>
      </p:pic>
      <p:pic>
        <p:nvPicPr>
          <p:cNvPr id="13" name="Picture 12">
            <a:extLst>
              <a:ext uri="{FF2B5EF4-FFF2-40B4-BE49-F238E27FC236}">
                <a16:creationId xmlns:a16="http://schemas.microsoft.com/office/drawing/2014/main" id="{5D01C0A8-10CD-4FB3-A38D-E75B07E74E39}"/>
              </a:ext>
            </a:extLst>
          </p:cNvPr>
          <p:cNvPicPr>
            <a:picLocks noChangeAspect="1"/>
          </p:cNvPicPr>
          <p:nvPr/>
        </p:nvPicPr>
        <p:blipFill rotWithShape="1">
          <a:blip r:embed="rId7"/>
          <a:srcRect l="1" r="2209"/>
          <a:stretch/>
        </p:blipFill>
        <p:spPr>
          <a:xfrm>
            <a:off x="3995997" y="3062656"/>
            <a:ext cx="1712732" cy="781412"/>
          </a:xfrm>
          <a:prstGeom prst="rect">
            <a:avLst/>
          </a:prstGeom>
        </p:spPr>
      </p:pic>
      <p:pic>
        <p:nvPicPr>
          <p:cNvPr id="31" name="Picture 30">
            <a:extLst>
              <a:ext uri="{FF2B5EF4-FFF2-40B4-BE49-F238E27FC236}">
                <a16:creationId xmlns:a16="http://schemas.microsoft.com/office/drawing/2014/main" id="{CFF7CF67-C09F-4F60-AD97-C182D92BC7B2}"/>
              </a:ext>
            </a:extLst>
          </p:cNvPr>
          <p:cNvPicPr>
            <a:picLocks noChangeAspect="1"/>
          </p:cNvPicPr>
          <p:nvPr/>
        </p:nvPicPr>
        <p:blipFill>
          <a:blip r:embed="rId8"/>
          <a:stretch>
            <a:fillRect/>
          </a:stretch>
        </p:blipFill>
        <p:spPr>
          <a:xfrm>
            <a:off x="8228914" y="2232832"/>
            <a:ext cx="1864492" cy="567081"/>
          </a:xfrm>
          <a:prstGeom prst="rect">
            <a:avLst/>
          </a:prstGeom>
        </p:spPr>
      </p:pic>
      <p:pic>
        <p:nvPicPr>
          <p:cNvPr id="32" name="Picture 31">
            <a:extLst>
              <a:ext uri="{FF2B5EF4-FFF2-40B4-BE49-F238E27FC236}">
                <a16:creationId xmlns:a16="http://schemas.microsoft.com/office/drawing/2014/main" id="{DD74DDE5-73C0-4E78-9499-8B2D37F39E07}"/>
              </a:ext>
            </a:extLst>
          </p:cNvPr>
          <p:cNvPicPr>
            <a:picLocks noChangeAspect="1"/>
          </p:cNvPicPr>
          <p:nvPr/>
        </p:nvPicPr>
        <p:blipFill>
          <a:blip r:embed="rId9"/>
          <a:stretch>
            <a:fillRect/>
          </a:stretch>
        </p:blipFill>
        <p:spPr>
          <a:xfrm>
            <a:off x="10591579" y="3213930"/>
            <a:ext cx="1247949" cy="575977"/>
          </a:xfrm>
          <a:prstGeom prst="rect">
            <a:avLst/>
          </a:prstGeom>
        </p:spPr>
      </p:pic>
      <p:pic>
        <p:nvPicPr>
          <p:cNvPr id="33" name="Picture 32">
            <a:extLst>
              <a:ext uri="{FF2B5EF4-FFF2-40B4-BE49-F238E27FC236}">
                <a16:creationId xmlns:a16="http://schemas.microsoft.com/office/drawing/2014/main" id="{DA5921D6-A957-4EF7-A9EE-D159E7197EC8}"/>
              </a:ext>
            </a:extLst>
          </p:cNvPr>
          <p:cNvPicPr>
            <a:picLocks noChangeAspect="1"/>
          </p:cNvPicPr>
          <p:nvPr/>
        </p:nvPicPr>
        <p:blipFill>
          <a:blip r:embed="rId10"/>
          <a:stretch>
            <a:fillRect/>
          </a:stretch>
        </p:blipFill>
        <p:spPr>
          <a:xfrm>
            <a:off x="4093921" y="4110335"/>
            <a:ext cx="1466957" cy="529948"/>
          </a:xfrm>
          <a:prstGeom prst="rect">
            <a:avLst/>
          </a:prstGeom>
        </p:spPr>
      </p:pic>
      <p:pic>
        <p:nvPicPr>
          <p:cNvPr id="35" name="Picture 34">
            <a:extLst>
              <a:ext uri="{FF2B5EF4-FFF2-40B4-BE49-F238E27FC236}">
                <a16:creationId xmlns:a16="http://schemas.microsoft.com/office/drawing/2014/main" id="{4C7A266B-E8C8-4C3A-AFCD-7D303920D7B4}"/>
              </a:ext>
            </a:extLst>
          </p:cNvPr>
          <p:cNvPicPr>
            <a:picLocks noChangeAspect="1"/>
          </p:cNvPicPr>
          <p:nvPr/>
        </p:nvPicPr>
        <p:blipFill>
          <a:blip r:embed="rId11"/>
          <a:stretch>
            <a:fillRect/>
          </a:stretch>
        </p:blipFill>
        <p:spPr>
          <a:xfrm>
            <a:off x="8228914" y="4142662"/>
            <a:ext cx="1860721" cy="541729"/>
          </a:xfrm>
          <a:prstGeom prst="rect">
            <a:avLst/>
          </a:prstGeom>
        </p:spPr>
      </p:pic>
      <p:pic>
        <p:nvPicPr>
          <p:cNvPr id="36" name="Picture 35">
            <a:extLst>
              <a:ext uri="{FF2B5EF4-FFF2-40B4-BE49-F238E27FC236}">
                <a16:creationId xmlns:a16="http://schemas.microsoft.com/office/drawing/2014/main" id="{35EAC0B5-EF7C-450E-B8A7-CEF03B5D7C8B}"/>
              </a:ext>
            </a:extLst>
          </p:cNvPr>
          <p:cNvPicPr>
            <a:picLocks noChangeAspect="1"/>
          </p:cNvPicPr>
          <p:nvPr/>
        </p:nvPicPr>
        <p:blipFill>
          <a:blip r:embed="rId12"/>
          <a:stretch>
            <a:fillRect/>
          </a:stretch>
        </p:blipFill>
        <p:spPr>
          <a:xfrm>
            <a:off x="8249696" y="5127478"/>
            <a:ext cx="1898771" cy="584854"/>
          </a:xfrm>
          <a:prstGeom prst="rect">
            <a:avLst/>
          </a:prstGeom>
        </p:spPr>
      </p:pic>
      <p:pic>
        <p:nvPicPr>
          <p:cNvPr id="39" name="Picture 38">
            <a:extLst>
              <a:ext uri="{FF2B5EF4-FFF2-40B4-BE49-F238E27FC236}">
                <a16:creationId xmlns:a16="http://schemas.microsoft.com/office/drawing/2014/main" id="{7EA1F0B1-8598-489A-B772-BF094CE4D42A}"/>
              </a:ext>
            </a:extLst>
          </p:cNvPr>
          <p:cNvPicPr>
            <a:picLocks noChangeAspect="1"/>
          </p:cNvPicPr>
          <p:nvPr/>
        </p:nvPicPr>
        <p:blipFill>
          <a:blip r:embed="rId13"/>
          <a:stretch>
            <a:fillRect/>
          </a:stretch>
        </p:blipFill>
        <p:spPr>
          <a:xfrm>
            <a:off x="8163617" y="3148132"/>
            <a:ext cx="1989419" cy="632231"/>
          </a:xfrm>
          <a:prstGeom prst="rect">
            <a:avLst/>
          </a:prstGeom>
        </p:spPr>
      </p:pic>
      <p:pic>
        <p:nvPicPr>
          <p:cNvPr id="40" name="Picture 39">
            <a:extLst>
              <a:ext uri="{FF2B5EF4-FFF2-40B4-BE49-F238E27FC236}">
                <a16:creationId xmlns:a16="http://schemas.microsoft.com/office/drawing/2014/main" id="{0ED79298-5534-4C54-AB45-5B933EECEDF7}"/>
              </a:ext>
            </a:extLst>
          </p:cNvPr>
          <p:cNvPicPr>
            <a:picLocks noChangeAspect="1"/>
          </p:cNvPicPr>
          <p:nvPr/>
        </p:nvPicPr>
        <p:blipFill>
          <a:blip r:embed="rId13"/>
          <a:stretch>
            <a:fillRect/>
          </a:stretch>
        </p:blipFill>
        <p:spPr>
          <a:xfrm>
            <a:off x="5995190" y="5127478"/>
            <a:ext cx="1889351" cy="575978"/>
          </a:xfrm>
          <a:prstGeom prst="rect">
            <a:avLst/>
          </a:prstGeom>
        </p:spPr>
      </p:pic>
      <p:pic>
        <p:nvPicPr>
          <p:cNvPr id="14" name="Picture 13">
            <a:extLst>
              <a:ext uri="{FF2B5EF4-FFF2-40B4-BE49-F238E27FC236}">
                <a16:creationId xmlns:a16="http://schemas.microsoft.com/office/drawing/2014/main" id="{2C1D05D1-2659-44DD-9D3F-2FA04F680EEF}"/>
              </a:ext>
            </a:extLst>
          </p:cNvPr>
          <p:cNvPicPr>
            <a:picLocks noChangeAspect="1"/>
          </p:cNvPicPr>
          <p:nvPr/>
        </p:nvPicPr>
        <p:blipFill>
          <a:blip r:embed="rId14"/>
          <a:stretch>
            <a:fillRect/>
          </a:stretch>
        </p:blipFill>
        <p:spPr>
          <a:xfrm>
            <a:off x="1996718" y="1391871"/>
            <a:ext cx="1219370" cy="333422"/>
          </a:xfrm>
          <a:prstGeom prst="rect">
            <a:avLst/>
          </a:prstGeom>
        </p:spPr>
      </p:pic>
      <p:pic>
        <p:nvPicPr>
          <p:cNvPr id="15" name="Picture 14">
            <a:extLst>
              <a:ext uri="{FF2B5EF4-FFF2-40B4-BE49-F238E27FC236}">
                <a16:creationId xmlns:a16="http://schemas.microsoft.com/office/drawing/2014/main" id="{1008CC12-4F28-4417-B369-0A1C7B371D20}"/>
              </a:ext>
            </a:extLst>
          </p:cNvPr>
          <p:cNvPicPr>
            <a:picLocks noChangeAspect="1"/>
          </p:cNvPicPr>
          <p:nvPr/>
        </p:nvPicPr>
        <p:blipFill>
          <a:blip r:embed="rId15"/>
          <a:stretch>
            <a:fillRect/>
          </a:stretch>
        </p:blipFill>
        <p:spPr>
          <a:xfrm>
            <a:off x="3975206" y="1384662"/>
            <a:ext cx="1638529" cy="323895"/>
          </a:xfrm>
          <a:prstGeom prst="rect">
            <a:avLst/>
          </a:prstGeom>
        </p:spPr>
      </p:pic>
      <p:pic>
        <p:nvPicPr>
          <p:cNvPr id="16" name="Picture 15">
            <a:extLst>
              <a:ext uri="{FF2B5EF4-FFF2-40B4-BE49-F238E27FC236}">
                <a16:creationId xmlns:a16="http://schemas.microsoft.com/office/drawing/2014/main" id="{4FCF7065-B51E-40C6-9506-4B2D27B280C9}"/>
              </a:ext>
            </a:extLst>
          </p:cNvPr>
          <p:cNvPicPr>
            <a:picLocks noChangeAspect="1"/>
          </p:cNvPicPr>
          <p:nvPr/>
        </p:nvPicPr>
        <p:blipFill>
          <a:blip r:embed="rId16"/>
          <a:stretch>
            <a:fillRect/>
          </a:stretch>
        </p:blipFill>
        <p:spPr>
          <a:xfrm>
            <a:off x="5936841" y="1336618"/>
            <a:ext cx="1933845" cy="733527"/>
          </a:xfrm>
          <a:prstGeom prst="rect">
            <a:avLst/>
          </a:prstGeom>
        </p:spPr>
      </p:pic>
      <p:pic>
        <p:nvPicPr>
          <p:cNvPr id="17" name="Picture 16">
            <a:extLst>
              <a:ext uri="{FF2B5EF4-FFF2-40B4-BE49-F238E27FC236}">
                <a16:creationId xmlns:a16="http://schemas.microsoft.com/office/drawing/2014/main" id="{2D8377EC-8C18-441F-8590-304F8DFCF482}"/>
              </a:ext>
            </a:extLst>
          </p:cNvPr>
          <p:cNvPicPr>
            <a:picLocks noChangeAspect="1"/>
          </p:cNvPicPr>
          <p:nvPr/>
        </p:nvPicPr>
        <p:blipFill>
          <a:blip r:embed="rId17"/>
          <a:stretch>
            <a:fillRect/>
          </a:stretch>
        </p:blipFill>
        <p:spPr>
          <a:xfrm>
            <a:off x="8146918" y="1360434"/>
            <a:ext cx="2086266" cy="685896"/>
          </a:xfrm>
          <a:prstGeom prst="rect">
            <a:avLst/>
          </a:prstGeom>
        </p:spPr>
      </p:pic>
      <p:pic>
        <p:nvPicPr>
          <p:cNvPr id="18" name="Picture 17">
            <a:extLst>
              <a:ext uri="{FF2B5EF4-FFF2-40B4-BE49-F238E27FC236}">
                <a16:creationId xmlns:a16="http://schemas.microsoft.com/office/drawing/2014/main" id="{93044D06-B677-4F3E-90C2-B315CC10FBD3}"/>
              </a:ext>
            </a:extLst>
          </p:cNvPr>
          <p:cNvPicPr>
            <a:picLocks noChangeAspect="1"/>
          </p:cNvPicPr>
          <p:nvPr/>
        </p:nvPicPr>
        <p:blipFill>
          <a:blip r:embed="rId18"/>
          <a:stretch>
            <a:fillRect/>
          </a:stretch>
        </p:blipFill>
        <p:spPr>
          <a:xfrm>
            <a:off x="10614525" y="1415556"/>
            <a:ext cx="1247949" cy="514422"/>
          </a:xfrm>
          <a:prstGeom prst="rect">
            <a:avLst/>
          </a:prstGeom>
        </p:spPr>
      </p:pic>
      <p:pic>
        <p:nvPicPr>
          <p:cNvPr id="19" name="Picture 18">
            <a:extLst>
              <a:ext uri="{FF2B5EF4-FFF2-40B4-BE49-F238E27FC236}">
                <a16:creationId xmlns:a16="http://schemas.microsoft.com/office/drawing/2014/main" id="{87EC1608-D306-4AEC-850C-8D51ACB736AA}"/>
              </a:ext>
            </a:extLst>
          </p:cNvPr>
          <p:cNvPicPr>
            <a:picLocks noChangeAspect="1"/>
          </p:cNvPicPr>
          <p:nvPr/>
        </p:nvPicPr>
        <p:blipFill>
          <a:blip r:embed="rId19"/>
          <a:stretch>
            <a:fillRect/>
          </a:stretch>
        </p:blipFill>
        <p:spPr>
          <a:xfrm>
            <a:off x="138656" y="1428234"/>
            <a:ext cx="1495634" cy="428685"/>
          </a:xfrm>
          <a:prstGeom prst="rect">
            <a:avLst/>
          </a:prstGeom>
        </p:spPr>
      </p:pic>
      <p:pic>
        <p:nvPicPr>
          <p:cNvPr id="20" name="Picture 19">
            <a:extLst>
              <a:ext uri="{FF2B5EF4-FFF2-40B4-BE49-F238E27FC236}">
                <a16:creationId xmlns:a16="http://schemas.microsoft.com/office/drawing/2014/main" id="{F3605D7A-31DF-462B-B680-8DF8E998F77D}"/>
              </a:ext>
            </a:extLst>
          </p:cNvPr>
          <p:cNvPicPr>
            <a:picLocks noChangeAspect="1"/>
          </p:cNvPicPr>
          <p:nvPr/>
        </p:nvPicPr>
        <p:blipFill>
          <a:blip r:embed="rId20"/>
          <a:stretch>
            <a:fillRect/>
          </a:stretch>
        </p:blipFill>
        <p:spPr>
          <a:xfrm>
            <a:off x="106821" y="2190662"/>
            <a:ext cx="1086002" cy="323895"/>
          </a:xfrm>
          <a:prstGeom prst="rect">
            <a:avLst/>
          </a:prstGeom>
        </p:spPr>
      </p:pic>
      <p:pic>
        <p:nvPicPr>
          <p:cNvPr id="24" name="Picture 23">
            <a:extLst>
              <a:ext uri="{FF2B5EF4-FFF2-40B4-BE49-F238E27FC236}">
                <a16:creationId xmlns:a16="http://schemas.microsoft.com/office/drawing/2014/main" id="{DEAF2218-587A-4798-B805-CB7EFF8504A5}"/>
              </a:ext>
            </a:extLst>
          </p:cNvPr>
          <p:cNvPicPr>
            <a:picLocks noChangeAspect="1"/>
          </p:cNvPicPr>
          <p:nvPr/>
        </p:nvPicPr>
        <p:blipFill>
          <a:blip r:embed="rId21"/>
          <a:stretch>
            <a:fillRect/>
          </a:stretch>
        </p:blipFill>
        <p:spPr>
          <a:xfrm>
            <a:off x="142235" y="4067082"/>
            <a:ext cx="724001" cy="295316"/>
          </a:xfrm>
          <a:prstGeom prst="rect">
            <a:avLst/>
          </a:prstGeom>
        </p:spPr>
      </p:pic>
      <p:pic>
        <p:nvPicPr>
          <p:cNvPr id="29" name="Picture 28">
            <a:extLst>
              <a:ext uri="{FF2B5EF4-FFF2-40B4-BE49-F238E27FC236}">
                <a16:creationId xmlns:a16="http://schemas.microsoft.com/office/drawing/2014/main" id="{9E95978E-E9D4-4E84-9A59-4B755F233B70}"/>
              </a:ext>
            </a:extLst>
          </p:cNvPr>
          <p:cNvPicPr>
            <a:picLocks noChangeAspect="1"/>
          </p:cNvPicPr>
          <p:nvPr/>
        </p:nvPicPr>
        <p:blipFill>
          <a:blip r:embed="rId22"/>
          <a:stretch>
            <a:fillRect/>
          </a:stretch>
        </p:blipFill>
        <p:spPr>
          <a:xfrm>
            <a:off x="450043" y="2956719"/>
            <a:ext cx="1228896" cy="257211"/>
          </a:xfrm>
          <a:prstGeom prst="rect">
            <a:avLst/>
          </a:prstGeom>
        </p:spPr>
      </p:pic>
      <p:pic>
        <p:nvPicPr>
          <p:cNvPr id="30" name="Picture 29">
            <a:extLst>
              <a:ext uri="{FF2B5EF4-FFF2-40B4-BE49-F238E27FC236}">
                <a16:creationId xmlns:a16="http://schemas.microsoft.com/office/drawing/2014/main" id="{E0CE0D71-ACA0-4AE2-A1F0-7E8B52E5D166}"/>
              </a:ext>
            </a:extLst>
          </p:cNvPr>
          <p:cNvPicPr>
            <a:picLocks noChangeAspect="1"/>
          </p:cNvPicPr>
          <p:nvPr/>
        </p:nvPicPr>
        <p:blipFill>
          <a:blip r:embed="rId22"/>
          <a:stretch>
            <a:fillRect/>
          </a:stretch>
        </p:blipFill>
        <p:spPr>
          <a:xfrm>
            <a:off x="459619" y="4853853"/>
            <a:ext cx="1228896" cy="257211"/>
          </a:xfrm>
          <a:prstGeom prst="rect">
            <a:avLst/>
          </a:prstGeom>
        </p:spPr>
      </p:pic>
      <p:pic>
        <p:nvPicPr>
          <p:cNvPr id="41" name="Picture 40">
            <a:extLst>
              <a:ext uri="{FF2B5EF4-FFF2-40B4-BE49-F238E27FC236}">
                <a16:creationId xmlns:a16="http://schemas.microsoft.com/office/drawing/2014/main" id="{378BCA0B-DAB5-4890-AA33-89B9563281BD}"/>
              </a:ext>
            </a:extLst>
          </p:cNvPr>
          <p:cNvPicPr>
            <a:picLocks noChangeAspect="1"/>
          </p:cNvPicPr>
          <p:nvPr/>
        </p:nvPicPr>
        <p:blipFill>
          <a:blip r:embed="rId23"/>
          <a:stretch>
            <a:fillRect/>
          </a:stretch>
        </p:blipFill>
        <p:spPr>
          <a:xfrm>
            <a:off x="3981423" y="4973247"/>
            <a:ext cx="1712732" cy="1248691"/>
          </a:xfrm>
          <a:prstGeom prst="rect">
            <a:avLst/>
          </a:prstGeom>
        </p:spPr>
      </p:pic>
      <p:sp>
        <p:nvSpPr>
          <p:cNvPr id="21" name="TextBox 20">
            <a:extLst>
              <a:ext uri="{FF2B5EF4-FFF2-40B4-BE49-F238E27FC236}">
                <a16:creationId xmlns:a16="http://schemas.microsoft.com/office/drawing/2014/main" id="{BD3E7063-8E07-420A-8442-70A339FB71B7}"/>
              </a:ext>
            </a:extLst>
          </p:cNvPr>
          <p:cNvSpPr txBox="1"/>
          <p:nvPr/>
        </p:nvSpPr>
        <p:spPr>
          <a:xfrm>
            <a:off x="8827034" y="2641068"/>
            <a:ext cx="1585049" cy="276999"/>
          </a:xfrm>
          <a:prstGeom prst="rect">
            <a:avLst/>
          </a:prstGeom>
          <a:noFill/>
        </p:spPr>
        <p:txBody>
          <a:bodyPr wrap="none" rtlCol="0">
            <a:spAutoFit/>
          </a:bodyPr>
          <a:lstStyle/>
          <a:p>
            <a:r>
              <a:rPr lang="en-US" sz="1200" dirty="0"/>
              <a:t>Due to CXML Invoicing</a:t>
            </a:r>
          </a:p>
        </p:txBody>
      </p:sp>
      <p:pic>
        <p:nvPicPr>
          <p:cNvPr id="42" name="Picture 41">
            <a:extLst>
              <a:ext uri="{FF2B5EF4-FFF2-40B4-BE49-F238E27FC236}">
                <a16:creationId xmlns:a16="http://schemas.microsoft.com/office/drawing/2014/main" id="{F0694649-B52D-4A95-BE2E-6AFC817441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526" t="20611" r="26215" b="28737"/>
          <a:stretch/>
        </p:blipFill>
        <p:spPr>
          <a:xfrm>
            <a:off x="8780812" y="2614170"/>
            <a:ext cx="130024" cy="158053"/>
          </a:xfrm>
          <a:prstGeom prst="rect">
            <a:avLst/>
          </a:prstGeom>
        </p:spPr>
      </p:pic>
      <p:pic>
        <p:nvPicPr>
          <p:cNvPr id="43" name="Picture 42">
            <a:extLst>
              <a:ext uri="{FF2B5EF4-FFF2-40B4-BE49-F238E27FC236}">
                <a16:creationId xmlns:a16="http://schemas.microsoft.com/office/drawing/2014/main" id="{2769EDEC-9169-4D7B-96AB-2E76B233571F}"/>
              </a:ext>
            </a:extLst>
          </p:cNvPr>
          <p:cNvPicPr/>
          <p:nvPr/>
        </p:nvPicPr>
        <p:blipFill rotWithShape="1">
          <a:blip r:embed="rId24" cstate="print">
            <a:extLst>
              <a:ext uri="{28A0092B-C50C-407E-A947-70E740481C1C}">
                <a14:useLocalDpi xmlns:a14="http://schemas.microsoft.com/office/drawing/2010/main" val="0"/>
              </a:ext>
            </a:extLst>
          </a:blip>
          <a:srcRect l="15740" t="9183" r="18220" b="20512"/>
          <a:stretch/>
        </p:blipFill>
        <p:spPr>
          <a:xfrm rot="914562">
            <a:off x="7518884" y="81823"/>
            <a:ext cx="479700" cy="475383"/>
          </a:xfrm>
          <a:prstGeom prst="ellipse">
            <a:avLst/>
          </a:prstGeom>
          <a:ln>
            <a:solidFill>
              <a:schemeClr val="bg1">
                <a:lumMod val="50000"/>
              </a:schemeClr>
            </a:solidFill>
          </a:ln>
        </p:spPr>
      </p:pic>
      <p:pic>
        <p:nvPicPr>
          <p:cNvPr id="52" name="Picture 51">
            <a:extLst>
              <a:ext uri="{FF2B5EF4-FFF2-40B4-BE49-F238E27FC236}">
                <a16:creationId xmlns:a16="http://schemas.microsoft.com/office/drawing/2014/main" id="{A848FF9F-0F39-4FD0-8930-A2592CBFD8C3}"/>
              </a:ext>
            </a:extLst>
          </p:cNvPr>
          <p:cNvPicPr>
            <a:picLocks noChangeAspect="1"/>
          </p:cNvPicPr>
          <p:nvPr/>
        </p:nvPicPr>
        <p:blipFill>
          <a:blip r:embed="rId25"/>
          <a:stretch>
            <a:fillRect/>
          </a:stretch>
        </p:blipFill>
        <p:spPr>
          <a:xfrm>
            <a:off x="2063958" y="2278384"/>
            <a:ext cx="1303584" cy="461131"/>
          </a:xfrm>
          <a:prstGeom prst="rect">
            <a:avLst/>
          </a:prstGeom>
        </p:spPr>
      </p:pic>
      <p:pic>
        <p:nvPicPr>
          <p:cNvPr id="44" name="Picture 43">
            <a:extLst>
              <a:ext uri="{FF2B5EF4-FFF2-40B4-BE49-F238E27FC236}">
                <a16:creationId xmlns:a16="http://schemas.microsoft.com/office/drawing/2014/main" id="{093B159A-433A-4837-8408-39B9941AC0B0}"/>
              </a:ext>
            </a:extLst>
          </p:cNvPr>
          <p:cNvPicPr>
            <a:picLocks noChangeAspect="1"/>
          </p:cNvPicPr>
          <p:nvPr/>
        </p:nvPicPr>
        <p:blipFill>
          <a:blip r:embed="rId25"/>
          <a:stretch>
            <a:fillRect/>
          </a:stretch>
        </p:blipFill>
        <p:spPr>
          <a:xfrm>
            <a:off x="4093921" y="2283991"/>
            <a:ext cx="1303584" cy="461131"/>
          </a:xfrm>
          <a:prstGeom prst="rect">
            <a:avLst/>
          </a:prstGeom>
        </p:spPr>
      </p:pic>
      <p:pic>
        <p:nvPicPr>
          <p:cNvPr id="45" name="Picture 44">
            <a:extLst>
              <a:ext uri="{FF2B5EF4-FFF2-40B4-BE49-F238E27FC236}">
                <a16:creationId xmlns:a16="http://schemas.microsoft.com/office/drawing/2014/main" id="{581AC167-4541-4EDD-A8E4-D9AC995867D6}"/>
              </a:ext>
            </a:extLst>
          </p:cNvPr>
          <p:cNvPicPr>
            <a:picLocks noChangeAspect="1"/>
          </p:cNvPicPr>
          <p:nvPr/>
        </p:nvPicPr>
        <p:blipFill>
          <a:blip r:embed="rId13"/>
          <a:stretch>
            <a:fillRect/>
          </a:stretch>
        </p:blipFill>
        <p:spPr>
          <a:xfrm>
            <a:off x="6000329" y="3148132"/>
            <a:ext cx="1858812" cy="590725"/>
          </a:xfrm>
          <a:prstGeom prst="rect">
            <a:avLst/>
          </a:prstGeom>
        </p:spPr>
      </p:pic>
      <p:pic>
        <p:nvPicPr>
          <p:cNvPr id="53" name="Picture 52">
            <a:extLst>
              <a:ext uri="{FF2B5EF4-FFF2-40B4-BE49-F238E27FC236}">
                <a16:creationId xmlns:a16="http://schemas.microsoft.com/office/drawing/2014/main" id="{6EC67487-C75B-4D93-9AB2-7C078AB10070}"/>
              </a:ext>
            </a:extLst>
          </p:cNvPr>
          <p:cNvPicPr>
            <a:picLocks noChangeAspect="1"/>
          </p:cNvPicPr>
          <p:nvPr/>
        </p:nvPicPr>
        <p:blipFill>
          <a:blip r:embed="rId9"/>
          <a:stretch>
            <a:fillRect/>
          </a:stretch>
        </p:blipFill>
        <p:spPr>
          <a:xfrm>
            <a:off x="10668000" y="5245226"/>
            <a:ext cx="1247949" cy="575977"/>
          </a:xfrm>
          <a:prstGeom prst="rect">
            <a:avLst/>
          </a:prstGeom>
        </p:spPr>
      </p:pic>
      <p:pic>
        <p:nvPicPr>
          <p:cNvPr id="54" name="Picture 53">
            <a:extLst>
              <a:ext uri="{FF2B5EF4-FFF2-40B4-BE49-F238E27FC236}">
                <a16:creationId xmlns:a16="http://schemas.microsoft.com/office/drawing/2014/main" id="{26E69F7F-F3C0-40D5-B7CC-A707755A82B4}"/>
              </a:ext>
            </a:extLst>
          </p:cNvPr>
          <p:cNvPicPr>
            <a:picLocks noChangeAspect="1"/>
          </p:cNvPicPr>
          <p:nvPr/>
        </p:nvPicPr>
        <p:blipFill>
          <a:blip r:embed="rId6"/>
          <a:stretch>
            <a:fillRect/>
          </a:stretch>
        </p:blipFill>
        <p:spPr>
          <a:xfrm>
            <a:off x="2036940" y="3213930"/>
            <a:ext cx="1300105" cy="502803"/>
          </a:xfrm>
          <a:prstGeom prst="rect">
            <a:avLst/>
          </a:prstGeom>
        </p:spPr>
      </p:pic>
      <p:pic>
        <p:nvPicPr>
          <p:cNvPr id="55" name="Picture 54">
            <a:extLst>
              <a:ext uri="{FF2B5EF4-FFF2-40B4-BE49-F238E27FC236}">
                <a16:creationId xmlns:a16="http://schemas.microsoft.com/office/drawing/2014/main" id="{3BBB9DAB-1F94-44DC-BC7F-2E0C8BAE912C}"/>
              </a:ext>
            </a:extLst>
          </p:cNvPr>
          <p:cNvPicPr>
            <a:picLocks noChangeAspect="1"/>
          </p:cNvPicPr>
          <p:nvPr/>
        </p:nvPicPr>
        <p:blipFill>
          <a:blip r:embed="rId25"/>
          <a:stretch>
            <a:fillRect/>
          </a:stretch>
        </p:blipFill>
        <p:spPr>
          <a:xfrm>
            <a:off x="2033461" y="4122193"/>
            <a:ext cx="1303584" cy="461131"/>
          </a:xfrm>
          <a:prstGeom prst="rect">
            <a:avLst/>
          </a:prstGeom>
        </p:spPr>
      </p:pic>
      <p:pic>
        <p:nvPicPr>
          <p:cNvPr id="56" name="Picture 55">
            <a:extLst>
              <a:ext uri="{FF2B5EF4-FFF2-40B4-BE49-F238E27FC236}">
                <a16:creationId xmlns:a16="http://schemas.microsoft.com/office/drawing/2014/main" id="{7FD654AF-F763-4440-A095-7D7E33A7AE93}"/>
              </a:ext>
            </a:extLst>
          </p:cNvPr>
          <p:cNvPicPr>
            <a:picLocks noChangeAspect="1"/>
          </p:cNvPicPr>
          <p:nvPr/>
        </p:nvPicPr>
        <p:blipFill>
          <a:blip r:embed="rId25"/>
          <a:stretch>
            <a:fillRect/>
          </a:stretch>
        </p:blipFill>
        <p:spPr>
          <a:xfrm>
            <a:off x="6243104" y="4122193"/>
            <a:ext cx="1303584" cy="461131"/>
          </a:xfrm>
          <a:prstGeom prst="rect">
            <a:avLst/>
          </a:prstGeom>
        </p:spPr>
      </p:pic>
      <p:pic>
        <p:nvPicPr>
          <p:cNvPr id="57" name="Picture 56">
            <a:extLst>
              <a:ext uri="{FF2B5EF4-FFF2-40B4-BE49-F238E27FC236}">
                <a16:creationId xmlns:a16="http://schemas.microsoft.com/office/drawing/2014/main" id="{6C8CA885-385D-4E9C-9A50-FB00093002B9}"/>
              </a:ext>
            </a:extLst>
          </p:cNvPr>
          <p:cNvPicPr>
            <a:picLocks noChangeAspect="1"/>
          </p:cNvPicPr>
          <p:nvPr/>
        </p:nvPicPr>
        <p:blipFill>
          <a:blip r:embed="rId25"/>
          <a:stretch>
            <a:fillRect/>
          </a:stretch>
        </p:blipFill>
        <p:spPr>
          <a:xfrm>
            <a:off x="6243104" y="2283991"/>
            <a:ext cx="1303584" cy="461131"/>
          </a:xfrm>
          <a:prstGeom prst="rect">
            <a:avLst/>
          </a:prstGeom>
        </p:spPr>
      </p:pic>
      <p:pic>
        <p:nvPicPr>
          <p:cNvPr id="58" name="Picture 57">
            <a:extLst>
              <a:ext uri="{FF2B5EF4-FFF2-40B4-BE49-F238E27FC236}">
                <a16:creationId xmlns:a16="http://schemas.microsoft.com/office/drawing/2014/main" id="{64211ED6-BFEC-4B01-ACF2-4D57CBB61B6A}"/>
              </a:ext>
            </a:extLst>
          </p:cNvPr>
          <p:cNvPicPr>
            <a:picLocks noChangeAspect="1"/>
          </p:cNvPicPr>
          <p:nvPr/>
        </p:nvPicPr>
        <p:blipFill>
          <a:blip r:embed="rId25"/>
          <a:stretch>
            <a:fillRect/>
          </a:stretch>
        </p:blipFill>
        <p:spPr>
          <a:xfrm>
            <a:off x="10586707" y="4122192"/>
            <a:ext cx="1303584" cy="461131"/>
          </a:xfrm>
          <a:prstGeom prst="rect">
            <a:avLst/>
          </a:prstGeom>
        </p:spPr>
      </p:pic>
      <p:pic>
        <p:nvPicPr>
          <p:cNvPr id="59" name="Picture 58">
            <a:extLst>
              <a:ext uri="{FF2B5EF4-FFF2-40B4-BE49-F238E27FC236}">
                <a16:creationId xmlns:a16="http://schemas.microsoft.com/office/drawing/2014/main" id="{B3813141-9353-4B97-99B3-25F4C4031A92}"/>
              </a:ext>
            </a:extLst>
          </p:cNvPr>
          <p:cNvPicPr>
            <a:picLocks noChangeAspect="1"/>
          </p:cNvPicPr>
          <p:nvPr/>
        </p:nvPicPr>
        <p:blipFill>
          <a:blip r:embed="rId25"/>
          <a:stretch>
            <a:fillRect/>
          </a:stretch>
        </p:blipFill>
        <p:spPr>
          <a:xfrm>
            <a:off x="10563916" y="2285806"/>
            <a:ext cx="1303584" cy="461131"/>
          </a:xfrm>
          <a:prstGeom prst="rect">
            <a:avLst/>
          </a:prstGeom>
        </p:spPr>
      </p:pic>
    </p:spTree>
    <p:extLst>
      <p:ext uri="{BB962C8B-B14F-4D97-AF65-F5344CB8AC3E}">
        <p14:creationId xmlns:p14="http://schemas.microsoft.com/office/powerpoint/2010/main" val="181140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fltVal val="0"/>
                                          </p:val>
                                        </p:tav>
                                        <p:tav tm="100000">
                                          <p:val>
                                            <p:strVal val="#ppt_h"/>
                                          </p:val>
                                        </p:tav>
                                      </p:tavLst>
                                    </p:anim>
                                    <p:animEffect transition="in" filter="fade">
                                      <p:cBhvr>
                                        <p:cTn id="74" dur="500"/>
                                        <p:tgtEl>
                                          <p:spTgt spid="55"/>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 calcmode="lin" valueType="num">
                                      <p:cBhvr>
                                        <p:cTn id="86" dur="500" fill="hold"/>
                                        <p:tgtEl>
                                          <p:spTgt spid="9"/>
                                        </p:tgtEl>
                                        <p:attrNameLst>
                                          <p:attrName>ppt_w</p:attrName>
                                        </p:attrNameLst>
                                      </p:cBhvr>
                                      <p:tavLst>
                                        <p:tav tm="0">
                                          <p:val>
                                            <p:fltVal val="0"/>
                                          </p:val>
                                        </p:tav>
                                        <p:tav tm="100000">
                                          <p:val>
                                            <p:strVal val="#ppt_w"/>
                                          </p:val>
                                        </p:tav>
                                      </p:tavLst>
                                    </p:anim>
                                    <p:anim calcmode="lin" valueType="num">
                                      <p:cBhvr>
                                        <p:cTn id="87" dur="500" fill="hold"/>
                                        <p:tgtEl>
                                          <p:spTgt spid="9"/>
                                        </p:tgtEl>
                                        <p:attrNameLst>
                                          <p:attrName>ppt_h</p:attrName>
                                        </p:attrNameLst>
                                      </p:cBhvr>
                                      <p:tavLst>
                                        <p:tav tm="0">
                                          <p:val>
                                            <p:fltVal val="0"/>
                                          </p:val>
                                        </p:tav>
                                        <p:tav tm="100000">
                                          <p:val>
                                            <p:strVal val="#ppt_h"/>
                                          </p:val>
                                        </p:tav>
                                      </p:tavLst>
                                    </p:anim>
                                    <p:animEffect transition="in" filter="fade">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ppt_w</p:attrName>
                                        </p:attrNameLst>
                                      </p:cBhvr>
                                      <p:tavLst>
                                        <p:tav tm="0">
                                          <p:val>
                                            <p:fltVal val="0"/>
                                          </p:val>
                                        </p:tav>
                                        <p:tav tm="100000">
                                          <p:val>
                                            <p:strVal val="#ppt_w"/>
                                          </p:val>
                                        </p:tav>
                                      </p:tavLst>
                                    </p:anim>
                                    <p:anim calcmode="lin" valueType="num">
                                      <p:cBhvr>
                                        <p:cTn id="94" dur="500" fill="hold"/>
                                        <p:tgtEl>
                                          <p:spTgt spid="20"/>
                                        </p:tgtEl>
                                        <p:attrNameLst>
                                          <p:attrName>ppt_h</p:attrName>
                                        </p:attrNameLst>
                                      </p:cBhvr>
                                      <p:tavLst>
                                        <p:tav tm="0">
                                          <p:val>
                                            <p:fltVal val="0"/>
                                          </p:val>
                                        </p:tav>
                                        <p:tav tm="100000">
                                          <p:val>
                                            <p:strVal val="#ppt_h"/>
                                          </p:val>
                                        </p:tav>
                                      </p:tavLst>
                                    </p:anim>
                                    <p:animEffect transition="in" filter="fade">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5"/>
                                        </p:tgtEl>
                                        <p:attrNameLst>
                                          <p:attrName>style.visibility</p:attrName>
                                        </p:attrNameLst>
                                      </p:cBhvr>
                                      <p:to>
                                        <p:strVal val="visible"/>
                                      </p:to>
                                    </p:set>
                                    <p:anim calcmode="lin" valueType="num">
                                      <p:cBhvr>
                                        <p:cTn id="100" dur="500" fill="hold"/>
                                        <p:tgtEl>
                                          <p:spTgt spid="15"/>
                                        </p:tgtEl>
                                        <p:attrNameLst>
                                          <p:attrName>ppt_w</p:attrName>
                                        </p:attrNameLst>
                                      </p:cBhvr>
                                      <p:tavLst>
                                        <p:tav tm="0">
                                          <p:val>
                                            <p:fltVal val="0"/>
                                          </p:val>
                                        </p:tav>
                                        <p:tav tm="100000">
                                          <p:val>
                                            <p:strVal val="#ppt_w"/>
                                          </p:val>
                                        </p:tav>
                                      </p:tavLst>
                                    </p:anim>
                                    <p:anim calcmode="lin" valueType="num">
                                      <p:cBhvr>
                                        <p:cTn id="101" dur="500" fill="hold"/>
                                        <p:tgtEl>
                                          <p:spTgt spid="15"/>
                                        </p:tgtEl>
                                        <p:attrNameLst>
                                          <p:attrName>ppt_h</p:attrName>
                                        </p:attrNameLst>
                                      </p:cBhvr>
                                      <p:tavLst>
                                        <p:tav tm="0">
                                          <p:val>
                                            <p:fltVal val="0"/>
                                          </p:val>
                                        </p:tav>
                                        <p:tav tm="100000">
                                          <p:val>
                                            <p:strVal val="#ppt_h"/>
                                          </p:val>
                                        </p:tav>
                                      </p:tavLst>
                                    </p:anim>
                                    <p:animEffect transition="in" filter="fade">
                                      <p:cBhvr>
                                        <p:cTn id="102" dur="5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p:cTn id="107" dur="500" fill="hold"/>
                                        <p:tgtEl>
                                          <p:spTgt spid="44"/>
                                        </p:tgtEl>
                                        <p:attrNameLst>
                                          <p:attrName>ppt_w</p:attrName>
                                        </p:attrNameLst>
                                      </p:cBhvr>
                                      <p:tavLst>
                                        <p:tav tm="0">
                                          <p:val>
                                            <p:fltVal val="0"/>
                                          </p:val>
                                        </p:tav>
                                        <p:tav tm="100000">
                                          <p:val>
                                            <p:strVal val="#ppt_w"/>
                                          </p:val>
                                        </p:tav>
                                      </p:tavLst>
                                    </p:anim>
                                    <p:anim calcmode="lin" valueType="num">
                                      <p:cBhvr>
                                        <p:cTn id="108" dur="500" fill="hold"/>
                                        <p:tgtEl>
                                          <p:spTgt spid="44"/>
                                        </p:tgtEl>
                                        <p:attrNameLst>
                                          <p:attrName>ppt_h</p:attrName>
                                        </p:attrNameLst>
                                      </p:cBhvr>
                                      <p:tavLst>
                                        <p:tav tm="0">
                                          <p:val>
                                            <p:fltVal val="0"/>
                                          </p:val>
                                        </p:tav>
                                        <p:tav tm="100000">
                                          <p:val>
                                            <p:strVal val="#ppt_h"/>
                                          </p:val>
                                        </p:tav>
                                      </p:tavLst>
                                    </p:anim>
                                    <p:animEffect transition="in" filter="fade">
                                      <p:cBhvr>
                                        <p:cTn id="109" dur="500"/>
                                        <p:tgtEl>
                                          <p:spTgt spid="44"/>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nodeType="click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500" fill="hold"/>
                                        <p:tgtEl>
                                          <p:spTgt spid="13"/>
                                        </p:tgtEl>
                                        <p:attrNameLst>
                                          <p:attrName>ppt_w</p:attrName>
                                        </p:attrNameLst>
                                      </p:cBhvr>
                                      <p:tavLst>
                                        <p:tav tm="0">
                                          <p:val>
                                            <p:fltVal val="0"/>
                                          </p:val>
                                        </p:tav>
                                        <p:tav tm="100000">
                                          <p:val>
                                            <p:strVal val="#ppt_w"/>
                                          </p:val>
                                        </p:tav>
                                      </p:tavLst>
                                    </p:anim>
                                    <p:anim calcmode="lin" valueType="num">
                                      <p:cBhvr>
                                        <p:cTn id="122" dur="500" fill="hold"/>
                                        <p:tgtEl>
                                          <p:spTgt spid="13"/>
                                        </p:tgtEl>
                                        <p:attrNameLst>
                                          <p:attrName>ppt_h</p:attrName>
                                        </p:attrNameLst>
                                      </p:cBhvr>
                                      <p:tavLst>
                                        <p:tav tm="0">
                                          <p:val>
                                            <p:fltVal val="0"/>
                                          </p:val>
                                        </p:tav>
                                        <p:tav tm="100000">
                                          <p:val>
                                            <p:strVal val="#ppt_h"/>
                                          </p:val>
                                        </p:tav>
                                      </p:tavLst>
                                    </p:anim>
                                    <p:animEffect transition="in" filter="fade">
                                      <p:cBhvr>
                                        <p:cTn id="123" dur="500"/>
                                        <p:tgtEl>
                                          <p:spTgt spid="13"/>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16" fill="hold" nodeType="click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p:cTn id="135" dur="500" fill="hold"/>
                                        <p:tgtEl>
                                          <p:spTgt spid="15"/>
                                        </p:tgtEl>
                                        <p:attrNameLst>
                                          <p:attrName>ppt_w</p:attrName>
                                        </p:attrNameLst>
                                      </p:cBhvr>
                                      <p:tavLst>
                                        <p:tav tm="0">
                                          <p:val>
                                            <p:fltVal val="0"/>
                                          </p:val>
                                        </p:tav>
                                        <p:tav tm="100000">
                                          <p:val>
                                            <p:strVal val="#ppt_w"/>
                                          </p:val>
                                        </p:tav>
                                      </p:tavLst>
                                    </p:anim>
                                    <p:anim calcmode="lin" valueType="num">
                                      <p:cBhvr>
                                        <p:cTn id="136" dur="500" fill="hold"/>
                                        <p:tgtEl>
                                          <p:spTgt spid="15"/>
                                        </p:tgtEl>
                                        <p:attrNameLst>
                                          <p:attrName>ppt_h</p:attrName>
                                        </p:attrNameLst>
                                      </p:cBhvr>
                                      <p:tavLst>
                                        <p:tav tm="0">
                                          <p:val>
                                            <p:fltVal val="0"/>
                                          </p:val>
                                        </p:tav>
                                        <p:tav tm="100000">
                                          <p:val>
                                            <p:strVal val="#ppt_h"/>
                                          </p:val>
                                        </p:tav>
                                      </p:tavLst>
                                    </p:anim>
                                    <p:animEffect transition="in" filter="fade">
                                      <p:cBhvr>
                                        <p:cTn id="137" dur="500"/>
                                        <p:tgtEl>
                                          <p:spTgt spid="15"/>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nodeType="clickEffect">
                                  <p:stCondLst>
                                    <p:cond delay="0"/>
                                  </p:stCondLst>
                                  <p:childTnLst>
                                    <p:set>
                                      <p:cBhvr>
                                        <p:cTn id="141" dur="1" fill="hold">
                                          <p:stCondLst>
                                            <p:cond delay="0"/>
                                          </p:stCondLst>
                                        </p:cTn>
                                        <p:tgtEl>
                                          <p:spTgt spid="33"/>
                                        </p:tgtEl>
                                        <p:attrNameLst>
                                          <p:attrName>style.visibility</p:attrName>
                                        </p:attrNameLst>
                                      </p:cBhvr>
                                      <p:to>
                                        <p:strVal val="visible"/>
                                      </p:to>
                                    </p:set>
                                    <p:anim calcmode="lin" valueType="num">
                                      <p:cBhvr>
                                        <p:cTn id="142" dur="500" fill="hold"/>
                                        <p:tgtEl>
                                          <p:spTgt spid="33"/>
                                        </p:tgtEl>
                                        <p:attrNameLst>
                                          <p:attrName>ppt_w</p:attrName>
                                        </p:attrNameLst>
                                      </p:cBhvr>
                                      <p:tavLst>
                                        <p:tav tm="0">
                                          <p:val>
                                            <p:fltVal val="0"/>
                                          </p:val>
                                        </p:tav>
                                        <p:tav tm="100000">
                                          <p:val>
                                            <p:strVal val="#ppt_w"/>
                                          </p:val>
                                        </p:tav>
                                      </p:tavLst>
                                    </p:anim>
                                    <p:anim calcmode="lin" valueType="num">
                                      <p:cBhvr>
                                        <p:cTn id="143" dur="500" fill="hold"/>
                                        <p:tgtEl>
                                          <p:spTgt spid="33"/>
                                        </p:tgtEl>
                                        <p:attrNameLst>
                                          <p:attrName>ppt_h</p:attrName>
                                        </p:attrNameLst>
                                      </p:cBhvr>
                                      <p:tavLst>
                                        <p:tav tm="0">
                                          <p:val>
                                            <p:fltVal val="0"/>
                                          </p:val>
                                        </p:tav>
                                        <p:tav tm="100000">
                                          <p:val>
                                            <p:strVal val="#ppt_h"/>
                                          </p:val>
                                        </p:tav>
                                      </p:tavLst>
                                    </p:anim>
                                    <p:animEffect transition="in" filter="fade">
                                      <p:cBhvr>
                                        <p:cTn id="144" dur="500"/>
                                        <p:tgtEl>
                                          <p:spTgt spid="33"/>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nodeType="clickEffect">
                                  <p:stCondLst>
                                    <p:cond delay="0"/>
                                  </p:stCondLst>
                                  <p:childTnLst>
                                    <p:set>
                                      <p:cBhvr>
                                        <p:cTn id="148" dur="1" fill="hold">
                                          <p:stCondLst>
                                            <p:cond delay="0"/>
                                          </p:stCondLst>
                                        </p:cTn>
                                        <p:tgtEl>
                                          <p:spTgt spid="30"/>
                                        </p:tgtEl>
                                        <p:attrNameLst>
                                          <p:attrName>style.visibility</p:attrName>
                                        </p:attrNameLst>
                                      </p:cBhvr>
                                      <p:to>
                                        <p:strVal val="visible"/>
                                      </p:to>
                                    </p:set>
                                    <p:anim calcmode="lin" valueType="num">
                                      <p:cBhvr>
                                        <p:cTn id="149" dur="500" fill="hold"/>
                                        <p:tgtEl>
                                          <p:spTgt spid="30"/>
                                        </p:tgtEl>
                                        <p:attrNameLst>
                                          <p:attrName>ppt_w</p:attrName>
                                        </p:attrNameLst>
                                      </p:cBhvr>
                                      <p:tavLst>
                                        <p:tav tm="0">
                                          <p:val>
                                            <p:fltVal val="0"/>
                                          </p:val>
                                        </p:tav>
                                        <p:tav tm="100000">
                                          <p:val>
                                            <p:strVal val="#ppt_w"/>
                                          </p:val>
                                        </p:tav>
                                      </p:tavLst>
                                    </p:anim>
                                    <p:anim calcmode="lin" valueType="num">
                                      <p:cBhvr>
                                        <p:cTn id="150" dur="500" fill="hold"/>
                                        <p:tgtEl>
                                          <p:spTgt spid="30"/>
                                        </p:tgtEl>
                                        <p:attrNameLst>
                                          <p:attrName>ppt_h</p:attrName>
                                        </p:attrNameLst>
                                      </p:cBhvr>
                                      <p:tavLst>
                                        <p:tav tm="0">
                                          <p:val>
                                            <p:fltVal val="0"/>
                                          </p:val>
                                        </p:tav>
                                        <p:tav tm="100000">
                                          <p:val>
                                            <p:strVal val="#ppt_h"/>
                                          </p:val>
                                        </p:tav>
                                      </p:tavLst>
                                    </p:anim>
                                    <p:animEffect transition="in" filter="fade">
                                      <p:cBhvr>
                                        <p:cTn id="151" dur="500"/>
                                        <p:tgtEl>
                                          <p:spTgt spid="30"/>
                                        </p:tgtEl>
                                      </p:cBhvr>
                                    </p:animEffect>
                                  </p:childTnLst>
                                </p:cTn>
                              </p:par>
                            </p:childTnLst>
                          </p:cTn>
                        </p:par>
                      </p:childTnLst>
                    </p:cTn>
                  </p:par>
                  <p:par>
                    <p:cTn id="152" fill="hold">
                      <p:stCondLst>
                        <p:cond delay="indefinite"/>
                      </p:stCondLst>
                      <p:childTnLst>
                        <p:par>
                          <p:cTn id="153" fill="hold">
                            <p:stCondLst>
                              <p:cond delay="0"/>
                            </p:stCondLst>
                            <p:childTnLst>
                              <p:par>
                                <p:cTn id="154" presetID="53" presetClass="entr" presetSubtype="16" fill="hold" nodeType="clickEffect">
                                  <p:stCondLst>
                                    <p:cond delay="0"/>
                                  </p:stCondLst>
                                  <p:childTnLst>
                                    <p:set>
                                      <p:cBhvr>
                                        <p:cTn id="155" dur="1" fill="hold">
                                          <p:stCondLst>
                                            <p:cond delay="0"/>
                                          </p:stCondLst>
                                        </p:cTn>
                                        <p:tgtEl>
                                          <p:spTgt spid="41"/>
                                        </p:tgtEl>
                                        <p:attrNameLst>
                                          <p:attrName>style.visibility</p:attrName>
                                        </p:attrNameLst>
                                      </p:cBhvr>
                                      <p:to>
                                        <p:strVal val="visible"/>
                                      </p:to>
                                    </p:set>
                                    <p:anim calcmode="lin" valueType="num">
                                      <p:cBhvr>
                                        <p:cTn id="156" dur="500" fill="hold"/>
                                        <p:tgtEl>
                                          <p:spTgt spid="41"/>
                                        </p:tgtEl>
                                        <p:attrNameLst>
                                          <p:attrName>ppt_w</p:attrName>
                                        </p:attrNameLst>
                                      </p:cBhvr>
                                      <p:tavLst>
                                        <p:tav tm="0">
                                          <p:val>
                                            <p:fltVal val="0"/>
                                          </p:val>
                                        </p:tav>
                                        <p:tav tm="100000">
                                          <p:val>
                                            <p:strVal val="#ppt_w"/>
                                          </p:val>
                                        </p:tav>
                                      </p:tavLst>
                                    </p:anim>
                                    <p:anim calcmode="lin" valueType="num">
                                      <p:cBhvr>
                                        <p:cTn id="157" dur="500" fill="hold"/>
                                        <p:tgtEl>
                                          <p:spTgt spid="41"/>
                                        </p:tgtEl>
                                        <p:attrNameLst>
                                          <p:attrName>ppt_h</p:attrName>
                                        </p:attrNameLst>
                                      </p:cBhvr>
                                      <p:tavLst>
                                        <p:tav tm="0">
                                          <p:val>
                                            <p:fltVal val="0"/>
                                          </p:val>
                                        </p:tav>
                                        <p:tav tm="100000">
                                          <p:val>
                                            <p:strVal val="#ppt_h"/>
                                          </p:val>
                                        </p:tav>
                                      </p:tavLst>
                                    </p:anim>
                                    <p:animEffect transition="in" filter="fade">
                                      <p:cBhvr>
                                        <p:cTn id="158" dur="500"/>
                                        <p:tgtEl>
                                          <p:spTgt spid="41"/>
                                        </p:tgtEl>
                                      </p:cBhvr>
                                    </p:animEffect>
                                  </p:childTnLst>
                                </p:cTn>
                              </p:par>
                            </p:childTnLst>
                          </p:cTn>
                        </p:par>
                      </p:childTnLst>
                    </p:cTn>
                  </p:par>
                  <p:par>
                    <p:cTn id="159" fill="hold">
                      <p:stCondLst>
                        <p:cond delay="indefinite"/>
                      </p:stCondLst>
                      <p:childTnLst>
                        <p:par>
                          <p:cTn id="160" fill="hold">
                            <p:stCondLst>
                              <p:cond delay="0"/>
                            </p:stCondLst>
                            <p:childTnLst>
                              <p:par>
                                <p:cTn id="161" presetID="53" presetClass="entr" presetSubtype="16" fill="hold" nodeType="click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Effect transition="in" filter="fade">
                                      <p:cBhvr>
                                        <p:cTn id="165" dur="500"/>
                                        <p:tgtEl>
                                          <p:spTgt spid="20"/>
                                        </p:tgtEl>
                                      </p:cBhvr>
                                    </p:animEffect>
                                  </p:childTnLst>
                                </p:cTn>
                              </p:par>
                            </p:childTnLst>
                          </p:cTn>
                        </p:par>
                      </p:childTnLst>
                    </p:cTn>
                  </p:par>
                  <p:par>
                    <p:cTn id="166" fill="hold">
                      <p:stCondLst>
                        <p:cond delay="indefinite"/>
                      </p:stCondLst>
                      <p:childTnLst>
                        <p:par>
                          <p:cTn id="167" fill="hold">
                            <p:stCondLst>
                              <p:cond delay="0"/>
                            </p:stCondLst>
                            <p:childTnLst>
                              <p:par>
                                <p:cTn id="168" presetID="53" presetClass="entr" presetSubtype="16" fill="hold" nodeType="clickEffect">
                                  <p:stCondLst>
                                    <p:cond delay="0"/>
                                  </p:stCondLst>
                                  <p:childTnLst>
                                    <p:set>
                                      <p:cBhvr>
                                        <p:cTn id="169" dur="1" fill="hold">
                                          <p:stCondLst>
                                            <p:cond delay="0"/>
                                          </p:stCondLst>
                                        </p:cTn>
                                        <p:tgtEl>
                                          <p:spTgt spid="16"/>
                                        </p:tgtEl>
                                        <p:attrNameLst>
                                          <p:attrName>style.visibility</p:attrName>
                                        </p:attrNameLst>
                                      </p:cBhvr>
                                      <p:to>
                                        <p:strVal val="visible"/>
                                      </p:to>
                                    </p:set>
                                    <p:anim calcmode="lin" valueType="num">
                                      <p:cBhvr>
                                        <p:cTn id="170" dur="500" fill="hold"/>
                                        <p:tgtEl>
                                          <p:spTgt spid="16"/>
                                        </p:tgtEl>
                                        <p:attrNameLst>
                                          <p:attrName>ppt_w</p:attrName>
                                        </p:attrNameLst>
                                      </p:cBhvr>
                                      <p:tavLst>
                                        <p:tav tm="0">
                                          <p:val>
                                            <p:fltVal val="0"/>
                                          </p:val>
                                        </p:tav>
                                        <p:tav tm="100000">
                                          <p:val>
                                            <p:strVal val="#ppt_w"/>
                                          </p:val>
                                        </p:tav>
                                      </p:tavLst>
                                    </p:anim>
                                    <p:anim calcmode="lin" valueType="num">
                                      <p:cBhvr>
                                        <p:cTn id="171" dur="500" fill="hold"/>
                                        <p:tgtEl>
                                          <p:spTgt spid="16"/>
                                        </p:tgtEl>
                                        <p:attrNameLst>
                                          <p:attrName>ppt_h</p:attrName>
                                        </p:attrNameLst>
                                      </p:cBhvr>
                                      <p:tavLst>
                                        <p:tav tm="0">
                                          <p:val>
                                            <p:fltVal val="0"/>
                                          </p:val>
                                        </p:tav>
                                        <p:tav tm="100000">
                                          <p:val>
                                            <p:strVal val="#ppt_h"/>
                                          </p:val>
                                        </p:tav>
                                      </p:tavLst>
                                    </p:anim>
                                    <p:animEffect transition="in" filter="fade">
                                      <p:cBhvr>
                                        <p:cTn id="172" dur="500"/>
                                        <p:tgtEl>
                                          <p:spTgt spid="16"/>
                                        </p:tgtEl>
                                      </p:cBhvr>
                                    </p:animEffect>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nodeType="clickEffect">
                                  <p:stCondLst>
                                    <p:cond delay="0"/>
                                  </p:stCondLst>
                                  <p:childTnLst>
                                    <p:set>
                                      <p:cBhvr>
                                        <p:cTn id="176" dur="1" fill="hold">
                                          <p:stCondLst>
                                            <p:cond delay="0"/>
                                          </p:stCondLst>
                                        </p:cTn>
                                        <p:tgtEl>
                                          <p:spTgt spid="57"/>
                                        </p:tgtEl>
                                        <p:attrNameLst>
                                          <p:attrName>style.visibility</p:attrName>
                                        </p:attrNameLst>
                                      </p:cBhvr>
                                      <p:to>
                                        <p:strVal val="visible"/>
                                      </p:to>
                                    </p:set>
                                    <p:anim calcmode="lin" valueType="num">
                                      <p:cBhvr>
                                        <p:cTn id="177" dur="500" fill="hold"/>
                                        <p:tgtEl>
                                          <p:spTgt spid="57"/>
                                        </p:tgtEl>
                                        <p:attrNameLst>
                                          <p:attrName>ppt_w</p:attrName>
                                        </p:attrNameLst>
                                      </p:cBhvr>
                                      <p:tavLst>
                                        <p:tav tm="0">
                                          <p:val>
                                            <p:fltVal val="0"/>
                                          </p:val>
                                        </p:tav>
                                        <p:tav tm="100000">
                                          <p:val>
                                            <p:strVal val="#ppt_w"/>
                                          </p:val>
                                        </p:tav>
                                      </p:tavLst>
                                    </p:anim>
                                    <p:anim calcmode="lin" valueType="num">
                                      <p:cBhvr>
                                        <p:cTn id="178" dur="500" fill="hold"/>
                                        <p:tgtEl>
                                          <p:spTgt spid="57"/>
                                        </p:tgtEl>
                                        <p:attrNameLst>
                                          <p:attrName>ppt_h</p:attrName>
                                        </p:attrNameLst>
                                      </p:cBhvr>
                                      <p:tavLst>
                                        <p:tav tm="0">
                                          <p:val>
                                            <p:fltVal val="0"/>
                                          </p:val>
                                        </p:tav>
                                        <p:tav tm="100000">
                                          <p:val>
                                            <p:strVal val="#ppt_h"/>
                                          </p:val>
                                        </p:tav>
                                      </p:tavLst>
                                    </p:anim>
                                    <p:animEffect transition="in" filter="fade">
                                      <p:cBhvr>
                                        <p:cTn id="179" dur="500"/>
                                        <p:tgtEl>
                                          <p:spTgt spid="57"/>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nodeType="click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p:cTn id="184" dur="500" fill="hold"/>
                                        <p:tgtEl>
                                          <p:spTgt spid="29"/>
                                        </p:tgtEl>
                                        <p:attrNameLst>
                                          <p:attrName>ppt_w</p:attrName>
                                        </p:attrNameLst>
                                      </p:cBhvr>
                                      <p:tavLst>
                                        <p:tav tm="0">
                                          <p:val>
                                            <p:fltVal val="0"/>
                                          </p:val>
                                        </p:tav>
                                        <p:tav tm="100000">
                                          <p:val>
                                            <p:strVal val="#ppt_w"/>
                                          </p:val>
                                        </p:tav>
                                      </p:tavLst>
                                    </p:anim>
                                    <p:anim calcmode="lin" valueType="num">
                                      <p:cBhvr>
                                        <p:cTn id="185" dur="500" fill="hold"/>
                                        <p:tgtEl>
                                          <p:spTgt spid="29"/>
                                        </p:tgtEl>
                                        <p:attrNameLst>
                                          <p:attrName>ppt_h</p:attrName>
                                        </p:attrNameLst>
                                      </p:cBhvr>
                                      <p:tavLst>
                                        <p:tav tm="0">
                                          <p:val>
                                            <p:fltVal val="0"/>
                                          </p:val>
                                        </p:tav>
                                        <p:tav tm="100000">
                                          <p:val>
                                            <p:strVal val="#ppt_h"/>
                                          </p:val>
                                        </p:tav>
                                      </p:tavLst>
                                    </p:anim>
                                    <p:animEffect transition="in" filter="fade">
                                      <p:cBhvr>
                                        <p:cTn id="186" dur="500"/>
                                        <p:tgtEl>
                                          <p:spTgt spid="29"/>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nodeType="clickEffect">
                                  <p:stCondLst>
                                    <p:cond delay="0"/>
                                  </p:stCondLst>
                                  <p:childTnLst>
                                    <p:set>
                                      <p:cBhvr>
                                        <p:cTn id="190" dur="1" fill="hold">
                                          <p:stCondLst>
                                            <p:cond delay="0"/>
                                          </p:stCondLst>
                                        </p:cTn>
                                        <p:tgtEl>
                                          <p:spTgt spid="45"/>
                                        </p:tgtEl>
                                        <p:attrNameLst>
                                          <p:attrName>style.visibility</p:attrName>
                                        </p:attrNameLst>
                                      </p:cBhvr>
                                      <p:to>
                                        <p:strVal val="visible"/>
                                      </p:to>
                                    </p:set>
                                    <p:anim calcmode="lin" valueType="num">
                                      <p:cBhvr>
                                        <p:cTn id="191" dur="500" fill="hold"/>
                                        <p:tgtEl>
                                          <p:spTgt spid="45"/>
                                        </p:tgtEl>
                                        <p:attrNameLst>
                                          <p:attrName>ppt_w</p:attrName>
                                        </p:attrNameLst>
                                      </p:cBhvr>
                                      <p:tavLst>
                                        <p:tav tm="0">
                                          <p:val>
                                            <p:fltVal val="0"/>
                                          </p:val>
                                        </p:tav>
                                        <p:tav tm="100000">
                                          <p:val>
                                            <p:strVal val="#ppt_w"/>
                                          </p:val>
                                        </p:tav>
                                      </p:tavLst>
                                    </p:anim>
                                    <p:anim calcmode="lin" valueType="num">
                                      <p:cBhvr>
                                        <p:cTn id="192" dur="500" fill="hold"/>
                                        <p:tgtEl>
                                          <p:spTgt spid="45"/>
                                        </p:tgtEl>
                                        <p:attrNameLst>
                                          <p:attrName>ppt_h</p:attrName>
                                        </p:attrNameLst>
                                      </p:cBhvr>
                                      <p:tavLst>
                                        <p:tav tm="0">
                                          <p:val>
                                            <p:fltVal val="0"/>
                                          </p:val>
                                        </p:tav>
                                        <p:tav tm="100000">
                                          <p:val>
                                            <p:strVal val="#ppt_h"/>
                                          </p:val>
                                        </p:tav>
                                      </p:tavLst>
                                    </p:anim>
                                    <p:animEffect transition="in" filter="fade">
                                      <p:cBhvr>
                                        <p:cTn id="193" dur="500"/>
                                        <p:tgtEl>
                                          <p:spTgt spid="45"/>
                                        </p:tgtEl>
                                      </p:cBhvr>
                                    </p:animEffect>
                                  </p:childTnLst>
                                </p:cTn>
                              </p:par>
                            </p:childTnLst>
                          </p:cTn>
                        </p:par>
                      </p:childTnLst>
                    </p:cTn>
                  </p:par>
                  <p:par>
                    <p:cTn id="194" fill="hold">
                      <p:stCondLst>
                        <p:cond delay="indefinite"/>
                      </p:stCondLst>
                      <p:childTnLst>
                        <p:par>
                          <p:cTn id="195" fill="hold">
                            <p:stCondLst>
                              <p:cond delay="0"/>
                            </p:stCondLst>
                            <p:childTnLst>
                              <p:par>
                                <p:cTn id="196" presetID="53" presetClass="entr" presetSubtype="16" fill="hold" nodeType="clickEffect">
                                  <p:stCondLst>
                                    <p:cond delay="0"/>
                                  </p:stCondLst>
                                  <p:childTnLst>
                                    <p:set>
                                      <p:cBhvr>
                                        <p:cTn id="197" dur="1" fill="hold">
                                          <p:stCondLst>
                                            <p:cond delay="0"/>
                                          </p:stCondLst>
                                        </p:cTn>
                                        <p:tgtEl>
                                          <p:spTgt spid="24"/>
                                        </p:tgtEl>
                                        <p:attrNameLst>
                                          <p:attrName>style.visibility</p:attrName>
                                        </p:attrNameLst>
                                      </p:cBhvr>
                                      <p:to>
                                        <p:strVal val="visible"/>
                                      </p:to>
                                    </p:set>
                                    <p:anim calcmode="lin" valueType="num">
                                      <p:cBhvr>
                                        <p:cTn id="198" dur="500" fill="hold"/>
                                        <p:tgtEl>
                                          <p:spTgt spid="24"/>
                                        </p:tgtEl>
                                        <p:attrNameLst>
                                          <p:attrName>ppt_w</p:attrName>
                                        </p:attrNameLst>
                                      </p:cBhvr>
                                      <p:tavLst>
                                        <p:tav tm="0">
                                          <p:val>
                                            <p:fltVal val="0"/>
                                          </p:val>
                                        </p:tav>
                                        <p:tav tm="100000">
                                          <p:val>
                                            <p:strVal val="#ppt_w"/>
                                          </p:val>
                                        </p:tav>
                                      </p:tavLst>
                                    </p:anim>
                                    <p:anim calcmode="lin" valueType="num">
                                      <p:cBhvr>
                                        <p:cTn id="199" dur="500" fill="hold"/>
                                        <p:tgtEl>
                                          <p:spTgt spid="24"/>
                                        </p:tgtEl>
                                        <p:attrNameLst>
                                          <p:attrName>ppt_h</p:attrName>
                                        </p:attrNameLst>
                                      </p:cBhvr>
                                      <p:tavLst>
                                        <p:tav tm="0">
                                          <p:val>
                                            <p:fltVal val="0"/>
                                          </p:val>
                                        </p:tav>
                                        <p:tav tm="100000">
                                          <p:val>
                                            <p:strVal val="#ppt_h"/>
                                          </p:val>
                                        </p:tav>
                                      </p:tavLst>
                                    </p:anim>
                                    <p:animEffect transition="in" filter="fade">
                                      <p:cBhvr>
                                        <p:cTn id="200" dur="500"/>
                                        <p:tgtEl>
                                          <p:spTgt spid="24"/>
                                        </p:tgtEl>
                                      </p:cBhvr>
                                    </p:animEffect>
                                  </p:childTnLst>
                                </p:cTn>
                              </p:par>
                            </p:childTnLst>
                          </p:cTn>
                        </p:par>
                      </p:childTnLst>
                    </p:cTn>
                  </p:par>
                  <p:par>
                    <p:cTn id="201" fill="hold">
                      <p:stCondLst>
                        <p:cond delay="indefinite"/>
                      </p:stCondLst>
                      <p:childTnLst>
                        <p:par>
                          <p:cTn id="202" fill="hold">
                            <p:stCondLst>
                              <p:cond delay="0"/>
                            </p:stCondLst>
                            <p:childTnLst>
                              <p:par>
                                <p:cTn id="203" presetID="53" presetClass="entr" presetSubtype="16" fill="hold" nodeType="clickEffect">
                                  <p:stCondLst>
                                    <p:cond delay="0"/>
                                  </p:stCondLst>
                                  <p:childTnLst>
                                    <p:set>
                                      <p:cBhvr>
                                        <p:cTn id="204" dur="1" fill="hold">
                                          <p:stCondLst>
                                            <p:cond delay="0"/>
                                          </p:stCondLst>
                                        </p:cTn>
                                        <p:tgtEl>
                                          <p:spTgt spid="16"/>
                                        </p:tgtEl>
                                        <p:attrNameLst>
                                          <p:attrName>style.visibility</p:attrName>
                                        </p:attrNameLst>
                                      </p:cBhvr>
                                      <p:to>
                                        <p:strVal val="visible"/>
                                      </p:to>
                                    </p:set>
                                    <p:anim calcmode="lin" valueType="num">
                                      <p:cBhvr>
                                        <p:cTn id="205" dur="500" fill="hold"/>
                                        <p:tgtEl>
                                          <p:spTgt spid="16"/>
                                        </p:tgtEl>
                                        <p:attrNameLst>
                                          <p:attrName>ppt_w</p:attrName>
                                        </p:attrNameLst>
                                      </p:cBhvr>
                                      <p:tavLst>
                                        <p:tav tm="0">
                                          <p:val>
                                            <p:fltVal val="0"/>
                                          </p:val>
                                        </p:tav>
                                        <p:tav tm="100000">
                                          <p:val>
                                            <p:strVal val="#ppt_w"/>
                                          </p:val>
                                        </p:tav>
                                      </p:tavLst>
                                    </p:anim>
                                    <p:anim calcmode="lin" valueType="num">
                                      <p:cBhvr>
                                        <p:cTn id="206" dur="500" fill="hold"/>
                                        <p:tgtEl>
                                          <p:spTgt spid="16"/>
                                        </p:tgtEl>
                                        <p:attrNameLst>
                                          <p:attrName>ppt_h</p:attrName>
                                        </p:attrNameLst>
                                      </p:cBhvr>
                                      <p:tavLst>
                                        <p:tav tm="0">
                                          <p:val>
                                            <p:fltVal val="0"/>
                                          </p:val>
                                        </p:tav>
                                        <p:tav tm="100000">
                                          <p:val>
                                            <p:strVal val="#ppt_h"/>
                                          </p:val>
                                        </p:tav>
                                      </p:tavLst>
                                    </p:anim>
                                    <p:animEffect transition="in" filter="fade">
                                      <p:cBhvr>
                                        <p:cTn id="207" dur="500"/>
                                        <p:tgtEl>
                                          <p:spTgt spid="16"/>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nodeType="clickEffect">
                                  <p:stCondLst>
                                    <p:cond delay="0"/>
                                  </p:stCondLst>
                                  <p:childTnLst>
                                    <p:set>
                                      <p:cBhvr>
                                        <p:cTn id="211" dur="1" fill="hold">
                                          <p:stCondLst>
                                            <p:cond delay="0"/>
                                          </p:stCondLst>
                                        </p:cTn>
                                        <p:tgtEl>
                                          <p:spTgt spid="56"/>
                                        </p:tgtEl>
                                        <p:attrNameLst>
                                          <p:attrName>style.visibility</p:attrName>
                                        </p:attrNameLst>
                                      </p:cBhvr>
                                      <p:to>
                                        <p:strVal val="visible"/>
                                      </p:to>
                                    </p:set>
                                    <p:anim calcmode="lin" valueType="num">
                                      <p:cBhvr>
                                        <p:cTn id="212" dur="500" fill="hold"/>
                                        <p:tgtEl>
                                          <p:spTgt spid="56"/>
                                        </p:tgtEl>
                                        <p:attrNameLst>
                                          <p:attrName>ppt_w</p:attrName>
                                        </p:attrNameLst>
                                      </p:cBhvr>
                                      <p:tavLst>
                                        <p:tav tm="0">
                                          <p:val>
                                            <p:fltVal val="0"/>
                                          </p:val>
                                        </p:tav>
                                        <p:tav tm="100000">
                                          <p:val>
                                            <p:strVal val="#ppt_w"/>
                                          </p:val>
                                        </p:tav>
                                      </p:tavLst>
                                    </p:anim>
                                    <p:anim calcmode="lin" valueType="num">
                                      <p:cBhvr>
                                        <p:cTn id="213" dur="500" fill="hold"/>
                                        <p:tgtEl>
                                          <p:spTgt spid="56"/>
                                        </p:tgtEl>
                                        <p:attrNameLst>
                                          <p:attrName>ppt_h</p:attrName>
                                        </p:attrNameLst>
                                      </p:cBhvr>
                                      <p:tavLst>
                                        <p:tav tm="0">
                                          <p:val>
                                            <p:fltVal val="0"/>
                                          </p:val>
                                        </p:tav>
                                        <p:tav tm="100000">
                                          <p:val>
                                            <p:strVal val="#ppt_h"/>
                                          </p:val>
                                        </p:tav>
                                      </p:tavLst>
                                    </p:anim>
                                    <p:animEffect transition="in" filter="fade">
                                      <p:cBhvr>
                                        <p:cTn id="214" dur="500"/>
                                        <p:tgtEl>
                                          <p:spTgt spid="56"/>
                                        </p:tgtEl>
                                      </p:cBhvr>
                                    </p:animEffect>
                                  </p:childTnLst>
                                </p:cTn>
                              </p:par>
                            </p:childTnLst>
                          </p:cTn>
                        </p:par>
                      </p:childTnLst>
                    </p:cTn>
                  </p:par>
                  <p:par>
                    <p:cTn id="215" fill="hold">
                      <p:stCondLst>
                        <p:cond delay="indefinite"/>
                      </p:stCondLst>
                      <p:childTnLst>
                        <p:par>
                          <p:cTn id="216" fill="hold">
                            <p:stCondLst>
                              <p:cond delay="0"/>
                            </p:stCondLst>
                            <p:childTnLst>
                              <p:par>
                                <p:cTn id="217" presetID="53" presetClass="entr" presetSubtype="16" fill="hold" nodeType="clickEffect">
                                  <p:stCondLst>
                                    <p:cond delay="0"/>
                                  </p:stCondLst>
                                  <p:childTnLst>
                                    <p:set>
                                      <p:cBhvr>
                                        <p:cTn id="218" dur="1" fill="hold">
                                          <p:stCondLst>
                                            <p:cond delay="0"/>
                                          </p:stCondLst>
                                        </p:cTn>
                                        <p:tgtEl>
                                          <p:spTgt spid="30"/>
                                        </p:tgtEl>
                                        <p:attrNameLst>
                                          <p:attrName>style.visibility</p:attrName>
                                        </p:attrNameLst>
                                      </p:cBhvr>
                                      <p:to>
                                        <p:strVal val="visible"/>
                                      </p:to>
                                    </p:set>
                                    <p:anim calcmode="lin" valueType="num">
                                      <p:cBhvr>
                                        <p:cTn id="219" dur="500" fill="hold"/>
                                        <p:tgtEl>
                                          <p:spTgt spid="30"/>
                                        </p:tgtEl>
                                        <p:attrNameLst>
                                          <p:attrName>ppt_w</p:attrName>
                                        </p:attrNameLst>
                                      </p:cBhvr>
                                      <p:tavLst>
                                        <p:tav tm="0">
                                          <p:val>
                                            <p:fltVal val="0"/>
                                          </p:val>
                                        </p:tav>
                                        <p:tav tm="100000">
                                          <p:val>
                                            <p:strVal val="#ppt_w"/>
                                          </p:val>
                                        </p:tav>
                                      </p:tavLst>
                                    </p:anim>
                                    <p:anim calcmode="lin" valueType="num">
                                      <p:cBhvr>
                                        <p:cTn id="220" dur="500" fill="hold"/>
                                        <p:tgtEl>
                                          <p:spTgt spid="30"/>
                                        </p:tgtEl>
                                        <p:attrNameLst>
                                          <p:attrName>ppt_h</p:attrName>
                                        </p:attrNameLst>
                                      </p:cBhvr>
                                      <p:tavLst>
                                        <p:tav tm="0">
                                          <p:val>
                                            <p:fltVal val="0"/>
                                          </p:val>
                                        </p:tav>
                                        <p:tav tm="100000">
                                          <p:val>
                                            <p:strVal val="#ppt_h"/>
                                          </p:val>
                                        </p:tav>
                                      </p:tavLst>
                                    </p:anim>
                                    <p:animEffect transition="in" filter="fade">
                                      <p:cBhvr>
                                        <p:cTn id="221" dur="500"/>
                                        <p:tgtEl>
                                          <p:spTgt spid="30"/>
                                        </p:tgtEl>
                                      </p:cBhvr>
                                    </p:animEffect>
                                  </p:childTnLst>
                                </p:cTn>
                              </p:par>
                            </p:childTnLst>
                          </p:cTn>
                        </p:par>
                      </p:childTnLst>
                    </p:cTn>
                  </p:par>
                  <p:par>
                    <p:cTn id="222" fill="hold">
                      <p:stCondLst>
                        <p:cond delay="indefinite"/>
                      </p:stCondLst>
                      <p:childTnLst>
                        <p:par>
                          <p:cTn id="223" fill="hold">
                            <p:stCondLst>
                              <p:cond delay="0"/>
                            </p:stCondLst>
                            <p:childTnLst>
                              <p:par>
                                <p:cTn id="224" presetID="53" presetClass="entr" presetSubtype="16" fill="hold" nodeType="clickEffect">
                                  <p:stCondLst>
                                    <p:cond delay="0"/>
                                  </p:stCondLst>
                                  <p:childTnLst>
                                    <p:set>
                                      <p:cBhvr>
                                        <p:cTn id="225" dur="1" fill="hold">
                                          <p:stCondLst>
                                            <p:cond delay="0"/>
                                          </p:stCondLst>
                                        </p:cTn>
                                        <p:tgtEl>
                                          <p:spTgt spid="40"/>
                                        </p:tgtEl>
                                        <p:attrNameLst>
                                          <p:attrName>style.visibility</p:attrName>
                                        </p:attrNameLst>
                                      </p:cBhvr>
                                      <p:to>
                                        <p:strVal val="visible"/>
                                      </p:to>
                                    </p:set>
                                    <p:anim calcmode="lin" valueType="num">
                                      <p:cBhvr>
                                        <p:cTn id="226" dur="500" fill="hold"/>
                                        <p:tgtEl>
                                          <p:spTgt spid="40"/>
                                        </p:tgtEl>
                                        <p:attrNameLst>
                                          <p:attrName>ppt_w</p:attrName>
                                        </p:attrNameLst>
                                      </p:cBhvr>
                                      <p:tavLst>
                                        <p:tav tm="0">
                                          <p:val>
                                            <p:fltVal val="0"/>
                                          </p:val>
                                        </p:tav>
                                        <p:tav tm="100000">
                                          <p:val>
                                            <p:strVal val="#ppt_w"/>
                                          </p:val>
                                        </p:tav>
                                      </p:tavLst>
                                    </p:anim>
                                    <p:anim calcmode="lin" valueType="num">
                                      <p:cBhvr>
                                        <p:cTn id="227" dur="500" fill="hold"/>
                                        <p:tgtEl>
                                          <p:spTgt spid="40"/>
                                        </p:tgtEl>
                                        <p:attrNameLst>
                                          <p:attrName>ppt_h</p:attrName>
                                        </p:attrNameLst>
                                      </p:cBhvr>
                                      <p:tavLst>
                                        <p:tav tm="0">
                                          <p:val>
                                            <p:fltVal val="0"/>
                                          </p:val>
                                        </p:tav>
                                        <p:tav tm="100000">
                                          <p:val>
                                            <p:strVal val="#ppt_h"/>
                                          </p:val>
                                        </p:tav>
                                      </p:tavLst>
                                    </p:anim>
                                    <p:animEffect transition="in" filter="fade">
                                      <p:cBhvr>
                                        <p:cTn id="228" dur="500"/>
                                        <p:tgtEl>
                                          <p:spTgt spid="40"/>
                                        </p:tgtEl>
                                      </p:cBhvr>
                                    </p:animEffect>
                                  </p:childTnLst>
                                </p:cTn>
                              </p:par>
                            </p:childTnLst>
                          </p:cTn>
                        </p:par>
                      </p:childTnLst>
                    </p:cTn>
                  </p:par>
                  <p:par>
                    <p:cTn id="229" fill="hold">
                      <p:stCondLst>
                        <p:cond delay="indefinite"/>
                      </p:stCondLst>
                      <p:childTnLst>
                        <p:par>
                          <p:cTn id="230" fill="hold">
                            <p:stCondLst>
                              <p:cond delay="0"/>
                            </p:stCondLst>
                            <p:childTnLst>
                              <p:par>
                                <p:cTn id="231" presetID="53" presetClass="entr" presetSubtype="16" fill="hold" nodeType="clickEffect">
                                  <p:stCondLst>
                                    <p:cond delay="0"/>
                                  </p:stCondLst>
                                  <p:childTnLst>
                                    <p:set>
                                      <p:cBhvr>
                                        <p:cTn id="232" dur="1" fill="hold">
                                          <p:stCondLst>
                                            <p:cond delay="0"/>
                                          </p:stCondLst>
                                        </p:cTn>
                                        <p:tgtEl>
                                          <p:spTgt spid="20"/>
                                        </p:tgtEl>
                                        <p:attrNameLst>
                                          <p:attrName>style.visibility</p:attrName>
                                        </p:attrNameLst>
                                      </p:cBhvr>
                                      <p:to>
                                        <p:strVal val="visible"/>
                                      </p:to>
                                    </p:set>
                                    <p:anim calcmode="lin" valueType="num">
                                      <p:cBhvr>
                                        <p:cTn id="233" dur="500" fill="hold"/>
                                        <p:tgtEl>
                                          <p:spTgt spid="20"/>
                                        </p:tgtEl>
                                        <p:attrNameLst>
                                          <p:attrName>ppt_w</p:attrName>
                                        </p:attrNameLst>
                                      </p:cBhvr>
                                      <p:tavLst>
                                        <p:tav tm="0">
                                          <p:val>
                                            <p:fltVal val="0"/>
                                          </p:val>
                                        </p:tav>
                                        <p:tav tm="100000">
                                          <p:val>
                                            <p:strVal val="#ppt_w"/>
                                          </p:val>
                                        </p:tav>
                                      </p:tavLst>
                                    </p:anim>
                                    <p:anim calcmode="lin" valueType="num">
                                      <p:cBhvr>
                                        <p:cTn id="234" dur="500" fill="hold"/>
                                        <p:tgtEl>
                                          <p:spTgt spid="20"/>
                                        </p:tgtEl>
                                        <p:attrNameLst>
                                          <p:attrName>ppt_h</p:attrName>
                                        </p:attrNameLst>
                                      </p:cBhvr>
                                      <p:tavLst>
                                        <p:tav tm="0">
                                          <p:val>
                                            <p:fltVal val="0"/>
                                          </p:val>
                                        </p:tav>
                                        <p:tav tm="100000">
                                          <p:val>
                                            <p:strVal val="#ppt_h"/>
                                          </p:val>
                                        </p:tav>
                                      </p:tavLst>
                                    </p:anim>
                                    <p:animEffect transition="in" filter="fade">
                                      <p:cBhvr>
                                        <p:cTn id="235" dur="500"/>
                                        <p:tgtEl>
                                          <p:spTgt spid="20"/>
                                        </p:tgtEl>
                                      </p:cBhvr>
                                    </p:animEffect>
                                  </p:childTnLst>
                                </p:cTn>
                              </p:par>
                            </p:childTnLst>
                          </p:cTn>
                        </p:par>
                      </p:childTnLst>
                    </p:cTn>
                  </p:par>
                  <p:par>
                    <p:cTn id="236" fill="hold">
                      <p:stCondLst>
                        <p:cond delay="indefinite"/>
                      </p:stCondLst>
                      <p:childTnLst>
                        <p:par>
                          <p:cTn id="237" fill="hold">
                            <p:stCondLst>
                              <p:cond delay="0"/>
                            </p:stCondLst>
                            <p:childTnLst>
                              <p:par>
                                <p:cTn id="238" presetID="53" presetClass="entr" presetSubtype="16" fill="hold" nodeType="clickEffect">
                                  <p:stCondLst>
                                    <p:cond delay="0"/>
                                  </p:stCondLst>
                                  <p:childTnLst>
                                    <p:set>
                                      <p:cBhvr>
                                        <p:cTn id="239" dur="1" fill="hold">
                                          <p:stCondLst>
                                            <p:cond delay="0"/>
                                          </p:stCondLst>
                                        </p:cTn>
                                        <p:tgtEl>
                                          <p:spTgt spid="17"/>
                                        </p:tgtEl>
                                        <p:attrNameLst>
                                          <p:attrName>style.visibility</p:attrName>
                                        </p:attrNameLst>
                                      </p:cBhvr>
                                      <p:to>
                                        <p:strVal val="visible"/>
                                      </p:to>
                                    </p:set>
                                    <p:anim calcmode="lin" valueType="num">
                                      <p:cBhvr>
                                        <p:cTn id="240" dur="500" fill="hold"/>
                                        <p:tgtEl>
                                          <p:spTgt spid="17"/>
                                        </p:tgtEl>
                                        <p:attrNameLst>
                                          <p:attrName>ppt_w</p:attrName>
                                        </p:attrNameLst>
                                      </p:cBhvr>
                                      <p:tavLst>
                                        <p:tav tm="0">
                                          <p:val>
                                            <p:fltVal val="0"/>
                                          </p:val>
                                        </p:tav>
                                        <p:tav tm="100000">
                                          <p:val>
                                            <p:strVal val="#ppt_w"/>
                                          </p:val>
                                        </p:tav>
                                      </p:tavLst>
                                    </p:anim>
                                    <p:anim calcmode="lin" valueType="num">
                                      <p:cBhvr>
                                        <p:cTn id="241" dur="500" fill="hold"/>
                                        <p:tgtEl>
                                          <p:spTgt spid="17"/>
                                        </p:tgtEl>
                                        <p:attrNameLst>
                                          <p:attrName>ppt_h</p:attrName>
                                        </p:attrNameLst>
                                      </p:cBhvr>
                                      <p:tavLst>
                                        <p:tav tm="0">
                                          <p:val>
                                            <p:fltVal val="0"/>
                                          </p:val>
                                        </p:tav>
                                        <p:tav tm="100000">
                                          <p:val>
                                            <p:strVal val="#ppt_h"/>
                                          </p:val>
                                        </p:tav>
                                      </p:tavLst>
                                    </p:anim>
                                    <p:animEffect transition="in" filter="fade">
                                      <p:cBhvr>
                                        <p:cTn id="242" dur="500"/>
                                        <p:tgtEl>
                                          <p:spTgt spid="17"/>
                                        </p:tgtEl>
                                      </p:cBhvr>
                                    </p:animEffect>
                                  </p:childTnLst>
                                </p:cTn>
                              </p:par>
                            </p:childTnLst>
                          </p:cTn>
                        </p:par>
                      </p:childTnLst>
                    </p:cTn>
                  </p:par>
                  <p:par>
                    <p:cTn id="243" fill="hold">
                      <p:stCondLst>
                        <p:cond delay="indefinite"/>
                      </p:stCondLst>
                      <p:childTnLst>
                        <p:par>
                          <p:cTn id="244" fill="hold">
                            <p:stCondLst>
                              <p:cond delay="0"/>
                            </p:stCondLst>
                            <p:childTnLst>
                              <p:par>
                                <p:cTn id="245" presetID="53" presetClass="entr" presetSubtype="16" fill="hold" grpId="0" nodeType="clickEffect">
                                  <p:stCondLst>
                                    <p:cond delay="0"/>
                                  </p:stCondLst>
                                  <p:childTnLst>
                                    <p:set>
                                      <p:cBhvr>
                                        <p:cTn id="246" dur="1" fill="hold">
                                          <p:stCondLst>
                                            <p:cond delay="0"/>
                                          </p:stCondLst>
                                        </p:cTn>
                                        <p:tgtEl>
                                          <p:spTgt spid="21"/>
                                        </p:tgtEl>
                                        <p:attrNameLst>
                                          <p:attrName>style.visibility</p:attrName>
                                        </p:attrNameLst>
                                      </p:cBhvr>
                                      <p:to>
                                        <p:strVal val="visible"/>
                                      </p:to>
                                    </p:set>
                                    <p:anim calcmode="lin" valueType="num">
                                      <p:cBhvr>
                                        <p:cTn id="247" dur="500" fill="hold"/>
                                        <p:tgtEl>
                                          <p:spTgt spid="21"/>
                                        </p:tgtEl>
                                        <p:attrNameLst>
                                          <p:attrName>ppt_w</p:attrName>
                                        </p:attrNameLst>
                                      </p:cBhvr>
                                      <p:tavLst>
                                        <p:tav tm="0">
                                          <p:val>
                                            <p:fltVal val="0"/>
                                          </p:val>
                                        </p:tav>
                                        <p:tav tm="100000">
                                          <p:val>
                                            <p:strVal val="#ppt_w"/>
                                          </p:val>
                                        </p:tav>
                                      </p:tavLst>
                                    </p:anim>
                                    <p:anim calcmode="lin" valueType="num">
                                      <p:cBhvr>
                                        <p:cTn id="248" dur="500" fill="hold"/>
                                        <p:tgtEl>
                                          <p:spTgt spid="21"/>
                                        </p:tgtEl>
                                        <p:attrNameLst>
                                          <p:attrName>ppt_h</p:attrName>
                                        </p:attrNameLst>
                                      </p:cBhvr>
                                      <p:tavLst>
                                        <p:tav tm="0">
                                          <p:val>
                                            <p:fltVal val="0"/>
                                          </p:val>
                                        </p:tav>
                                        <p:tav tm="100000">
                                          <p:val>
                                            <p:strVal val="#ppt_h"/>
                                          </p:val>
                                        </p:tav>
                                      </p:tavLst>
                                    </p:anim>
                                    <p:animEffect transition="in" filter="fade">
                                      <p:cBhvr>
                                        <p:cTn id="249" dur="500"/>
                                        <p:tgtEl>
                                          <p:spTgt spid="21"/>
                                        </p:tgtEl>
                                      </p:cBhvr>
                                    </p:animEffect>
                                  </p:childTnLst>
                                </p:cTn>
                              </p:par>
                              <p:par>
                                <p:cTn id="250" presetID="53" presetClass="entr" presetSubtype="16" fill="hold" nodeType="withEffect">
                                  <p:stCondLst>
                                    <p:cond delay="0"/>
                                  </p:stCondLst>
                                  <p:childTnLst>
                                    <p:set>
                                      <p:cBhvr>
                                        <p:cTn id="251" dur="1" fill="hold">
                                          <p:stCondLst>
                                            <p:cond delay="0"/>
                                          </p:stCondLst>
                                        </p:cTn>
                                        <p:tgtEl>
                                          <p:spTgt spid="31"/>
                                        </p:tgtEl>
                                        <p:attrNameLst>
                                          <p:attrName>style.visibility</p:attrName>
                                        </p:attrNameLst>
                                      </p:cBhvr>
                                      <p:to>
                                        <p:strVal val="visible"/>
                                      </p:to>
                                    </p:set>
                                    <p:anim calcmode="lin" valueType="num">
                                      <p:cBhvr>
                                        <p:cTn id="252" dur="500" fill="hold"/>
                                        <p:tgtEl>
                                          <p:spTgt spid="31"/>
                                        </p:tgtEl>
                                        <p:attrNameLst>
                                          <p:attrName>ppt_w</p:attrName>
                                        </p:attrNameLst>
                                      </p:cBhvr>
                                      <p:tavLst>
                                        <p:tav tm="0">
                                          <p:val>
                                            <p:fltVal val="0"/>
                                          </p:val>
                                        </p:tav>
                                        <p:tav tm="100000">
                                          <p:val>
                                            <p:strVal val="#ppt_w"/>
                                          </p:val>
                                        </p:tav>
                                      </p:tavLst>
                                    </p:anim>
                                    <p:anim calcmode="lin" valueType="num">
                                      <p:cBhvr>
                                        <p:cTn id="253" dur="500" fill="hold"/>
                                        <p:tgtEl>
                                          <p:spTgt spid="31"/>
                                        </p:tgtEl>
                                        <p:attrNameLst>
                                          <p:attrName>ppt_h</p:attrName>
                                        </p:attrNameLst>
                                      </p:cBhvr>
                                      <p:tavLst>
                                        <p:tav tm="0">
                                          <p:val>
                                            <p:fltVal val="0"/>
                                          </p:val>
                                        </p:tav>
                                        <p:tav tm="100000">
                                          <p:val>
                                            <p:strVal val="#ppt_h"/>
                                          </p:val>
                                        </p:tav>
                                      </p:tavLst>
                                    </p:anim>
                                    <p:animEffect transition="in" filter="fade">
                                      <p:cBhvr>
                                        <p:cTn id="254" dur="500"/>
                                        <p:tgtEl>
                                          <p:spTgt spid="31"/>
                                        </p:tgtEl>
                                      </p:cBhvr>
                                    </p:animEffect>
                                  </p:childTnLst>
                                </p:cTn>
                              </p:par>
                              <p:par>
                                <p:cTn id="255" presetID="53" presetClass="entr" presetSubtype="16" fill="hold" nodeType="withEffect">
                                  <p:stCondLst>
                                    <p:cond delay="0"/>
                                  </p:stCondLst>
                                  <p:childTnLst>
                                    <p:set>
                                      <p:cBhvr>
                                        <p:cTn id="256" dur="1" fill="hold">
                                          <p:stCondLst>
                                            <p:cond delay="0"/>
                                          </p:stCondLst>
                                        </p:cTn>
                                        <p:tgtEl>
                                          <p:spTgt spid="42"/>
                                        </p:tgtEl>
                                        <p:attrNameLst>
                                          <p:attrName>style.visibility</p:attrName>
                                        </p:attrNameLst>
                                      </p:cBhvr>
                                      <p:to>
                                        <p:strVal val="visible"/>
                                      </p:to>
                                    </p:set>
                                    <p:anim calcmode="lin" valueType="num">
                                      <p:cBhvr>
                                        <p:cTn id="257" dur="500" fill="hold"/>
                                        <p:tgtEl>
                                          <p:spTgt spid="42"/>
                                        </p:tgtEl>
                                        <p:attrNameLst>
                                          <p:attrName>ppt_w</p:attrName>
                                        </p:attrNameLst>
                                      </p:cBhvr>
                                      <p:tavLst>
                                        <p:tav tm="0">
                                          <p:val>
                                            <p:fltVal val="0"/>
                                          </p:val>
                                        </p:tav>
                                        <p:tav tm="100000">
                                          <p:val>
                                            <p:strVal val="#ppt_w"/>
                                          </p:val>
                                        </p:tav>
                                      </p:tavLst>
                                    </p:anim>
                                    <p:anim calcmode="lin" valueType="num">
                                      <p:cBhvr>
                                        <p:cTn id="258" dur="500" fill="hold"/>
                                        <p:tgtEl>
                                          <p:spTgt spid="42"/>
                                        </p:tgtEl>
                                        <p:attrNameLst>
                                          <p:attrName>ppt_h</p:attrName>
                                        </p:attrNameLst>
                                      </p:cBhvr>
                                      <p:tavLst>
                                        <p:tav tm="0">
                                          <p:val>
                                            <p:fltVal val="0"/>
                                          </p:val>
                                        </p:tav>
                                        <p:tav tm="100000">
                                          <p:val>
                                            <p:strVal val="#ppt_h"/>
                                          </p:val>
                                        </p:tav>
                                      </p:tavLst>
                                    </p:anim>
                                    <p:animEffect transition="in" filter="fade">
                                      <p:cBhvr>
                                        <p:cTn id="259" dur="500"/>
                                        <p:tgtEl>
                                          <p:spTgt spid="42"/>
                                        </p:tgtEl>
                                      </p:cBhvr>
                                    </p:animEffect>
                                  </p:childTnLst>
                                </p:cTn>
                              </p:par>
                            </p:childTnLst>
                          </p:cTn>
                        </p:par>
                      </p:childTnLst>
                    </p:cTn>
                  </p:par>
                  <p:par>
                    <p:cTn id="260" fill="hold">
                      <p:stCondLst>
                        <p:cond delay="indefinite"/>
                      </p:stCondLst>
                      <p:childTnLst>
                        <p:par>
                          <p:cTn id="261" fill="hold">
                            <p:stCondLst>
                              <p:cond delay="0"/>
                            </p:stCondLst>
                            <p:childTnLst>
                              <p:par>
                                <p:cTn id="262" presetID="53" presetClass="entr" presetSubtype="16" fill="hold" nodeType="clickEffect">
                                  <p:stCondLst>
                                    <p:cond delay="0"/>
                                  </p:stCondLst>
                                  <p:childTnLst>
                                    <p:set>
                                      <p:cBhvr>
                                        <p:cTn id="263" dur="1" fill="hold">
                                          <p:stCondLst>
                                            <p:cond delay="0"/>
                                          </p:stCondLst>
                                        </p:cTn>
                                        <p:tgtEl>
                                          <p:spTgt spid="29"/>
                                        </p:tgtEl>
                                        <p:attrNameLst>
                                          <p:attrName>style.visibility</p:attrName>
                                        </p:attrNameLst>
                                      </p:cBhvr>
                                      <p:to>
                                        <p:strVal val="visible"/>
                                      </p:to>
                                    </p:set>
                                    <p:anim calcmode="lin" valueType="num">
                                      <p:cBhvr>
                                        <p:cTn id="264" dur="500" fill="hold"/>
                                        <p:tgtEl>
                                          <p:spTgt spid="29"/>
                                        </p:tgtEl>
                                        <p:attrNameLst>
                                          <p:attrName>ppt_w</p:attrName>
                                        </p:attrNameLst>
                                      </p:cBhvr>
                                      <p:tavLst>
                                        <p:tav tm="0">
                                          <p:val>
                                            <p:fltVal val="0"/>
                                          </p:val>
                                        </p:tav>
                                        <p:tav tm="100000">
                                          <p:val>
                                            <p:strVal val="#ppt_w"/>
                                          </p:val>
                                        </p:tav>
                                      </p:tavLst>
                                    </p:anim>
                                    <p:anim calcmode="lin" valueType="num">
                                      <p:cBhvr>
                                        <p:cTn id="265" dur="500" fill="hold"/>
                                        <p:tgtEl>
                                          <p:spTgt spid="29"/>
                                        </p:tgtEl>
                                        <p:attrNameLst>
                                          <p:attrName>ppt_h</p:attrName>
                                        </p:attrNameLst>
                                      </p:cBhvr>
                                      <p:tavLst>
                                        <p:tav tm="0">
                                          <p:val>
                                            <p:fltVal val="0"/>
                                          </p:val>
                                        </p:tav>
                                        <p:tav tm="100000">
                                          <p:val>
                                            <p:strVal val="#ppt_h"/>
                                          </p:val>
                                        </p:tav>
                                      </p:tavLst>
                                    </p:anim>
                                    <p:animEffect transition="in" filter="fade">
                                      <p:cBhvr>
                                        <p:cTn id="266" dur="500"/>
                                        <p:tgtEl>
                                          <p:spTgt spid="29"/>
                                        </p:tgtEl>
                                      </p:cBhvr>
                                    </p:animEffect>
                                  </p:childTnLst>
                                </p:cTn>
                              </p:par>
                            </p:childTnLst>
                          </p:cTn>
                        </p:par>
                      </p:childTnLst>
                    </p:cTn>
                  </p:par>
                  <p:par>
                    <p:cTn id="267" fill="hold">
                      <p:stCondLst>
                        <p:cond delay="indefinite"/>
                      </p:stCondLst>
                      <p:childTnLst>
                        <p:par>
                          <p:cTn id="268" fill="hold">
                            <p:stCondLst>
                              <p:cond delay="0"/>
                            </p:stCondLst>
                            <p:childTnLst>
                              <p:par>
                                <p:cTn id="269" presetID="53" presetClass="entr" presetSubtype="16" fill="hold" nodeType="clickEffect">
                                  <p:stCondLst>
                                    <p:cond delay="0"/>
                                  </p:stCondLst>
                                  <p:childTnLst>
                                    <p:set>
                                      <p:cBhvr>
                                        <p:cTn id="270" dur="1" fill="hold">
                                          <p:stCondLst>
                                            <p:cond delay="0"/>
                                          </p:stCondLst>
                                        </p:cTn>
                                        <p:tgtEl>
                                          <p:spTgt spid="39"/>
                                        </p:tgtEl>
                                        <p:attrNameLst>
                                          <p:attrName>style.visibility</p:attrName>
                                        </p:attrNameLst>
                                      </p:cBhvr>
                                      <p:to>
                                        <p:strVal val="visible"/>
                                      </p:to>
                                    </p:set>
                                    <p:anim calcmode="lin" valueType="num">
                                      <p:cBhvr>
                                        <p:cTn id="271" dur="500" fill="hold"/>
                                        <p:tgtEl>
                                          <p:spTgt spid="39"/>
                                        </p:tgtEl>
                                        <p:attrNameLst>
                                          <p:attrName>ppt_w</p:attrName>
                                        </p:attrNameLst>
                                      </p:cBhvr>
                                      <p:tavLst>
                                        <p:tav tm="0">
                                          <p:val>
                                            <p:fltVal val="0"/>
                                          </p:val>
                                        </p:tav>
                                        <p:tav tm="100000">
                                          <p:val>
                                            <p:strVal val="#ppt_w"/>
                                          </p:val>
                                        </p:tav>
                                      </p:tavLst>
                                    </p:anim>
                                    <p:anim calcmode="lin" valueType="num">
                                      <p:cBhvr>
                                        <p:cTn id="272" dur="500" fill="hold"/>
                                        <p:tgtEl>
                                          <p:spTgt spid="39"/>
                                        </p:tgtEl>
                                        <p:attrNameLst>
                                          <p:attrName>ppt_h</p:attrName>
                                        </p:attrNameLst>
                                      </p:cBhvr>
                                      <p:tavLst>
                                        <p:tav tm="0">
                                          <p:val>
                                            <p:fltVal val="0"/>
                                          </p:val>
                                        </p:tav>
                                        <p:tav tm="100000">
                                          <p:val>
                                            <p:strVal val="#ppt_h"/>
                                          </p:val>
                                        </p:tav>
                                      </p:tavLst>
                                    </p:anim>
                                    <p:animEffect transition="in" filter="fade">
                                      <p:cBhvr>
                                        <p:cTn id="273" dur="500"/>
                                        <p:tgtEl>
                                          <p:spTgt spid="39"/>
                                        </p:tgtEl>
                                      </p:cBhvr>
                                    </p:animEffect>
                                  </p:childTnLst>
                                </p:cTn>
                              </p:par>
                            </p:childTnLst>
                          </p:cTn>
                        </p:par>
                      </p:childTnLst>
                    </p:cTn>
                  </p:par>
                  <p:par>
                    <p:cTn id="274" fill="hold">
                      <p:stCondLst>
                        <p:cond delay="indefinite"/>
                      </p:stCondLst>
                      <p:childTnLst>
                        <p:par>
                          <p:cTn id="275" fill="hold">
                            <p:stCondLst>
                              <p:cond delay="0"/>
                            </p:stCondLst>
                            <p:childTnLst>
                              <p:par>
                                <p:cTn id="276" presetID="53" presetClass="entr" presetSubtype="16" fill="hold" nodeType="clickEffect">
                                  <p:stCondLst>
                                    <p:cond delay="0"/>
                                  </p:stCondLst>
                                  <p:childTnLst>
                                    <p:set>
                                      <p:cBhvr>
                                        <p:cTn id="277" dur="1" fill="hold">
                                          <p:stCondLst>
                                            <p:cond delay="0"/>
                                          </p:stCondLst>
                                        </p:cTn>
                                        <p:tgtEl>
                                          <p:spTgt spid="24"/>
                                        </p:tgtEl>
                                        <p:attrNameLst>
                                          <p:attrName>style.visibility</p:attrName>
                                        </p:attrNameLst>
                                      </p:cBhvr>
                                      <p:to>
                                        <p:strVal val="visible"/>
                                      </p:to>
                                    </p:set>
                                    <p:anim calcmode="lin" valueType="num">
                                      <p:cBhvr>
                                        <p:cTn id="278" dur="500" fill="hold"/>
                                        <p:tgtEl>
                                          <p:spTgt spid="24"/>
                                        </p:tgtEl>
                                        <p:attrNameLst>
                                          <p:attrName>ppt_w</p:attrName>
                                        </p:attrNameLst>
                                      </p:cBhvr>
                                      <p:tavLst>
                                        <p:tav tm="0">
                                          <p:val>
                                            <p:fltVal val="0"/>
                                          </p:val>
                                        </p:tav>
                                        <p:tav tm="100000">
                                          <p:val>
                                            <p:strVal val="#ppt_w"/>
                                          </p:val>
                                        </p:tav>
                                      </p:tavLst>
                                    </p:anim>
                                    <p:anim calcmode="lin" valueType="num">
                                      <p:cBhvr>
                                        <p:cTn id="279" dur="500" fill="hold"/>
                                        <p:tgtEl>
                                          <p:spTgt spid="24"/>
                                        </p:tgtEl>
                                        <p:attrNameLst>
                                          <p:attrName>ppt_h</p:attrName>
                                        </p:attrNameLst>
                                      </p:cBhvr>
                                      <p:tavLst>
                                        <p:tav tm="0">
                                          <p:val>
                                            <p:fltVal val="0"/>
                                          </p:val>
                                        </p:tav>
                                        <p:tav tm="100000">
                                          <p:val>
                                            <p:strVal val="#ppt_h"/>
                                          </p:val>
                                        </p:tav>
                                      </p:tavLst>
                                    </p:anim>
                                    <p:animEffect transition="in" filter="fade">
                                      <p:cBhvr>
                                        <p:cTn id="280" dur="500"/>
                                        <p:tgtEl>
                                          <p:spTgt spid="24"/>
                                        </p:tgtEl>
                                      </p:cBhvr>
                                    </p:animEffect>
                                  </p:childTnLst>
                                </p:cTn>
                              </p:par>
                            </p:childTnLst>
                          </p:cTn>
                        </p:par>
                      </p:childTnLst>
                    </p:cTn>
                  </p:par>
                  <p:par>
                    <p:cTn id="281" fill="hold">
                      <p:stCondLst>
                        <p:cond delay="indefinite"/>
                      </p:stCondLst>
                      <p:childTnLst>
                        <p:par>
                          <p:cTn id="282" fill="hold">
                            <p:stCondLst>
                              <p:cond delay="0"/>
                            </p:stCondLst>
                            <p:childTnLst>
                              <p:par>
                                <p:cTn id="283" presetID="53" presetClass="entr" presetSubtype="16" fill="hold" nodeType="clickEffect">
                                  <p:stCondLst>
                                    <p:cond delay="0"/>
                                  </p:stCondLst>
                                  <p:childTnLst>
                                    <p:set>
                                      <p:cBhvr>
                                        <p:cTn id="284" dur="1" fill="hold">
                                          <p:stCondLst>
                                            <p:cond delay="0"/>
                                          </p:stCondLst>
                                        </p:cTn>
                                        <p:tgtEl>
                                          <p:spTgt spid="17"/>
                                        </p:tgtEl>
                                        <p:attrNameLst>
                                          <p:attrName>style.visibility</p:attrName>
                                        </p:attrNameLst>
                                      </p:cBhvr>
                                      <p:to>
                                        <p:strVal val="visible"/>
                                      </p:to>
                                    </p:set>
                                    <p:anim calcmode="lin" valueType="num">
                                      <p:cBhvr>
                                        <p:cTn id="285" dur="500" fill="hold"/>
                                        <p:tgtEl>
                                          <p:spTgt spid="17"/>
                                        </p:tgtEl>
                                        <p:attrNameLst>
                                          <p:attrName>ppt_w</p:attrName>
                                        </p:attrNameLst>
                                      </p:cBhvr>
                                      <p:tavLst>
                                        <p:tav tm="0">
                                          <p:val>
                                            <p:fltVal val="0"/>
                                          </p:val>
                                        </p:tav>
                                        <p:tav tm="100000">
                                          <p:val>
                                            <p:strVal val="#ppt_w"/>
                                          </p:val>
                                        </p:tav>
                                      </p:tavLst>
                                    </p:anim>
                                    <p:anim calcmode="lin" valueType="num">
                                      <p:cBhvr>
                                        <p:cTn id="286" dur="500" fill="hold"/>
                                        <p:tgtEl>
                                          <p:spTgt spid="17"/>
                                        </p:tgtEl>
                                        <p:attrNameLst>
                                          <p:attrName>ppt_h</p:attrName>
                                        </p:attrNameLst>
                                      </p:cBhvr>
                                      <p:tavLst>
                                        <p:tav tm="0">
                                          <p:val>
                                            <p:fltVal val="0"/>
                                          </p:val>
                                        </p:tav>
                                        <p:tav tm="100000">
                                          <p:val>
                                            <p:strVal val="#ppt_h"/>
                                          </p:val>
                                        </p:tav>
                                      </p:tavLst>
                                    </p:anim>
                                    <p:animEffect transition="in" filter="fade">
                                      <p:cBhvr>
                                        <p:cTn id="287" dur="500"/>
                                        <p:tgtEl>
                                          <p:spTgt spid="17"/>
                                        </p:tgtEl>
                                      </p:cBhvr>
                                    </p:animEffect>
                                  </p:childTnLst>
                                </p:cTn>
                              </p:par>
                            </p:childTnLst>
                          </p:cTn>
                        </p:par>
                      </p:childTnLst>
                    </p:cTn>
                  </p:par>
                  <p:par>
                    <p:cTn id="288" fill="hold">
                      <p:stCondLst>
                        <p:cond delay="indefinite"/>
                      </p:stCondLst>
                      <p:childTnLst>
                        <p:par>
                          <p:cTn id="289" fill="hold">
                            <p:stCondLst>
                              <p:cond delay="0"/>
                            </p:stCondLst>
                            <p:childTnLst>
                              <p:par>
                                <p:cTn id="290" presetID="53" presetClass="entr" presetSubtype="16" fill="hold" nodeType="clickEffect">
                                  <p:stCondLst>
                                    <p:cond delay="0"/>
                                  </p:stCondLst>
                                  <p:childTnLst>
                                    <p:set>
                                      <p:cBhvr>
                                        <p:cTn id="291" dur="1" fill="hold">
                                          <p:stCondLst>
                                            <p:cond delay="0"/>
                                          </p:stCondLst>
                                        </p:cTn>
                                        <p:tgtEl>
                                          <p:spTgt spid="35"/>
                                        </p:tgtEl>
                                        <p:attrNameLst>
                                          <p:attrName>style.visibility</p:attrName>
                                        </p:attrNameLst>
                                      </p:cBhvr>
                                      <p:to>
                                        <p:strVal val="visible"/>
                                      </p:to>
                                    </p:set>
                                    <p:anim calcmode="lin" valueType="num">
                                      <p:cBhvr>
                                        <p:cTn id="292" dur="500" fill="hold"/>
                                        <p:tgtEl>
                                          <p:spTgt spid="35"/>
                                        </p:tgtEl>
                                        <p:attrNameLst>
                                          <p:attrName>ppt_w</p:attrName>
                                        </p:attrNameLst>
                                      </p:cBhvr>
                                      <p:tavLst>
                                        <p:tav tm="0">
                                          <p:val>
                                            <p:fltVal val="0"/>
                                          </p:val>
                                        </p:tav>
                                        <p:tav tm="100000">
                                          <p:val>
                                            <p:strVal val="#ppt_w"/>
                                          </p:val>
                                        </p:tav>
                                      </p:tavLst>
                                    </p:anim>
                                    <p:anim calcmode="lin" valueType="num">
                                      <p:cBhvr>
                                        <p:cTn id="293" dur="500" fill="hold"/>
                                        <p:tgtEl>
                                          <p:spTgt spid="35"/>
                                        </p:tgtEl>
                                        <p:attrNameLst>
                                          <p:attrName>ppt_h</p:attrName>
                                        </p:attrNameLst>
                                      </p:cBhvr>
                                      <p:tavLst>
                                        <p:tav tm="0">
                                          <p:val>
                                            <p:fltVal val="0"/>
                                          </p:val>
                                        </p:tav>
                                        <p:tav tm="100000">
                                          <p:val>
                                            <p:strVal val="#ppt_h"/>
                                          </p:val>
                                        </p:tav>
                                      </p:tavLst>
                                    </p:anim>
                                    <p:animEffect transition="in" filter="fade">
                                      <p:cBhvr>
                                        <p:cTn id="294" dur="500"/>
                                        <p:tgtEl>
                                          <p:spTgt spid="35"/>
                                        </p:tgtEl>
                                      </p:cBhvr>
                                    </p:animEffect>
                                  </p:childTnLst>
                                </p:cTn>
                              </p:par>
                            </p:childTnLst>
                          </p:cTn>
                        </p:par>
                      </p:childTnLst>
                    </p:cTn>
                  </p:par>
                  <p:par>
                    <p:cTn id="295" fill="hold">
                      <p:stCondLst>
                        <p:cond delay="indefinite"/>
                      </p:stCondLst>
                      <p:childTnLst>
                        <p:par>
                          <p:cTn id="296" fill="hold">
                            <p:stCondLst>
                              <p:cond delay="0"/>
                            </p:stCondLst>
                            <p:childTnLst>
                              <p:par>
                                <p:cTn id="297" presetID="53" presetClass="entr" presetSubtype="16" fill="hold" nodeType="clickEffect">
                                  <p:stCondLst>
                                    <p:cond delay="0"/>
                                  </p:stCondLst>
                                  <p:childTnLst>
                                    <p:set>
                                      <p:cBhvr>
                                        <p:cTn id="298" dur="1" fill="hold">
                                          <p:stCondLst>
                                            <p:cond delay="0"/>
                                          </p:stCondLst>
                                        </p:cTn>
                                        <p:tgtEl>
                                          <p:spTgt spid="30"/>
                                        </p:tgtEl>
                                        <p:attrNameLst>
                                          <p:attrName>style.visibility</p:attrName>
                                        </p:attrNameLst>
                                      </p:cBhvr>
                                      <p:to>
                                        <p:strVal val="visible"/>
                                      </p:to>
                                    </p:set>
                                    <p:anim calcmode="lin" valueType="num">
                                      <p:cBhvr>
                                        <p:cTn id="299" dur="500" fill="hold"/>
                                        <p:tgtEl>
                                          <p:spTgt spid="30"/>
                                        </p:tgtEl>
                                        <p:attrNameLst>
                                          <p:attrName>ppt_w</p:attrName>
                                        </p:attrNameLst>
                                      </p:cBhvr>
                                      <p:tavLst>
                                        <p:tav tm="0">
                                          <p:val>
                                            <p:fltVal val="0"/>
                                          </p:val>
                                        </p:tav>
                                        <p:tav tm="100000">
                                          <p:val>
                                            <p:strVal val="#ppt_w"/>
                                          </p:val>
                                        </p:tav>
                                      </p:tavLst>
                                    </p:anim>
                                    <p:anim calcmode="lin" valueType="num">
                                      <p:cBhvr>
                                        <p:cTn id="300" dur="500" fill="hold"/>
                                        <p:tgtEl>
                                          <p:spTgt spid="30"/>
                                        </p:tgtEl>
                                        <p:attrNameLst>
                                          <p:attrName>ppt_h</p:attrName>
                                        </p:attrNameLst>
                                      </p:cBhvr>
                                      <p:tavLst>
                                        <p:tav tm="0">
                                          <p:val>
                                            <p:fltVal val="0"/>
                                          </p:val>
                                        </p:tav>
                                        <p:tav tm="100000">
                                          <p:val>
                                            <p:strVal val="#ppt_h"/>
                                          </p:val>
                                        </p:tav>
                                      </p:tavLst>
                                    </p:anim>
                                    <p:animEffect transition="in" filter="fade">
                                      <p:cBhvr>
                                        <p:cTn id="301" dur="500"/>
                                        <p:tgtEl>
                                          <p:spTgt spid="30"/>
                                        </p:tgtEl>
                                      </p:cBhvr>
                                    </p:animEffect>
                                  </p:childTnLst>
                                </p:cTn>
                              </p:par>
                            </p:childTnLst>
                          </p:cTn>
                        </p:par>
                      </p:childTnLst>
                    </p:cTn>
                  </p:par>
                  <p:par>
                    <p:cTn id="302" fill="hold">
                      <p:stCondLst>
                        <p:cond delay="indefinite"/>
                      </p:stCondLst>
                      <p:childTnLst>
                        <p:par>
                          <p:cTn id="303" fill="hold">
                            <p:stCondLst>
                              <p:cond delay="0"/>
                            </p:stCondLst>
                            <p:childTnLst>
                              <p:par>
                                <p:cTn id="304" presetID="53" presetClass="entr" presetSubtype="16" fill="hold" nodeType="clickEffect">
                                  <p:stCondLst>
                                    <p:cond delay="0"/>
                                  </p:stCondLst>
                                  <p:childTnLst>
                                    <p:set>
                                      <p:cBhvr>
                                        <p:cTn id="305" dur="1" fill="hold">
                                          <p:stCondLst>
                                            <p:cond delay="0"/>
                                          </p:stCondLst>
                                        </p:cTn>
                                        <p:tgtEl>
                                          <p:spTgt spid="36"/>
                                        </p:tgtEl>
                                        <p:attrNameLst>
                                          <p:attrName>style.visibility</p:attrName>
                                        </p:attrNameLst>
                                      </p:cBhvr>
                                      <p:to>
                                        <p:strVal val="visible"/>
                                      </p:to>
                                    </p:set>
                                    <p:anim calcmode="lin" valueType="num">
                                      <p:cBhvr>
                                        <p:cTn id="306" dur="500" fill="hold"/>
                                        <p:tgtEl>
                                          <p:spTgt spid="36"/>
                                        </p:tgtEl>
                                        <p:attrNameLst>
                                          <p:attrName>ppt_w</p:attrName>
                                        </p:attrNameLst>
                                      </p:cBhvr>
                                      <p:tavLst>
                                        <p:tav tm="0">
                                          <p:val>
                                            <p:fltVal val="0"/>
                                          </p:val>
                                        </p:tav>
                                        <p:tav tm="100000">
                                          <p:val>
                                            <p:strVal val="#ppt_w"/>
                                          </p:val>
                                        </p:tav>
                                      </p:tavLst>
                                    </p:anim>
                                    <p:anim calcmode="lin" valueType="num">
                                      <p:cBhvr>
                                        <p:cTn id="307" dur="500" fill="hold"/>
                                        <p:tgtEl>
                                          <p:spTgt spid="36"/>
                                        </p:tgtEl>
                                        <p:attrNameLst>
                                          <p:attrName>ppt_h</p:attrName>
                                        </p:attrNameLst>
                                      </p:cBhvr>
                                      <p:tavLst>
                                        <p:tav tm="0">
                                          <p:val>
                                            <p:fltVal val="0"/>
                                          </p:val>
                                        </p:tav>
                                        <p:tav tm="100000">
                                          <p:val>
                                            <p:strVal val="#ppt_h"/>
                                          </p:val>
                                        </p:tav>
                                      </p:tavLst>
                                    </p:anim>
                                    <p:animEffect transition="in" filter="fade">
                                      <p:cBhvr>
                                        <p:cTn id="308" dur="500"/>
                                        <p:tgtEl>
                                          <p:spTgt spid="36"/>
                                        </p:tgtEl>
                                      </p:cBhvr>
                                    </p:animEffect>
                                  </p:childTnLst>
                                </p:cTn>
                              </p:par>
                            </p:childTnLst>
                          </p:cTn>
                        </p:par>
                      </p:childTnLst>
                    </p:cTn>
                  </p:par>
                  <p:par>
                    <p:cTn id="309" fill="hold">
                      <p:stCondLst>
                        <p:cond delay="indefinite"/>
                      </p:stCondLst>
                      <p:childTnLst>
                        <p:par>
                          <p:cTn id="310" fill="hold">
                            <p:stCondLst>
                              <p:cond delay="0"/>
                            </p:stCondLst>
                            <p:childTnLst>
                              <p:par>
                                <p:cTn id="311" presetID="53" presetClass="entr" presetSubtype="16" fill="hold" nodeType="clickEffect">
                                  <p:stCondLst>
                                    <p:cond delay="0"/>
                                  </p:stCondLst>
                                  <p:childTnLst>
                                    <p:set>
                                      <p:cBhvr>
                                        <p:cTn id="312" dur="1" fill="hold">
                                          <p:stCondLst>
                                            <p:cond delay="0"/>
                                          </p:stCondLst>
                                        </p:cTn>
                                        <p:tgtEl>
                                          <p:spTgt spid="20"/>
                                        </p:tgtEl>
                                        <p:attrNameLst>
                                          <p:attrName>style.visibility</p:attrName>
                                        </p:attrNameLst>
                                      </p:cBhvr>
                                      <p:to>
                                        <p:strVal val="visible"/>
                                      </p:to>
                                    </p:set>
                                    <p:anim calcmode="lin" valueType="num">
                                      <p:cBhvr>
                                        <p:cTn id="313" dur="500" fill="hold"/>
                                        <p:tgtEl>
                                          <p:spTgt spid="20"/>
                                        </p:tgtEl>
                                        <p:attrNameLst>
                                          <p:attrName>ppt_w</p:attrName>
                                        </p:attrNameLst>
                                      </p:cBhvr>
                                      <p:tavLst>
                                        <p:tav tm="0">
                                          <p:val>
                                            <p:fltVal val="0"/>
                                          </p:val>
                                        </p:tav>
                                        <p:tav tm="100000">
                                          <p:val>
                                            <p:strVal val="#ppt_w"/>
                                          </p:val>
                                        </p:tav>
                                      </p:tavLst>
                                    </p:anim>
                                    <p:anim calcmode="lin" valueType="num">
                                      <p:cBhvr>
                                        <p:cTn id="314" dur="500" fill="hold"/>
                                        <p:tgtEl>
                                          <p:spTgt spid="20"/>
                                        </p:tgtEl>
                                        <p:attrNameLst>
                                          <p:attrName>ppt_h</p:attrName>
                                        </p:attrNameLst>
                                      </p:cBhvr>
                                      <p:tavLst>
                                        <p:tav tm="0">
                                          <p:val>
                                            <p:fltVal val="0"/>
                                          </p:val>
                                        </p:tav>
                                        <p:tav tm="100000">
                                          <p:val>
                                            <p:strVal val="#ppt_h"/>
                                          </p:val>
                                        </p:tav>
                                      </p:tavLst>
                                    </p:anim>
                                    <p:animEffect transition="in" filter="fade">
                                      <p:cBhvr>
                                        <p:cTn id="315" dur="500"/>
                                        <p:tgtEl>
                                          <p:spTgt spid="20"/>
                                        </p:tgtEl>
                                      </p:cBhvr>
                                    </p:animEffect>
                                  </p:childTnLst>
                                </p:cTn>
                              </p:par>
                            </p:childTnLst>
                          </p:cTn>
                        </p:par>
                      </p:childTnLst>
                    </p:cTn>
                  </p:par>
                  <p:par>
                    <p:cTn id="316" fill="hold">
                      <p:stCondLst>
                        <p:cond delay="indefinite"/>
                      </p:stCondLst>
                      <p:childTnLst>
                        <p:par>
                          <p:cTn id="317" fill="hold">
                            <p:stCondLst>
                              <p:cond delay="0"/>
                            </p:stCondLst>
                            <p:childTnLst>
                              <p:par>
                                <p:cTn id="318" presetID="53" presetClass="entr" presetSubtype="16" fill="hold" nodeType="clickEffect">
                                  <p:stCondLst>
                                    <p:cond delay="0"/>
                                  </p:stCondLst>
                                  <p:childTnLst>
                                    <p:set>
                                      <p:cBhvr>
                                        <p:cTn id="319" dur="1" fill="hold">
                                          <p:stCondLst>
                                            <p:cond delay="0"/>
                                          </p:stCondLst>
                                        </p:cTn>
                                        <p:tgtEl>
                                          <p:spTgt spid="18"/>
                                        </p:tgtEl>
                                        <p:attrNameLst>
                                          <p:attrName>style.visibility</p:attrName>
                                        </p:attrNameLst>
                                      </p:cBhvr>
                                      <p:to>
                                        <p:strVal val="visible"/>
                                      </p:to>
                                    </p:set>
                                    <p:anim calcmode="lin" valueType="num">
                                      <p:cBhvr>
                                        <p:cTn id="320" dur="500" fill="hold"/>
                                        <p:tgtEl>
                                          <p:spTgt spid="18"/>
                                        </p:tgtEl>
                                        <p:attrNameLst>
                                          <p:attrName>ppt_w</p:attrName>
                                        </p:attrNameLst>
                                      </p:cBhvr>
                                      <p:tavLst>
                                        <p:tav tm="0">
                                          <p:val>
                                            <p:fltVal val="0"/>
                                          </p:val>
                                        </p:tav>
                                        <p:tav tm="100000">
                                          <p:val>
                                            <p:strVal val="#ppt_w"/>
                                          </p:val>
                                        </p:tav>
                                      </p:tavLst>
                                    </p:anim>
                                    <p:anim calcmode="lin" valueType="num">
                                      <p:cBhvr>
                                        <p:cTn id="321" dur="500" fill="hold"/>
                                        <p:tgtEl>
                                          <p:spTgt spid="18"/>
                                        </p:tgtEl>
                                        <p:attrNameLst>
                                          <p:attrName>ppt_h</p:attrName>
                                        </p:attrNameLst>
                                      </p:cBhvr>
                                      <p:tavLst>
                                        <p:tav tm="0">
                                          <p:val>
                                            <p:fltVal val="0"/>
                                          </p:val>
                                        </p:tav>
                                        <p:tav tm="100000">
                                          <p:val>
                                            <p:strVal val="#ppt_h"/>
                                          </p:val>
                                        </p:tav>
                                      </p:tavLst>
                                    </p:anim>
                                    <p:animEffect transition="in" filter="fade">
                                      <p:cBhvr>
                                        <p:cTn id="322" dur="500"/>
                                        <p:tgtEl>
                                          <p:spTgt spid="18"/>
                                        </p:tgtEl>
                                      </p:cBhvr>
                                    </p:animEffect>
                                  </p:childTnLst>
                                </p:cTn>
                              </p:par>
                            </p:childTnLst>
                          </p:cTn>
                        </p:par>
                      </p:childTnLst>
                    </p:cTn>
                  </p:par>
                  <p:par>
                    <p:cTn id="323" fill="hold">
                      <p:stCondLst>
                        <p:cond delay="indefinite"/>
                      </p:stCondLst>
                      <p:childTnLst>
                        <p:par>
                          <p:cTn id="324" fill="hold">
                            <p:stCondLst>
                              <p:cond delay="0"/>
                            </p:stCondLst>
                            <p:childTnLst>
                              <p:par>
                                <p:cTn id="325" presetID="53" presetClass="entr" presetSubtype="16" fill="hold" nodeType="clickEffect">
                                  <p:stCondLst>
                                    <p:cond delay="0"/>
                                  </p:stCondLst>
                                  <p:childTnLst>
                                    <p:set>
                                      <p:cBhvr>
                                        <p:cTn id="326" dur="1" fill="hold">
                                          <p:stCondLst>
                                            <p:cond delay="0"/>
                                          </p:stCondLst>
                                        </p:cTn>
                                        <p:tgtEl>
                                          <p:spTgt spid="59"/>
                                        </p:tgtEl>
                                        <p:attrNameLst>
                                          <p:attrName>style.visibility</p:attrName>
                                        </p:attrNameLst>
                                      </p:cBhvr>
                                      <p:to>
                                        <p:strVal val="visible"/>
                                      </p:to>
                                    </p:set>
                                    <p:anim calcmode="lin" valueType="num">
                                      <p:cBhvr>
                                        <p:cTn id="327" dur="500" fill="hold"/>
                                        <p:tgtEl>
                                          <p:spTgt spid="59"/>
                                        </p:tgtEl>
                                        <p:attrNameLst>
                                          <p:attrName>ppt_w</p:attrName>
                                        </p:attrNameLst>
                                      </p:cBhvr>
                                      <p:tavLst>
                                        <p:tav tm="0">
                                          <p:val>
                                            <p:fltVal val="0"/>
                                          </p:val>
                                        </p:tav>
                                        <p:tav tm="100000">
                                          <p:val>
                                            <p:strVal val="#ppt_w"/>
                                          </p:val>
                                        </p:tav>
                                      </p:tavLst>
                                    </p:anim>
                                    <p:anim calcmode="lin" valueType="num">
                                      <p:cBhvr>
                                        <p:cTn id="328" dur="500" fill="hold"/>
                                        <p:tgtEl>
                                          <p:spTgt spid="59"/>
                                        </p:tgtEl>
                                        <p:attrNameLst>
                                          <p:attrName>ppt_h</p:attrName>
                                        </p:attrNameLst>
                                      </p:cBhvr>
                                      <p:tavLst>
                                        <p:tav tm="0">
                                          <p:val>
                                            <p:fltVal val="0"/>
                                          </p:val>
                                        </p:tav>
                                        <p:tav tm="100000">
                                          <p:val>
                                            <p:strVal val="#ppt_h"/>
                                          </p:val>
                                        </p:tav>
                                      </p:tavLst>
                                    </p:anim>
                                    <p:animEffect transition="in" filter="fade">
                                      <p:cBhvr>
                                        <p:cTn id="329" dur="500"/>
                                        <p:tgtEl>
                                          <p:spTgt spid="59"/>
                                        </p:tgtEl>
                                      </p:cBhvr>
                                    </p:animEffect>
                                  </p:childTnLst>
                                </p:cTn>
                              </p:par>
                            </p:childTnLst>
                          </p:cTn>
                        </p:par>
                      </p:childTnLst>
                    </p:cTn>
                  </p:par>
                  <p:par>
                    <p:cTn id="330" fill="hold">
                      <p:stCondLst>
                        <p:cond delay="indefinite"/>
                      </p:stCondLst>
                      <p:childTnLst>
                        <p:par>
                          <p:cTn id="331" fill="hold">
                            <p:stCondLst>
                              <p:cond delay="0"/>
                            </p:stCondLst>
                            <p:childTnLst>
                              <p:par>
                                <p:cTn id="332" presetID="53" presetClass="entr" presetSubtype="16" fill="hold" nodeType="clickEffect">
                                  <p:stCondLst>
                                    <p:cond delay="0"/>
                                  </p:stCondLst>
                                  <p:childTnLst>
                                    <p:set>
                                      <p:cBhvr>
                                        <p:cTn id="333" dur="1" fill="hold">
                                          <p:stCondLst>
                                            <p:cond delay="0"/>
                                          </p:stCondLst>
                                        </p:cTn>
                                        <p:tgtEl>
                                          <p:spTgt spid="29"/>
                                        </p:tgtEl>
                                        <p:attrNameLst>
                                          <p:attrName>style.visibility</p:attrName>
                                        </p:attrNameLst>
                                      </p:cBhvr>
                                      <p:to>
                                        <p:strVal val="visible"/>
                                      </p:to>
                                    </p:set>
                                    <p:anim calcmode="lin" valueType="num">
                                      <p:cBhvr>
                                        <p:cTn id="334" dur="500" fill="hold"/>
                                        <p:tgtEl>
                                          <p:spTgt spid="29"/>
                                        </p:tgtEl>
                                        <p:attrNameLst>
                                          <p:attrName>ppt_w</p:attrName>
                                        </p:attrNameLst>
                                      </p:cBhvr>
                                      <p:tavLst>
                                        <p:tav tm="0">
                                          <p:val>
                                            <p:fltVal val="0"/>
                                          </p:val>
                                        </p:tav>
                                        <p:tav tm="100000">
                                          <p:val>
                                            <p:strVal val="#ppt_w"/>
                                          </p:val>
                                        </p:tav>
                                      </p:tavLst>
                                    </p:anim>
                                    <p:anim calcmode="lin" valueType="num">
                                      <p:cBhvr>
                                        <p:cTn id="335" dur="500" fill="hold"/>
                                        <p:tgtEl>
                                          <p:spTgt spid="29"/>
                                        </p:tgtEl>
                                        <p:attrNameLst>
                                          <p:attrName>ppt_h</p:attrName>
                                        </p:attrNameLst>
                                      </p:cBhvr>
                                      <p:tavLst>
                                        <p:tav tm="0">
                                          <p:val>
                                            <p:fltVal val="0"/>
                                          </p:val>
                                        </p:tav>
                                        <p:tav tm="100000">
                                          <p:val>
                                            <p:strVal val="#ppt_h"/>
                                          </p:val>
                                        </p:tav>
                                      </p:tavLst>
                                    </p:anim>
                                    <p:animEffect transition="in" filter="fade">
                                      <p:cBhvr>
                                        <p:cTn id="336" dur="500"/>
                                        <p:tgtEl>
                                          <p:spTgt spid="29"/>
                                        </p:tgtEl>
                                      </p:cBhvr>
                                    </p:animEffect>
                                  </p:childTnLst>
                                </p:cTn>
                              </p:par>
                            </p:childTnLst>
                          </p:cTn>
                        </p:par>
                      </p:childTnLst>
                    </p:cTn>
                  </p:par>
                  <p:par>
                    <p:cTn id="337" fill="hold">
                      <p:stCondLst>
                        <p:cond delay="indefinite"/>
                      </p:stCondLst>
                      <p:childTnLst>
                        <p:par>
                          <p:cTn id="338" fill="hold">
                            <p:stCondLst>
                              <p:cond delay="0"/>
                            </p:stCondLst>
                            <p:childTnLst>
                              <p:par>
                                <p:cTn id="339" presetID="53" presetClass="entr" presetSubtype="16" fill="hold" nodeType="clickEffect">
                                  <p:stCondLst>
                                    <p:cond delay="0"/>
                                  </p:stCondLst>
                                  <p:childTnLst>
                                    <p:set>
                                      <p:cBhvr>
                                        <p:cTn id="340" dur="1" fill="hold">
                                          <p:stCondLst>
                                            <p:cond delay="0"/>
                                          </p:stCondLst>
                                        </p:cTn>
                                        <p:tgtEl>
                                          <p:spTgt spid="32"/>
                                        </p:tgtEl>
                                        <p:attrNameLst>
                                          <p:attrName>style.visibility</p:attrName>
                                        </p:attrNameLst>
                                      </p:cBhvr>
                                      <p:to>
                                        <p:strVal val="visible"/>
                                      </p:to>
                                    </p:set>
                                    <p:anim calcmode="lin" valueType="num">
                                      <p:cBhvr>
                                        <p:cTn id="341" dur="500" fill="hold"/>
                                        <p:tgtEl>
                                          <p:spTgt spid="32"/>
                                        </p:tgtEl>
                                        <p:attrNameLst>
                                          <p:attrName>ppt_w</p:attrName>
                                        </p:attrNameLst>
                                      </p:cBhvr>
                                      <p:tavLst>
                                        <p:tav tm="0">
                                          <p:val>
                                            <p:fltVal val="0"/>
                                          </p:val>
                                        </p:tav>
                                        <p:tav tm="100000">
                                          <p:val>
                                            <p:strVal val="#ppt_w"/>
                                          </p:val>
                                        </p:tav>
                                      </p:tavLst>
                                    </p:anim>
                                    <p:anim calcmode="lin" valueType="num">
                                      <p:cBhvr>
                                        <p:cTn id="342" dur="500" fill="hold"/>
                                        <p:tgtEl>
                                          <p:spTgt spid="32"/>
                                        </p:tgtEl>
                                        <p:attrNameLst>
                                          <p:attrName>ppt_h</p:attrName>
                                        </p:attrNameLst>
                                      </p:cBhvr>
                                      <p:tavLst>
                                        <p:tav tm="0">
                                          <p:val>
                                            <p:fltVal val="0"/>
                                          </p:val>
                                        </p:tav>
                                        <p:tav tm="100000">
                                          <p:val>
                                            <p:strVal val="#ppt_h"/>
                                          </p:val>
                                        </p:tav>
                                      </p:tavLst>
                                    </p:anim>
                                    <p:animEffect transition="in" filter="fade">
                                      <p:cBhvr>
                                        <p:cTn id="343" dur="500"/>
                                        <p:tgtEl>
                                          <p:spTgt spid="32"/>
                                        </p:tgtEl>
                                      </p:cBhvr>
                                    </p:animEffect>
                                  </p:childTnLst>
                                </p:cTn>
                              </p:par>
                            </p:childTnLst>
                          </p:cTn>
                        </p:par>
                      </p:childTnLst>
                    </p:cTn>
                  </p:par>
                  <p:par>
                    <p:cTn id="344" fill="hold">
                      <p:stCondLst>
                        <p:cond delay="indefinite"/>
                      </p:stCondLst>
                      <p:childTnLst>
                        <p:par>
                          <p:cTn id="345" fill="hold">
                            <p:stCondLst>
                              <p:cond delay="0"/>
                            </p:stCondLst>
                            <p:childTnLst>
                              <p:par>
                                <p:cTn id="346" presetID="53" presetClass="entr" presetSubtype="16" fill="hold" nodeType="clickEffect">
                                  <p:stCondLst>
                                    <p:cond delay="0"/>
                                  </p:stCondLst>
                                  <p:childTnLst>
                                    <p:set>
                                      <p:cBhvr>
                                        <p:cTn id="347" dur="1" fill="hold">
                                          <p:stCondLst>
                                            <p:cond delay="0"/>
                                          </p:stCondLst>
                                        </p:cTn>
                                        <p:tgtEl>
                                          <p:spTgt spid="24"/>
                                        </p:tgtEl>
                                        <p:attrNameLst>
                                          <p:attrName>style.visibility</p:attrName>
                                        </p:attrNameLst>
                                      </p:cBhvr>
                                      <p:to>
                                        <p:strVal val="visible"/>
                                      </p:to>
                                    </p:set>
                                    <p:anim calcmode="lin" valueType="num">
                                      <p:cBhvr>
                                        <p:cTn id="348" dur="500" fill="hold"/>
                                        <p:tgtEl>
                                          <p:spTgt spid="24"/>
                                        </p:tgtEl>
                                        <p:attrNameLst>
                                          <p:attrName>ppt_w</p:attrName>
                                        </p:attrNameLst>
                                      </p:cBhvr>
                                      <p:tavLst>
                                        <p:tav tm="0">
                                          <p:val>
                                            <p:fltVal val="0"/>
                                          </p:val>
                                        </p:tav>
                                        <p:tav tm="100000">
                                          <p:val>
                                            <p:strVal val="#ppt_w"/>
                                          </p:val>
                                        </p:tav>
                                      </p:tavLst>
                                    </p:anim>
                                    <p:anim calcmode="lin" valueType="num">
                                      <p:cBhvr>
                                        <p:cTn id="349" dur="500" fill="hold"/>
                                        <p:tgtEl>
                                          <p:spTgt spid="24"/>
                                        </p:tgtEl>
                                        <p:attrNameLst>
                                          <p:attrName>ppt_h</p:attrName>
                                        </p:attrNameLst>
                                      </p:cBhvr>
                                      <p:tavLst>
                                        <p:tav tm="0">
                                          <p:val>
                                            <p:fltVal val="0"/>
                                          </p:val>
                                        </p:tav>
                                        <p:tav tm="100000">
                                          <p:val>
                                            <p:strVal val="#ppt_h"/>
                                          </p:val>
                                        </p:tav>
                                      </p:tavLst>
                                    </p:anim>
                                    <p:animEffect transition="in" filter="fade">
                                      <p:cBhvr>
                                        <p:cTn id="350" dur="500"/>
                                        <p:tgtEl>
                                          <p:spTgt spid="24"/>
                                        </p:tgtEl>
                                      </p:cBhvr>
                                    </p:animEffect>
                                  </p:childTnLst>
                                </p:cTn>
                              </p:par>
                            </p:childTnLst>
                          </p:cTn>
                        </p:par>
                      </p:childTnLst>
                    </p:cTn>
                  </p:par>
                  <p:par>
                    <p:cTn id="351" fill="hold">
                      <p:stCondLst>
                        <p:cond delay="indefinite"/>
                      </p:stCondLst>
                      <p:childTnLst>
                        <p:par>
                          <p:cTn id="352" fill="hold">
                            <p:stCondLst>
                              <p:cond delay="0"/>
                            </p:stCondLst>
                            <p:childTnLst>
                              <p:par>
                                <p:cTn id="353" presetID="53" presetClass="entr" presetSubtype="16" fill="hold" nodeType="clickEffect">
                                  <p:stCondLst>
                                    <p:cond delay="0"/>
                                  </p:stCondLst>
                                  <p:childTnLst>
                                    <p:set>
                                      <p:cBhvr>
                                        <p:cTn id="354" dur="1" fill="hold">
                                          <p:stCondLst>
                                            <p:cond delay="0"/>
                                          </p:stCondLst>
                                        </p:cTn>
                                        <p:tgtEl>
                                          <p:spTgt spid="18"/>
                                        </p:tgtEl>
                                        <p:attrNameLst>
                                          <p:attrName>style.visibility</p:attrName>
                                        </p:attrNameLst>
                                      </p:cBhvr>
                                      <p:to>
                                        <p:strVal val="visible"/>
                                      </p:to>
                                    </p:set>
                                    <p:anim calcmode="lin" valueType="num">
                                      <p:cBhvr>
                                        <p:cTn id="355" dur="500" fill="hold"/>
                                        <p:tgtEl>
                                          <p:spTgt spid="18"/>
                                        </p:tgtEl>
                                        <p:attrNameLst>
                                          <p:attrName>ppt_w</p:attrName>
                                        </p:attrNameLst>
                                      </p:cBhvr>
                                      <p:tavLst>
                                        <p:tav tm="0">
                                          <p:val>
                                            <p:fltVal val="0"/>
                                          </p:val>
                                        </p:tav>
                                        <p:tav tm="100000">
                                          <p:val>
                                            <p:strVal val="#ppt_w"/>
                                          </p:val>
                                        </p:tav>
                                      </p:tavLst>
                                    </p:anim>
                                    <p:anim calcmode="lin" valueType="num">
                                      <p:cBhvr>
                                        <p:cTn id="356" dur="500" fill="hold"/>
                                        <p:tgtEl>
                                          <p:spTgt spid="18"/>
                                        </p:tgtEl>
                                        <p:attrNameLst>
                                          <p:attrName>ppt_h</p:attrName>
                                        </p:attrNameLst>
                                      </p:cBhvr>
                                      <p:tavLst>
                                        <p:tav tm="0">
                                          <p:val>
                                            <p:fltVal val="0"/>
                                          </p:val>
                                        </p:tav>
                                        <p:tav tm="100000">
                                          <p:val>
                                            <p:strVal val="#ppt_h"/>
                                          </p:val>
                                        </p:tav>
                                      </p:tavLst>
                                    </p:anim>
                                    <p:animEffect transition="in" filter="fade">
                                      <p:cBhvr>
                                        <p:cTn id="357" dur="500"/>
                                        <p:tgtEl>
                                          <p:spTgt spid="18"/>
                                        </p:tgtEl>
                                      </p:cBhvr>
                                    </p:animEffect>
                                  </p:childTnLst>
                                </p:cTn>
                              </p:par>
                            </p:childTnLst>
                          </p:cTn>
                        </p:par>
                      </p:childTnLst>
                    </p:cTn>
                  </p:par>
                  <p:par>
                    <p:cTn id="358" fill="hold">
                      <p:stCondLst>
                        <p:cond delay="indefinite"/>
                      </p:stCondLst>
                      <p:childTnLst>
                        <p:par>
                          <p:cTn id="359" fill="hold">
                            <p:stCondLst>
                              <p:cond delay="0"/>
                            </p:stCondLst>
                            <p:childTnLst>
                              <p:par>
                                <p:cTn id="360" presetID="53" presetClass="entr" presetSubtype="16" fill="hold" nodeType="clickEffect">
                                  <p:stCondLst>
                                    <p:cond delay="0"/>
                                  </p:stCondLst>
                                  <p:childTnLst>
                                    <p:set>
                                      <p:cBhvr>
                                        <p:cTn id="361" dur="1" fill="hold">
                                          <p:stCondLst>
                                            <p:cond delay="0"/>
                                          </p:stCondLst>
                                        </p:cTn>
                                        <p:tgtEl>
                                          <p:spTgt spid="58"/>
                                        </p:tgtEl>
                                        <p:attrNameLst>
                                          <p:attrName>style.visibility</p:attrName>
                                        </p:attrNameLst>
                                      </p:cBhvr>
                                      <p:to>
                                        <p:strVal val="visible"/>
                                      </p:to>
                                    </p:set>
                                    <p:anim calcmode="lin" valueType="num">
                                      <p:cBhvr>
                                        <p:cTn id="362" dur="500" fill="hold"/>
                                        <p:tgtEl>
                                          <p:spTgt spid="58"/>
                                        </p:tgtEl>
                                        <p:attrNameLst>
                                          <p:attrName>ppt_w</p:attrName>
                                        </p:attrNameLst>
                                      </p:cBhvr>
                                      <p:tavLst>
                                        <p:tav tm="0">
                                          <p:val>
                                            <p:fltVal val="0"/>
                                          </p:val>
                                        </p:tav>
                                        <p:tav tm="100000">
                                          <p:val>
                                            <p:strVal val="#ppt_w"/>
                                          </p:val>
                                        </p:tav>
                                      </p:tavLst>
                                    </p:anim>
                                    <p:anim calcmode="lin" valueType="num">
                                      <p:cBhvr>
                                        <p:cTn id="363" dur="500" fill="hold"/>
                                        <p:tgtEl>
                                          <p:spTgt spid="58"/>
                                        </p:tgtEl>
                                        <p:attrNameLst>
                                          <p:attrName>ppt_h</p:attrName>
                                        </p:attrNameLst>
                                      </p:cBhvr>
                                      <p:tavLst>
                                        <p:tav tm="0">
                                          <p:val>
                                            <p:fltVal val="0"/>
                                          </p:val>
                                        </p:tav>
                                        <p:tav tm="100000">
                                          <p:val>
                                            <p:strVal val="#ppt_h"/>
                                          </p:val>
                                        </p:tav>
                                      </p:tavLst>
                                    </p:anim>
                                    <p:animEffect transition="in" filter="fade">
                                      <p:cBhvr>
                                        <p:cTn id="364" dur="500"/>
                                        <p:tgtEl>
                                          <p:spTgt spid="58"/>
                                        </p:tgtEl>
                                      </p:cBhvr>
                                    </p:animEffect>
                                  </p:childTnLst>
                                </p:cTn>
                              </p:par>
                            </p:childTnLst>
                          </p:cTn>
                        </p:par>
                      </p:childTnLst>
                    </p:cTn>
                  </p:par>
                  <p:par>
                    <p:cTn id="365" fill="hold">
                      <p:stCondLst>
                        <p:cond delay="indefinite"/>
                      </p:stCondLst>
                      <p:childTnLst>
                        <p:par>
                          <p:cTn id="366" fill="hold">
                            <p:stCondLst>
                              <p:cond delay="0"/>
                            </p:stCondLst>
                            <p:childTnLst>
                              <p:par>
                                <p:cTn id="367" presetID="53" presetClass="entr" presetSubtype="16" fill="hold" nodeType="clickEffect">
                                  <p:stCondLst>
                                    <p:cond delay="0"/>
                                  </p:stCondLst>
                                  <p:childTnLst>
                                    <p:set>
                                      <p:cBhvr>
                                        <p:cTn id="368" dur="1" fill="hold">
                                          <p:stCondLst>
                                            <p:cond delay="0"/>
                                          </p:stCondLst>
                                        </p:cTn>
                                        <p:tgtEl>
                                          <p:spTgt spid="30"/>
                                        </p:tgtEl>
                                        <p:attrNameLst>
                                          <p:attrName>style.visibility</p:attrName>
                                        </p:attrNameLst>
                                      </p:cBhvr>
                                      <p:to>
                                        <p:strVal val="visible"/>
                                      </p:to>
                                    </p:set>
                                    <p:anim calcmode="lin" valueType="num">
                                      <p:cBhvr>
                                        <p:cTn id="369" dur="500" fill="hold"/>
                                        <p:tgtEl>
                                          <p:spTgt spid="30"/>
                                        </p:tgtEl>
                                        <p:attrNameLst>
                                          <p:attrName>ppt_w</p:attrName>
                                        </p:attrNameLst>
                                      </p:cBhvr>
                                      <p:tavLst>
                                        <p:tav tm="0">
                                          <p:val>
                                            <p:fltVal val="0"/>
                                          </p:val>
                                        </p:tav>
                                        <p:tav tm="100000">
                                          <p:val>
                                            <p:strVal val="#ppt_w"/>
                                          </p:val>
                                        </p:tav>
                                      </p:tavLst>
                                    </p:anim>
                                    <p:anim calcmode="lin" valueType="num">
                                      <p:cBhvr>
                                        <p:cTn id="370" dur="500" fill="hold"/>
                                        <p:tgtEl>
                                          <p:spTgt spid="30"/>
                                        </p:tgtEl>
                                        <p:attrNameLst>
                                          <p:attrName>ppt_h</p:attrName>
                                        </p:attrNameLst>
                                      </p:cBhvr>
                                      <p:tavLst>
                                        <p:tav tm="0">
                                          <p:val>
                                            <p:fltVal val="0"/>
                                          </p:val>
                                        </p:tav>
                                        <p:tav tm="100000">
                                          <p:val>
                                            <p:strVal val="#ppt_h"/>
                                          </p:val>
                                        </p:tav>
                                      </p:tavLst>
                                    </p:anim>
                                    <p:animEffect transition="in" filter="fade">
                                      <p:cBhvr>
                                        <p:cTn id="371" dur="500"/>
                                        <p:tgtEl>
                                          <p:spTgt spid="30"/>
                                        </p:tgtEl>
                                      </p:cBhvr>
                                    </p:animEffect>
                                  </p:childTnLst>
                                </p:cTn>
                              </p:par>
                            </p:childTnLst>
                          </p:cTn>
                        </p:par>
                      </p:childTnLst>
                    </p:cTn>
                  </p:par>
                  <p:par>
                    <p:cTn id="372" fill="hold">
                      <p:stCondLst>
                        <p:cond delay="indefinite"/>
                      </p:stCondLst>
                      <p:childTnLst>
                        <p:par>
                          <p:cTn id="373" fill="hold">
                            <p:stCondLst>
                              <p:cond delay="0"/>
                            </p:stCondLst>
                            <p:childTnLst>
                              <p:par>
                                <p:cTn id="374" presetID="53" presetClass="entr" presetSubtype="16" fill="hold" nodeType="clickEffect">
                                  <p:stCondLst>
                                    <p:cond delay="0"/>
                                  </p:stCondLst>
                                  <p:childTnLst>
                                    <p:set>
                                      <p:cBhvr>
                                        <p:cTn id="375" dur="1" fill="hold">
                                          <p:stCondLst>
                                            <p:cond delay="0"/>
                                          </p:stCondLst>
                                        </p:cTn>
                                        <p:tgtEl>
                                          <p:spTgt spid="53"/>
                                        </p:tgtEl>
                                        <p:attrNameLst>
                                          <p:attrName>style.visibility</p:attrName>
                                        </p:attrNameLst>
                                      </p:cBhvr>
                                      <p:to>
                                        <p:strVal val="visible"/>
                                      </p:to>
                                    </p:set>
                                    <p:anim calcmode="lin" valueType="num">
                                      <p:cBhvr>
                                        <p:cTn id="376" dur="500" fill="hold"/>
                                        <p:tgtEl>
                                          <p:spTgt spid="53"/>
                                        </p:tgtEl>
                                        <p:attrNameLst>
                                          <p:attrName>ppt_w</p:attrName>
                                        </p:attrNameLst>
                                      </p:cBhvr>
                                      <p:tavLst>
                                        <p:tav tm="0">
                                          <p:val>
                                            <p:fltVal val="0"/>
                                          </p:val>
                                        </p:tav>
                                        <p:tav tm="100000">
                                          <p:val>
                                            <p:strVal val="#ppt_w"/>
                                          </p:val>
                                        </p:tav>
                                      </p:tavLst>
                                    </p:anim>
                                    <p:anim calcmode="lin" valueType="num">
                                      <p:cBhvr>
                                        <p:cTn id="377" dur="500" fill="hold"/>
                                        <p:tgtEl>
                                          <p:spTgt spid="53"/>
                                        </p:tgtEl>
                                        <p:attrNameLst>
                                          <p:attrName>ppt_h</p:attrName>
                                        </p:attrNameLst>
                                      </p:cBhvr>
                                      <p:tavLst>
                                        <p:tav tm="0">
                                          <p:val>
                                            <p:fltVal val="0"/>
                                          </p:val>
                                        </p:tav>
                                        <p:tav tm="100000">
                                          <p:val>
                                            <p:strVal val="#ppt_h"/>
                                          </p:val>
                                        </p:tav>
                                      </p:tavLst>
                                    </p:anim>
                                    <p:animEffect transition="in" filter="fade">
                                      <p:cBhvr>
                                        <p:cTn id="378" dur="500"/>
                                        <p:tgtEl>
                                          <p:spTgt spid="53"/>
                                        </p:tgtEl>
                                      </p:cBhvr>
                                    </p:animEffect>
                                  </p:childTnLst>
                                </p:cTn>
                              </p:par>
                            </p:childTnLst>
                          </p:cTn>
                        </p:par>
                      </p:childTnLst>
                    </p:cTn>
                  </p:par>
                  <p:par>
                    <p:cTn id="379" fill="hold">
                      <p:stCondLst>
                        <p:cond delay="indefinite"/>
                      </p:stCondLst>
                      <p:childTnLst>
                        <p:par>
                          <p:cTn id="380" fill="hold">
                            <p:stCondLst>
                              <p:cond delay="0"/>
                            </p:stCondLst>
                            <p:childTnLst>
                              <p:par>
                                <p:cTn id="381" presetID="53" presetClass="entr" presetSubtype="16" fill="hold" grpId="0" nodeType="clickEffect">
                                  <p:stCondLst>
                                    <p:cond delay="0"/>
                                  </p:stCondLst>
                                  <p:childTnLst>
                                    <p:set>
                                      <p:cBhvr>
                                        <p:cTn id="382" dur="1" fill="hold">
                                          <p:stCondLst>
                                            <p:cond delay="0"/>
                                          </p:stCondLst>
                                        </p:cTn>
                                        <p:tgtEl>
                                          <p:spTgt spid="4"/>
                                        </p:tgtEl>
                                        <p:attrNameLst>
                                          <p:attrName>style.visibility</p:attrName>
                                        </p:attrNameLst>
                                      </p:cBhvr>
                                      <p:to>
                                        <p:strVal val="visible"/>
                                      </p:to>
                                    </p:set>
                                    <p:anim calcmode="lin" valueType="num">
                                      <p:cBhvr>
                                        <p:cTn id="383" dur="500" fill="hold"/>
                                        <p:tgtEl>
                                          <p:spTgt spid="4"/>
                                        </p:tgtEl>
                                        <p:attrNameLst>
                                          <p:attrName>ppt_w</p:attrName>
                                        </p:attrNameLst>
                                      </p:cBhvr>
                                      <p:tavLst>
                                        <p:tav tm="0">
                                          <p:val>
                                            <p:fltVal val="0"/>
                                          </p:val>
                                        </p:tav>
                                        <p:tav tm="100000">
                                          <p:val>
                                            <p:strVal val="#ppt_w"/>
                                          </p:val>
                                        </p:tav>
                                      </p:tavLst>
                                    </p:anim>
                                    <p:anim calcmode="lin" valueType="num">
                                      <p:cBhvr>
                                        <p:cTn id="384" dur="500" fill="hold"/>
                                        <p:tgtEl>
                                          <p:spTgt spid="4"/>
                                        </p:tgtEl>
                                        <p:attrNameLst>
                                          <p:attrName>ppt_h</p:attrName>
                                        </p:attrNameLst>
                                      </p:cBhvr>
                                      <p:tavLst>
                                        <p:tav tm="0">
                                          <p:val>
                                            <p:fltVal val="0"/>
                                          </p:val>
                                        </p:tav>
                                        <p:tav tm="100000">
                                          <p:val>
                                            <p:strVal val="#ppt_h"/>
                                          </p:val>
                                        </p:tav>
                                      </p:tavLst>
                                    </p:anim>
                                    <p:animEffect transition="in" filter="fade">
                                      <p:cBhvr>
                                        <p:cTn id="385" dur="500"/>
                                        <p:tgtEl>
                                          <p:spTgt spid="4"/>
                                        </p:tgtEl>
                                      </p:cBhvr>
                                    </p:animEffect>
                                  </p:childTnLst>
                                </p:cTn>
                              </p:par>
                              <p:par>
                                <p:cTn id="386" presetID="53" presetClass="entr" presetSubtype="16" fill="hold" nodeType="withEffect">
                                  <p:stCondLst>
                                    <p:cond delay="0"/>
                                  </p:stCondLst>
                                  <p:childTnLst>
                                    <p:set>
                                      <p:cBhvr>
                                        <p:cTn id="387" dur="1" fill="hold">
                                          <p:stCondLst>
                                            <p:cond delay="0"/>
                                          </p:stCondLst>
                                        </p:cTn>
                                        <p:tgtEl>
                                          <p:spTgt spid="10"/>
                                        </p:tgtEl>
                                        <p:attrNameLst>
                                          <p:attrName>style.visibility</p:attrName>
                                        </p:attrNameLst>
                                      </p:cBhvr>
                                      <p:to>
                                        <p:strVal val="visible"/>
                                      </p:to>
                                    </p:set>
                                    <p:anim calcmode="lin" valueType="num">
                                      <p:cBhvr>
                                        <p:cTn id="388" dur="500" fill="hold"/>
                                        <p:tgtEl>
                                          <p:spTgt spid="10"/>
                                        </p:tgtEl>
                                        <p:attrNameLst>
                                          <p:attrName>ppt_w</p:attrName>
                                        </p:attrNameLst>
                                      </p:cBhvr>
                                      <p:tavLst>
                                        <p:tav tm="0">
                                          <p:val>
                                            <p:fltVal val="0"/>
                                          </p:val>
                                        </p:tav>
                                        <p:tav tm="100000">
                                          <p:val>
                                            <p:strVal val="#ppt_w"/>
                                          </p:val>
                                        </p:tav>
                                      </p:tavLst>
                                    </p:anim>
                                    <p:anim calcmode="lin" valueType="num">
                                      <p:cBhvr>
                                        <p:cTn id="389" dur="500" fill="hold"/>
                                        <p:tgtEl>
                                          <p:spTgt spid="10"/>
                                        </p:tgtEl>
                                        <p:attrNameLst>
                                          <p:attrName>ppt_h</p:attrName>
                                        </p:attrNameLst>
                                      </p:cBhvr>
                                      <p:tavLst>
                                        <p:tav tm="0">
                                          <p:val>
                                            <p:fltVal val="0"/>
                                          </p:val>
                                        </p:tav>
                                        <p:tav tm="100000">
                                          <p:val>
                                            <p:strVal val="#ppt_h"/>
                                          </p:val>
                                        </p:tav>
                                      </p:tavLst>
                                    </p:anim>
                                    <p:animEffect transition="in" filter="fade">
                                      <p:cBhvr>
                                        <p:cTn id="39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7" name="TextBox 6"/>
          <p:cNvSpPr txBox="1"/>
          <p:nvPr/>
        </p:nvSpPr>
        <p:spPr>
          <a:xfrm>
            <a:off x="2269472" y="457200"/>
            <a:ext cx="7951215" cy="584775"/>
          </a:xfrm>
          <a:prstGeom prst="rect">
            <a:avLst/>
          </a:prstGeom>
          <a:noFill/>
        </p:spPr>
        <p:txBody>
          <a:bodyPr wrap="none" rtlCol="0">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UShop Training Materials – Table of Contents</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0" name="TextBox 9">
            <a:extLst>
              <a:ext uri="{FF2B5EF4-FFF2-40B4-BE49-F238E27FC236}">
                <a16:creationId xmlns:a16="http://schemas.microsoft.com/office/drawing/2014/main" id="{4A0BF31D-CD80-4098-B74A-99310D336646}"/>
              </a:ext>
            </a:extLst>
          </p:cNvPr>
          <p:cNvSpPr txBox="1"/>
          <p:nvPr/>
        </p:nvSpPr>
        <p:spPr>
          <a:xfrm>
            <a:off x="2243444" y="1860492"/>
            <a:ext cx="4419600" cy="3266985"/>
          </a:xfrm>
          <a:prstGeom prst="rect">
            <a:avLst/>
          </a:prstGeom>
          <a:noFill/>
        </p:spPr>
        <p:txBody>
          <a:bodyPr wrap="square" rtlCol="0">
            <a:spAutoFit/>
          </a:bodyPr>
          <a:lstStyle/>
          <a:p>
            <a:pPr marL="342900" indent="-342900">
              <a:lnSpc>
                <a:spcPct val="150000"/>
              </a:lnSpc>
              <a:buFont typeface="+mj-lt"/>
              <a:buAutoNum type="arabicPeriod"/>
            </a:pPr>
            <a:r>
              <a:rPr lang="en-US" sz="2000" dirty="0">
                <a:solidFill>
                  <a:srgbClr val="C00000"/>
                </a:solidFill>
                <a:hlinkClick r:id="rId4"/>
              </a:rPr>
              <a:t>Shopper Training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rPr>
              <a:t>Checklist</a:t>
            </a:r>
            <a:endParaRPr lang="en-US" sz="2000" dirty="0">
              <a:latin typeface="Arial" panose="020B0604020202020204" pitchFamily="34" charset="0"/>
              <a:cs typeface="Arial" panose="020B0604020202020204" pitchFamily="34" charset="0"/>
              <a:hlinkClick r:id="rId5" action="ppaction://hlinksldjump"/>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5" action="ppaction://hlinksldjump"/>
              </a:rPr>
              <a:t>Requisition Workflow</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Approving Orders</a:t>
            </a: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7" action="ppaction://hlinksldjump"/>
              </a:rPr>
              <a:t>Change Orders</a:t>
            </a:r>
            <a:endParaRPr lang="en-US" sz="2000" dirty="0">
              <a:latin typeface="Arial" panose="020B0604020202020204" pitchFamily="34" charset="0"/>
              <a:cs typeface="Arial" panose="020B0604020202020204" pitchFamily="34" charset="0"/>
              <a:hlinkClick r:id="rId8" action="ppaction://hlinksldjump"/>
            </a:endParaRPr>
          </a:p>
          <a:p>
            <a:pPr marL="342900" indent="-342900">
              <a:lnSpc>
                <a:spcPct val="150000"/>
              </a:lnSpc>
              <a:buFont typeface="+mj-lt"/>
              <a:buAutoNum type="arabicPeriod"/>
            </a:pPr>
            <a:endParaRPr 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1DED3F7-14E5-4FDE-8980-14EAF6E0D55B}"/>
              </a:ext>
            </a:extLst>
          </p:cNvPr>
          <p:cNvSpPr txBox="1"/>
          <p:nvPr/>
        </p:nvSpPr>
        <p:spPr>
          <a:xfrm>
            <a:off x="6798328" y="1860492"/>
            <a:ext cx="3886200" cy="2343655"/>
          </a:xfrm>
          <a:prstGeom prst="rect">
            <a:avLst/>
          </a:prstGeom>
          <a:noFill/>
        </p:spPr>
        <p:txBody>
          <a:bodyPr wrap="square" rtlCol="0">
            <a:spAutoFit/>
          </a:bodyPr>
          <a:lstStyle/>
          <a:p>
            <a:pPr marL="457200" indent="-4572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9" action="ppaction://hlinksldjump"/>
              </a:rPr>
              <a:t>Invoicing &amp; Payment</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0" action="ppaction://hlinksldjump"/>
              </a:rPr>
              <a:t>Closing 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1" action="ppaction://hlinksldjump"/>
              </a:rPr>
              <a:t>Reports &amp; Searching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2" action="ppaction://hlinksldjump"/>
              </a:rPr>
              <a:t>Tips &amp; Tricks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3" action="ppaction://hlinksldjump"/>
              </a:rPr>
              <a:t>Help Resources</a:t>
            </a:r>
            <a:endParaRPr lang="en-US" sz="2000" dirty="0">
              <a:latin typeface="Arial" panose="020B0604020202020204" pitchFamily="34" charset="0"/>
              <a:cs typeface="Arial" panose="020B0604020202020204" pitchFamily="34" charset="0"/>
            </a:endParaRPr>
          </a:p>
        </p:txBody>
      </p:sp>
      <p:sp>
        <p:nvSpPr>
          <p:cNvPr id="15" name="Star: 5 Points 14">
            <a:extLst>
              <a:ext uri="{FF2B5EF4-FFF2-40B4-BE49-F238E27FC236}">
                <a16:creationId xmlns:a16="http://schemas.microsoft.com/office/drawing/2014/main" id="{80FB1F36-D6C1-42F7-8175-73B81990BE2C}"/>
              </a:ext>
            </a:extLst>
          </p:cNvPr>
          <p:cNvSpPr/>
          <p:nvPr/>
        </p:nvSpPr>
        <p:spPr>
          <a:xfrm>
            <a:off x="6472544" y="1905000"/>
            <a:ext cx="381000" cy="343501"/>
          </a:xfrm>
          <a:prstGeom prst="star5">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4F1BA42-90CB-4E36-A0BF-2089E785F22A}"/>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25832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6F1643-220D-4415-ADBF-F8720EA8CB6E}"/>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9A86459C-B07B-4FED-8BF2-D7C6B002D789}"/>
              </a:ext>
            </a:extLst>
          </p:cNvPr>
          <p:cNvPicPr>
            <a:picLocks noChangeAspect="1"/>
          </p:cNvPicPr>
          <p:nvPr/>
        </p:nvPicPr>
        <p:blipFill>
          <a:blip r:embed="rId2"/>
          <a:stretch>
            <a:fillRect/>
          </a:stretch>
        </p:blipFill>
        <p:spPr>
          <a:xfrm>
            <a:off x="52762" y="6553201"/>
            <a:ext cx="696250" cy="269082"/>
          </a:xfrm>
          <a:prstGeom prst="rect">
            <a:avLst/>
          </a:prstGeom>
          <a:ln>
            <a:solidFill>
              <a:schemeClr val="tx1">
                <a:lumMod val="50000"/>
                <a:lumOff val="50000"/>
              </a:schemeClr>
            </a:solidFill>
          </a:ln>
        </p:spPr>
      </p:pic>
      <p:sp>
        <p:nvSpPr>
          <p:cNvPr id="2" name="Rectangle 1">
            <a:extLst>
              <a:ext uri="{FF2B5EF4-FFF2-40B4-BE49-F238E27FC236}">
                <a16:creationId xmlns:a16="http://schemas.microsoft.com/office/drawing/2014/main" id="{85003331-288E-49FB-A98A-A0105AA5D1AB}"/>
              </a:ext>
            </a:extLst>
          </p:cNvPr>
          <p:cNvSpPr/>
          <p:nvPr/>
        </p:nvSpPr>
        <p:spPr>
          <a:xfrm>
            <a:off x="0" y="144334"/>
            <a:ext cx="12163301" cy="584775"/>
          </a:xfrm>
          <a:prstGeom prst="rect">
            <a:avLst/>
          </a:prstGeom>
        </p:spPr>
        <p:txBody>
          <a:bodyPr wrap="square">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Invoicing &amp; Payment - Overview</a:t>
            </a:r>
          </a:p>
        </p:txBody>
      </p:sp>
      <p:sp>
        <p:nvSpPr>
          <p:cNvPr id="10" name="Rectangle 9">
            <a:extLst>
              <a:ext uri="{FF2B5EF4-FFF2-40B4-BE49-F238E27FC236}">
                <a16:creationId xmlns:a16="http://schemas.microsoft.com/office/drawing/2014/main" id="{EB81A21B-9D19-4120-8491-1E1047CB7B54}"/>
              </a:ext>
            </a:extLst>
          </p:cNvPr>
          <p:cNvSpPr/>
          <p:nvPr/>
        </p:nvSpPr>
        <p:spPr>
          <a:xfrm>
            <a:off x="16659" y="1600200"/>
            <a:ext cx="4787336" cy="415498"/>
          </a:xfrm>
          <a:prstGeom prst="rect">
            <a:avLst/>
          </a:prstGeom>
        </p:spPr>
        <p:txBody>
          <a:bodyPr wrap="none">
            <a:spAutoFit/>
          </a:bodyPr>
          <a:lstStyle/>
          <a:p>
            <a:r>
              <a:rPr lang="en-US" sz="2100" b="1" dirty="0">
                <a:solidFill>
                  <a:schemeClr val="accent1">
                    <a:lumMod val="50000"/>
                  </a:schemeClr>
                </a:solidFill>
              </a:rPr>
              <a:t>Orders which originate from Punch-outs:</a:t>
            </a:r>
          </a:p>
        </p:txBody>
      </p:sp>
      <p:sp>
        <p:nvSpPr>
          <p:cNvPr id="11" name="Rectangle 10">
            <a:extLst>
              <a:ext uri="{FF2B5EF4-FFF2-40B4-BE49-F238E27FC236}">
                <a16:creationId xmlns:a16="http://schemas.microsoft.com/office/drawing/2014/main" id="{C2D96150-5130-4A4A-9D30-13BDC53716B9}"/>
              </a:ext>
            </a:extLst>
          </p:cNvPr>
          <p:cNvSpPr/>
          <p:nvPr/>
        </p:nvSpPr>
        <p:spPr>
          <a:xfrm>
            <a:off x="46345" y="3193555"/>
            <a:ext cx="8653459" cy="415498"/>
          </a:xfrm>
          <a:prstGeom prst="rect">
            <a:avLst/>
          </a:prstGeom>
        </p:spPr>
        <p:txBody>
          <a:bodyPr wrap="none">
            <a:spAutoFit/>
          </a:bodyPr>
          <a:lstStyle/>
          <a:p>
            <a:r>
              <a:rPr lang="en-US" sz="2100" b="1" dirty="0">
                <a:solidFill>
                  <a:schemeClr val="accent1">
                    <a:lumMod val="50000"/>
                  </a:schemeClr>
                </a:solidFill>
              </a:rPr>
              <a:t>Orders which originate from the Purchase Request Form (most other forms):</a:t>
            </a:r>
          </a:p>
        </p:txBody>
      </p:sp>
      <p:sp>
        <p:nvSpPr>
          <p:cNvPr id="13" name="Rectangle 12">
            <a:extLst>
              <a:ext uri="{FF2B5EF4-FFF2-40B4-BE49-F238E27FC236}">
                <a16:creationId xmlns:a16="http://schemas.microsoft.com/office/drawing/2014/main" id="{78AB1267-EBC9-4E25-B553-CE36276B9D3A}"/>
              </a:ext>
            </a:extLst>
          </p:cNvPr>
          <p:cNvSpPr/>
          <p:nvPr/>
        </p:nvSpPr>
        <p:spPr>
          <a:xfrm>
            <a:off x="16659" y="2013638"/>
            <a:ext cx="12163300" cy="402803"/>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1500" dirty="0"/>
              <a:t>The Supplier is paid via a CXML invoice which is sent from the supplier electronically to the University.</a:t>
            </a:r>
          </a:p>
        </p:txBody>
      </p:sp>
      <p:sp>
        <p:nvSpPr>
          <p:cNvPr id="16" name="Rectangle 15">
            <a:extLst>
              <a:ext uri="{FF2B5EF4-FFF2-40B4-BE49-F238E27FC236}">
                <a16:creationId xmlns:a16="http://schemas.microsoft.com/office/drawing/2014/main" id="{55B1A032-37C3-4A23-8370-0486CD76EC76}"/>
              </a:ext>
            </a:extLst>
          </p:cNvPr>
          <p:cNvSpPr/>
          <p:nvPr/>
        </p:nvSpPr>
        <p:spPr>
          <a:xfrm>
            <a:off x="10227" y="2406173"/>
            <a:ext cx="12163300" cy="402803"/>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1500" dirty="0"/>
              <a:t>No further action is required by the shopper/requisitioner once the order is submitted, the system manages the invoice and makes the payment.</a:t>
            </a:r>
          </a:p>
        </p:txBody>
      </p:sp>
      <p:sp>
        <p:nvSpPr>
          <p:cNvPr id="17" name="Rectangle 16">
            <a:extLst>
              <a:ext uri="{FF2B5EF4-FFF2-40B4-BE49-F238E27FC236}">
                <a16:creationId xmlns:a16="http://schemas.microsoft.com/office/drawing/2014/main" id="{7D5F2DCF-23A1-4FD0-AA45-18AB8C4DBC55}"/>
              </a:ext>
            </a:extLst>
          </p:cNvPr>
          <p:cNvSpPr/>
          <p:nvPr/>
        </p:nvSpPr>
        <p:spPr>
          <a:xfrm>
            <a:off x="-27272" y="5183405"/>
            <a:ext cx="5280163" cy="415498"/>
          </a:xfrm>
          <a:prstGeom prst="rect">
            <a:avLst/>
          </a:prstGeom>
        </p:spPr>
        <p:txBody>
          <a:bodyPr wrap="none">
            <a:spAutoFit/>
          </a:bodyPr>
          <a:lstStyle/>
          <a:p>
            <a:r>
              <a:rPr lang="en-US" sz="2100" b="1" dirty="0">
                <a:solidFill>
                  <a:schemeClr val="accent1">
                    <a:lumMod val="50000"/>
                  </a:schemeClr>
                </a:solidFill>
              </a:rPr>
              <a:t>Orders with Internal Suppliers (departments):</a:t>
            </a:r>
          </a:p>
        </p:txBody>
      </p:sp>
      <p:sp>
        <p:nvSpPr>
          <p:cNvPr id="18" name="Rectangle 17">
            <a:extLst>
              <a:ext uri="{FF2B5EF4-FFF2-40B4-BE49-F238E27FC236}">
                <a16:creationId xmlns:a16="http://schemas.microsoft.com/office/drawing/2014/main" id="{DE25C83F-0287-42DA-85AA-115F92D70260}"/>
              </a:ext>
            </a:extLst>
          </p:cNvPr>
          <p:cNvSpPr/>
          <p:nvPr/>
        </p:nvSpPr>
        <p:spPr>
          <a:xfrm>
            <a:off x="-23261" y="3609102"/>
            <a:ext cx="12163300" cy="402803"/>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1500" dirty="0"/>
              <a:t>The Supplier should send the invoice to </a:t>
            </a:r>
            <a:r>
              <a:rPr lang="en-US" sz="1500" dirty="0">
                <a:hlinkClick r:id="rId3"/>
              </a:rPr>
              <a:t>ap@admin.Utah.edu</a:t>
            </a:r>
            <a:r>
              <a:rPr lang="en-US" sz="1500" dirty="0"/>
              <a:t> per the instructions listed on the PO and per set up instructions.</a:t>
            </a:r>
          </a:p>
        </p:txBody>
      </p:sp>
      <p:sp>
        <p:nvSpPr>
          <p:cNvPr id="19" name="Rectangle 18">
            <a:extLst>
              <a:ext uri="{FF2B5EF4-FFF2-40B4-BE49-F238E27FC236}">
                <a16:creationId xmlns:a16="http://schemas.microsoft.com/office/drawing/2014/main" id="{8D850AD1-7D25-4342-9824-90FB3F417FB9}"/>
              </a:ext>
            </a:extLst>
          </p:cNvPr>
          <p:cNvSpPr/>
          <p:nvPr/>
        </p:nvSpPr>
        <p:spPr>
          <a:xfrm>
            <a:off x="-27272" y="4011905"/>
            <a:ext cx="12163300" cy="1095300"/>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1500" dirty="0"/>
              <a:t>If the Invoice is sent to the department, then the department must send the invoice to </a:t>
            </a:r>
            <a:r>
              <a:rPr lang="en-US" sz="1500" dirty="0">
                <a:hlinkClick r:id="rId3"/>
              </a:rPr>
              <a:t>ap@admin.Utah.edu</a:t>
            </a:r>
            <a:r>
              <a:rPr lang="en-US" sz="1500" dirty="0"/>
              <a:t> .  </a:t>
            </a:r>
          </a:p>
          <a:p>
            <a:pPr marL="742950" lvl="1" indent="-285750">
              <a:lnSpc>
                <a:spcPct val="150000"/>
              </a:lnSpc>
              <a:buFont typeface="Arial" panose="020B0604020202020204" pitchFamily="34" charset="0"/>
              <a:buChar char="•"/>
            </a:pPr>
            <a:r>
              <a:rPr lang="en-US" sz="1500" dirty="0"/>
              <a:t>	Make sure that the PO number is listed on the invoice.</a:t>
            </a:r>
          </a:p>
          <a:p>
            <a:pPr marL="742950" lvl="1" indent="-285750">
              <a:lnSpc>
                <a:spcPct val="150000"/>
              </a:lnSpc>
              <a:buFont typeface="Arial" panose="020B0604020202020204" pitchFamily="34" charset="0"/>
              <a:buChar char="•"/>
            </a:pPr>
            <a:r>
              <a:rPr lang="en-US" sz="1500" dirty="0"/>
              <a:t>	CC’ the supplier on the email which is sent to </a:t>
            </a:r>
            <a:r>
              <a:rPr lang="en-US" sz="1500" dirty="0">
                <a:hlinkClick r:id="rId3"/>
              </a:rPr>
              <a:t>ap@admin.Utah.edu</a:t>
            </a:r>
            <a:r>
              <a:rPr lang="en-US" sz="1500" dirty="0"/>
              <a:t> so that the supplier will be informed of when the invoice was sent to A/P</a:t>
            </a:r>
          </a:p>
        </p:txBody>
      </p:sp>
      <p:sp>
        <p:nvSpPr>
          <p:cNvPr id="20" name="Rectangle 19">
            <a:extLst>
              <a:ext uri="{FF2B5EF4-FFF2-40B4-BE49-F238E27FC236}">
                <a16:creationId xmlns:a16="http://schemas.microsoft.com/office/drawing/2014/main" id="{1D010D4D-3777-4E76-968B-037A0FD798C7}"/>
              </a:ext>
            </a:extLst>
          </p:cNvPr>
          <p:cNvSpPr/>
          <p:nvPr/>
        </p:nvSpPr>
        <p:spPr>
          <a:xfrm>
            <a:off x="98482" y="5488515"/>
            <a:ext cx="11760018" cy="749051"/>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1500" dirty="0"/>
              <a:t>These Internal Suppliers handle the invoicing process themselves, so you don’t have to worry about sending an invoice to AP for processing.  </a:t>
            </a:r>
          </a:p>
          <a:p>
            <a:pPr lvl="1">
              <a:lnSpc>
                <a:spcPct val="150000"/>
              </a:lnSpc>
            </a:pPr>
            <a:r>
              <a:rPr lang="en-US" sz="1500" dirty="0"/>
              <a:t>	It’s already being taken care of for you.  </a:t>
            </a:r>
          </a:p>
        </p:txBody>
      </p:sp>
      <p:pic>
        <p:nvPicPr>
          <p:cNvPr id="21" name="Picture 20">
            <a:extLst>
              <a:ext uri="{FF2B5EF4-FFF2-40B4-BE49-F238E27FC236}">
                <a16:creationId xmlns:a16="http://schemas.microsoft.com/office/drawing/2014/main" id="{338F8885-7BE1-49E1-8B5B-34B8026D9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0200" y="106462"/>
            <a:ext cx="504825" cy="534929"/>
          </a:xfrm>
          <a:prstGeom prst="rect">
            <a:avLst/>
          </a:prstGeom>
        </p:spPr>
      </p:pic>
      <p:pic>
        <p:nvPicPr>
          <p:cNvPr id="22" name="Picture 21">
            <a:extLst>
              <a:ext uri="{FF2B5EF4-FFF2-40B4-BE49-F238E27FC236}">
                <a16:creationId xmlns:a16="http://schemas.microsoft.com/office/drawing/2014/main" id="{8C62DFEB-BAC5-4A3D-9D25-BFFBB38B1054}"/>
              </a:ext>
            </a:extLst>
          </p:cNvPr>
          <p:cNvPicPr>
            <a:picLocks noChangeAspect="1"/>
          </p:cNvPicPr>
          <p:nvPr/>
        </p:nvPicPr>
        <p:blipFill rotWithShape="1">
          <a:blip r:embed="rId5"/>
          <a:srcRect t="-6596"/>
          <a:stretch/>
        </p:blipFill>
        <p:spPr>
          <a:xfrm>
            <a:off x="3792496" y="767810"/>
            <a:ext cx="4589504" cy="327363"/>
          </a:xfrm>
          <a:prstGeom prst="rect">
            <a:avLst/>
          </a:prstGeom>
          <a:ln>
            <a:solidFill>
              <a:schemeClr val="bg1">
                <a:lumMod val="50000"/>
              </a:schemeClr>
            </a:solidFill>
          </a:ln>
        </p:spPr>
      </p:pic>
      <p:sp>
        <p:nvSpPr>
          <p:cNvPr id="23" name="Rectangle 22">
            <a:extLst>
              <a:ext uri="{FF2B5EF4-FFF2-40B4-BE49-F238E27FC236}">
                <a16:creationId xmlns:a16="http://schemas.microsoft.com/office/drawing/2014/main" id="{53BC61B7-0E61-4DA1-9006-69BBB44EABE2}"/>
              </a:ext>
            </a:extLst>
          </p:cNvPr>
          <p:cNvSpPr/>
          <p:nvPr/>
        </p:nvSpPr>
        <p:spPr>
          <a:xfrm>
            <a:off x="7239000" y="759127"/>
            <a:ext cx="469325" cy="354781"/>
          </a:xfrm>
          <a:prstGeom prst="rect">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AB7F269-E39D-42B0-A4C3-6A5E2F9C72E1}"/>
              </a:ext>
            </a:extLst>
          </p:cNvPr>
          <p:cNvSpPr/>
          <p:nvPr/>
        </p:nvSpPr>
        <p:spPr>
          <a:xfrm>
            <a:off x="-27272" y="1108502"/>
            <a:ext cx="12163300" cy="402803"/>
          </a:xfrm>
          <a:prstGeom prst="rect">
            <a:avLst/>
          </a:prstGeom>
        </p:spPr>
        <p:txBody>
          <a:bodyPr wrap="square">
            <a:spAutoFit/>
          </a:bodyPr>
          <a:lstStyle/>
          <a:p>
            <a:pPr algn="ctr">
              <a:lnSpc>
                <a:spcPct val="150000"/>
              </a:lnSpc>
            </a:pPr>
            <a:r>
              <a:rPr lang="en-US" sz="1500" dirty="0"/>
              <a:t>Once an order is received the supplier needs to be paid.  Invoices are received and processed as described below.</a:t>
            </a:r>
          </a:p>
        </p:txBody>
      </p:sp>
      <p:sp>
        <p:nvSpPr>
          <p:cNvPr id="25" name="TextBox 24">
            <a:extLst>
              <a:ext uri="{FF2B5EF4-FFF2-40B4-BE49-F238E27FC236}">
                <a16:creationId xmlns:a16="http://schemas.microsoft.com/office/drawing/2014/main" id="{F8E8F1CD-066A-433A-B154-94A23F20D511}"/>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241959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6" grpId="0"/>
      <p:bldP spid="17" grpId="0"/>
      <p:bldP spid="18" grpId="0"/>
      <p:bldP spid="20"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5" name="Rectangle 4">
            <a:extLst>
              <a:ext uri="{FF2B5EF4-FFF2-40B4-BE49-F238E27FC236}">
                <a16:creationId xmlns:a16="http://schemas.microsoft.com/office/drawing/2014/main" id="{C36F1643-220D-4415-ADBF-F8720EA8CB6E}"/>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9A86459C-B07B-4FED-8BF2-D7C6B002D789}"/>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8" name="Rectangle 7">
            <a:extLst>
              <a:ext uri="{FF2B5EF4-FFF2-40B4-BE49-F238E27FC236}">
                <a16:creationId xmlns:a16="http://schemas.microsoft.com/office/drawing/2014/main" id="{0FCEA82B-7638-4861-AF1D-DF1533EC598F}"/>
              </a:ext>
            </a:extLst>
          </p:cNvPr>
          <p:cNvSpPr/>
          <p:nvPr/>
        </p:nvSpPr>
        <p:spPr>
          <a:xfrm>
            <a:off x="66398" y="892421"/>
            <a:ext cx="12163300" cy="402803"/>
          </a:xfrm>
          <a:prstGeom prst="rect">
            <a:avLst/>
          </a:prstGeom>
        </p:spPr>
        <p:txBody>
          <a:bodyPr wrap="square">
            <a:spAutoFit/>
          </a:bodyPr>
          <a:lstStyle/>
          <a:p>
            <a:pPr algn="ctr">
              <a:lnSpc>
                <a:spcPct val="150000"/>
              </a:lnSpc>
            </a:pPr>
            <a:r>
              <a:rPr lang="en-US" sz="1500" dirty="0"/>
              <a:t>Certain criteria will trigger a required approval in order for the invoice to be paid.</a:t>
            </a:r>
          </a:p>
        </p:txBody>
      </p:sp>
      <p:sp>
        <p:nvSpPr>
          <p:cNvPr id="2" name="Rectangle 1">
            <a:extLst>
              <a:ext uri="{FF2B5EF4-FFF2-40B4-BE49-F238E27FC236}">
                <a16:creationId xmlns:a16="http://schemas.microsoft.com/office/drawing/2014/main" id="{85003331-288E-49FB-A98A-A0105AA5D1AB}"/>
              </a:ext>
            </a:extLst>
          </p:cNvPr>
          <p:cNvSpPr/>
          <p:nvPr/>
        </p:nvSpPr>
        <p:spPr>
          <a:xfrm>
            <a:off x="14349" y="229557"/>
            <a:ext cx="12163301" cy="584775"/>
          </a:xfrm>
          <a:prstGeom prst="rect">
            <a:avLst/>
          </a:prstGeom>
        </p:spPr>
        <p:txBody>
          <a:bodyPr wrap="square">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Invoicing &amp; Payment - Approval</a:t>
            </a:r>
          </a:p>
        </p:txBody>
      </p:sp>
      <p:sp>
        <p:nvSpPr>
          <p:cNvPr id="4" name="Rectangle 3">
            <a:extLst>
              <a:ext uri="{FF2B5EF4-FFF2-40B4-BE49-F238E27FC236}">
                <a16:creationId xmlns:a16="http://schemas.microsoft.com/office/drawing/2014/main" id="{5E31A110-1FCA-4C56-A5C1-674F5254A86F}"/>
              </a:ext>
            </a:extLst>
          </p:cNvPr>
          <p:cNvSpPr/>
          <p:nvPr/>
        </p:nvSpPr>
        <p:spPr>
          <a:xfrm>
            <a:off x="88055" y="1447800"/>
            <a:ext cx="3884718" cy="369332"/>
          </a:xfrm>
          <a:prstGeom prst="rect">
            <a:avLst/>
          </a:prstGeom>
        </p:spPr>
        <p:txBody>
          <a:bodyPr wrap="none">
            <a:spAutoFit/>
          </a:bodyPr>
          <a:lstStyle/>
          <a:p>
            <a:r>
              <a:rPr lang="en-US" b="1" dirty="0">
                <a:solidFill>
                  <a:schemeClr val="accent1">
                    <a:lumMod val="50000"/>
                  </a:schemeClr>
                </a:solidFill>
              </a:rPr>
              <a:t>Invoice Criteria which trigger approval:</a:t>
            </a:r>
            <a:endParaRPr lang="en-US" dirty="0"/>
          </a:p>
        </p:txBody>
      </p:sp>
      <p:sp>
        <p:nvSpPr>
          <p:cNvPr id="13" name="Rectangle 12">
            <a:extLst>
              <a:ext uri="{FF2B5EF4-FFF2-40B4-BE49-F238E27FC236}">
                <a16:creationId xmlns:a16="http://schemas.microsoft.com/office/drawing/2014/main" id="{4AD4EE20-8453-47AB-AF16-9AD864122E50}"/>
              </a:ext>
            </a:extLst>
          </p:cNvPr>
          <p:cNvSpPr/>
          <p:nvPr/>
        </p:nvSpPr>
        <p:spPr>
          <a:xfrm>
            <a:off x="93670" y="1948211"/>
            <a:ext cx="12163300" cy="402803"/>
          </a:xfrm>
          <a:prstGeom prst="rect">
            <a:avLst/>
          </a:prstGeom>
        </p:spPr>
        <p:txBody>
          <a:bodyPr wrap="square">
            <a:spAutoFit/>
          </a:bodyPr>
          <a:lstStyle/>
          <a:p>
            <a:pPr marL="342900" indent="-342900">
              <a:lnSpc>
                <a:spcPct val="150000"/>
              </a:lnSpc>
              <a:buFont typeface="+mj-lt"/>
              <a:buAutoNum type="arabicPeriod"/>
            </a:pPr>
            <a:r>
              <a:rPr lang="en-US" sz="1500" dirty="0"/>
              <a:t>When an Invoice total is greater than $50,000, Approval will be required through Invoice Workflow.</a:t>
            </a:r>
          </a:p>
        </p:txBody>
      </p:sp>
      <p:sp>
        <p:nvSpPr>
          <p:cNvPr id="14" name="Rectangle 13">
            <a:extLst>
              <a:ext uri="{FF2B5EF4-FFF2-40B4-BE49-F238E27FC236}">
                <a16:creationId xmlns:a16="http://schemas.microsoft.com/office/drawing/2014/main" id="{DBC22815-C1D4-420C-A238-C170915E83DA}"/>
              </a:ext>
            </a:extLst>
          </p:cNvPr>
          <p:cNvSpPr/>
          <p:nvPr/>
        </p:nvSpPr>
        <p:spPr>
          <a:xfrm>
            <a:off x="111316" y="2377357"/>
            <a:ext cx="12163300" cy="402803"/>
          </a:xfrm>
          <a:prstGeom prst="rect">
            <a:avLst/>
          </a:prstGeom>
        </p:spPr>
        <p:txBody>
          <a:bodyPr wrap="square">
            <a:spAutoFit/>
          </a:bodyPr>
          <a:lstStyle/>
          <a:p>
            <a:pPr marL="342900" indent="-342900">
              <a:lnSpc>
                <a:spcPct val="150000"/>
              </a:lnSpc>
              <a:buFont typeface="+mj-lt"/>
              <a:buAutoNum type="arabicPeriod" startAt="3"/>
            </a:pPr>
            <a:r>
              <a:rPr lang="en-US" sz="1500" dirty="0"/>
              <a:t>When “Hold for Invoice Approval” is checked on the Billing Tab, during Proceed to Checkout, this creates a required Invoice Workflow Approval step.</a:t>
            </a:r>
          </a:p>
        </p:txBody>
      </p:sp>
      <p:sp>
        <p:nvSpPr>
          <p:cNvPr id="15" name="Rectangle 14">
            <a:extLst>
              <a:ext uri="{FF2B5EF4-FFF2-40B4-BE49-F238E27FC236}">
                <a16:creationId xmlns:a16="http://schemas.microsoft.com/office/drawing/2014/main" id="{D159FD18-58AA-460A-991A-F78B5D656AB9}"/>
              </a:ext>
            </a:extLst>
          </p:cNvPr>
          <p:cNvSpPr/>
          <p:nvPr/>
        </p:nvSpPr>
        <p:spPr>
          <a:xfrm>
            <a:off x="111316" y="2834557"/>
            <a:ext cx="12163300" cy="402803"/>
          </a:xfrm>
          <a:prstGeom prst="rect">
            <a:avLst/>
          </a:prstGeom>
        </p:spPr>
        <p:txBody>
          <a:bodyPr wrap="square">
            <a:spAutoFit/>
          </a:bodyPr>
          <a:lstStyle/>
          <a:p>
            <a:pPr marL="342900" indent="-342900">
              <a:lnSpc>
                <a:spcPct val="150000"/>
              </a:lnSpc>
              <a:buFont typeface="+mj-lt"/>
              <a:buAutoNum type="arabicPeriod" startAt="3"/>
            </a:pPr>
            <a:r>
              <a:rPr lang="en-US" sz="1500" dirty="0"/>
              <a:t>The invoice is related to a Sub-Award, as indicated by Account codes “628nn” through “629nn”.</a:t>
            </a:r>
          </a:p>
        </p:txBody>
      </p:sp>
      <p:sp>
        <p:nvSpPr>
          <p:cNvPr id="16" name="Rectangle 15">
            <a:extLst>
              <a:ext uri="{FF2B5EF4-FFF2-40B4-BE49-F238E27FC236}">
                <a16:creationId xmlns:a16="http://schemas.microsoft.com/office/drawing/2014/main" id="{054F7E0F-A94F-471B-A001-98F4CFFBE162}"/>
              </a:ext>
            </a:extLst>
          </p:cNvPr>
          <p:cNvSpPr/>
          <p:nvPr/>
        </p:nvSpPr>
        <p:spPr>
          <a:xfrm>
            <a:off x="40730" y="3664077"/>
            <a:ext cx="11852084" cy="749051"/>
          </a:xfrm>
          <a:prstGeom prst="rect">
            <a:avLst/>
          </a:prstGeom>
        </p:spPr>
        <p:txBody>
          <a:bodyPr wrap="square">
            <a:spAutoFit/>
          </a:bodyPr>
          <a:lstStyle/>
          <a:p>
            <a:pPr>
              <a:lnSpc>
                <a:spcPct val="150000"/>
              </a:lnSpc>
            </a:pPr>
            <a:r>
              <a:rPr lang="en-US" sz="1500" dirty="0"/>
              <a:t>Those who are authorized to Approve the Invoice Workflow step are those with authority through the GFA system.  This functions in the same way that Departmental Approval does in the Requisition Workflow.</a:t>
            </a:r>
          </a:p>
        </p:txBody>
      </p:sp>
      <p:pic>
        <p:nvPicPr>
          <p:cNvPr id="17" name="Picture 16">
            <a:extLst>
              <a:ext uri="{FF2B5EF4-FFF2-40B4-BE49-F238E27FC236}">
                <a16:creationId xmlns:a16="http://schemas.microsoft.com/office/drawing/2014/main" id="{0F4B623B-A111-467E-942E-708202D3697A}"/>
              </a:ext>
            </a:extLst>
          </p:cNvPr>
          <p:cNvPicPr>
            <a:picLocks noChangeAspect="1"/>
          </p:cNvPicPr>
          <p:nvPr/>
        </p:nvPicPr>
        <p:blipFill>
          <a:blip r:embed="rId4"/>
          <a:stretch>
            <a:fillRect/>
          </a:stretch>
        </p:blipFill>
        <p:spPr>
          <a:xfrm>
            <a:off x="5714999" y="5283589"/>
            <a:ext cx="6477801" cy="478283"/>
          </a:xfrm>
          <a:prstGeom prst="rect">
            <a:avLst/>
          </a:prstGeom>
        </p:spPr>
      </p:pic>
      <p:pic>
        <p:nvPicPr>
          <p:cNvPr id="18" name="Picture 17">
            <a:extLst>
              <a:ext uri="{FF2B5EF4-FFF2-40B4-BE49-F238E27FC236}">
                <a16:creationId xmlns:a16="http://schemas.microsoft.com/office/drawing/2014/main" id="{68DFC34D-1E32-4FA4-9470-C255A29722D4}"/>
              </a:ext>
            </a:extLst>
          </p:cNvPr>
          <p:cNvPicPr/>
          <p:nvPr/>
        </p:nvPicPr>
        <p:blipFill>
          <a:blip r:embed="rId5">
            <a:extLst>
              <a:ext uri="{28A0092B-C50C-407E-A947-70E740481C1C}">
                <a14:useLocalDpi xmlns:a14="http://schemas.microsoft.com/office/drawing/2010/main" val="0"/>
              </a:ext>
            </a:extLst>
          </a:blip>
          <a:stretch>
            <a:fillRect/>
          </a:stretch>
        </p:blipFill>
        <p:spPr>
          <a:xfrm>
            <a:off x="3143136" y="5879961"/>
            <a:ext cx="247523" cy="276006"/>
          </a:xfrm>
          <a:prstGeom prst="rect">
            <a:avLst/>
          </a:prstGeom>
          <a:ln w="19050">
            <a:solidFill>
              <a:srgbClr val="C00000"/>
            </a:solidFill>
          </a:ln>
        </p:spPr>
      </p:pic>
      <p:sp>
        <p:nvSpPr>
          <p:cNvPr id="19" name="Rectangle 18">
            <a:extLst>
              <a:ext uri="{FF2B5EF4-FFF2-40B4-BE49-F238E27FC236}">
                <a16:creationId xmlns:a16="http://schemas.microsoft.com/office/drawing/2014/main" id="{541F9CF2-3ABA-4968-8C0A-1947982526E2}"/>
              </a:ext>
            </a:extLst>
          </p:cNvPr>
          <p:cNvSpPr/>
          <p:nvPr/>
        </p:nvSpPr>
        <p:spPr>
          <a:xfrm>
            <a:off x="943394" y="5860335"/>
            <a:ext cx="8010505" cy="382092"/>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400" dirty="0"/>
              <a:t>Action Items (Flag Icon)</a:t>
            </a:r>
          </a:p>
        </p:txBody>
      </p:sp>
      <p:sp>
        <p:nvSpPr>
          <p:cNvPr id="23" name="Rectangle 22">
            <a:extLst>
              <a:ext uri="{FF2B5EF4-FFF2-40B4-BE49-F238E27FC236}">
                <a16:creationId xmlns:a16="http://schemas.microsoft.com/office/drawing/2014/main" id="{3FE367DC-5543-424A-AB0B-726A03A98A44}"/>
              </a:ext>
            </a:extLst>
          </p:cNvPr>
          <p:cNvSpPr/>
          <p:nvPr/>
        </p:nvSpPr>
        <p:spPr>
          <a:xfrm>
            <a:off x="129764" y="4397797"/>
            <a:ext cx="12163300" cy="402803"/>
          </a:xfrm>
          <a:prstGeom prst="rect">
            <a:avLst/>
          </a:prstGeom>
        </p:spPr>
        <p:txBody>
          <a:bodyPr wrap="square">
            <a:spAutoFit/>
          </a:bodyPr>
          <a:lstStyle/>
          <a:p>
            <a:pPr>
              <a:lnSpc>
                <a:spcPct val="150000"/>
              </a:lnSpc>
            </a:pPr>
            <a:r>
              <a:rPr lang="en-US" sz="1500" dirty="0"/>
              <a:t>The system will notify the Approver(s) that an Invoice requires Approval.</a:t>
            </a:r>
          </a:p>
        </p:txBody>
      </p:sp>
      <p:sp>
        <p:nvSpPr>
          <p:cNvPr id="24" name="Rectangle 23">
            <a:extLst>
              <a:ext uri="{FF2B5EF4-FFF2-40B4-BE49-F238E27FC236}">
                <a16:creationId xmlns:a16="http://schemas.microsoft.com/office/drawing/2014/main" id="{716D4063-164A-4293-A9E9-FA8960C90FB8}"/>
              </a:ext>
            </a:extLst>
          </p:cNvPr>
          <p:cNvSpPr/>
          <p:nvPr/>
        </p:nvSpPr>
        <p:spPr>
          <a:xfrm>
            <a:off x="96878" y="5352398"/>
            <a:ext cx="5093545" cy="402803"/>
          </a:xfrm>
          <a:prstGeom prst="rect">
            <a:avLst/>
          </a:prstGeom>
        </p:spPr>
        <p:txBody>
          <a:bodyPr wrap="square">
            <a:spAutoFit/>
          </a:bodyPr>
          <a:lstStyle/>
          <a:p>
            <a:pPr>
              <a:lnSpc>
                <a:spcPct val="150000"/>
              </a:lnSpc>
            </a:pPr>
            <a:r>
              <a:rPr lang="en-US" sz="1500" dirty="0"/>
              <a:t>To access the Action Items, begin by Clicking on the Flag Icon</a:t>
            </a:r>
          </a:p>
        </p:txBody>
      </p:sp>
      <p:sp>
        <p:nvSpPr>
          <p:cNvPr id="25" name="Rectangle 24">
            <a:extLst>
              <a:ext uri="{FF2B5EF4-FFF2-40B4-BE49-F238E27FC236}">
                <a16:creationId xmlns:a16="http://schemas.microsoft.com/office/drawing/2014/main" id="{C2D443F0-F27A-4323-8B93-F900917248C1}"/>
              </a:ext>
            </a:extLst>
          </p:cNvPr>
          <p:cNvSpPr/>
          <p:nvPr/>
        </p:nvSpPr>
        <p:spPr>
          <a:xfrm>
            <a:off x="23084" y="3352800"/>
            <a:ext cx="2975943" cy="369332"/>
          </a:xfrm>
          <a:prstGeom prst="rect">
            <a:avLst/>
          </a:prstGeom>
        </p:spPr>
        <p:txBody>
          <a:bodyPr wrap="none">
            <a:spAutoFit/>
          </a:bodyPr>
          <a:lstStyle/>
          <a:p>
            <a:r>
              <a:rPr lang="en-US" b="1" dirty="0">
                <a:solidFill>
                  <a:schemeClr val="accent1">
                    <a:lumMod val="50000"/>
                  </a:schemeClr>
                </a:solidFill>
              </a:rPr>
              <a:t>Who can Approve an Invoice:</a:t>
            </a:r>
            <a:endParaRPr lang="en-US" dirty="0"/>
          </a:p>
        </p:txBody>
      </p:sp>
      <p:sp>
        <p:nvSpPr>
          <p:cNvPr id="26" name="Rectangle 25">
            <a:extLst>
              <a:ext uri="{FF2B5EF4-FFF2-40B4-BE49-F238E27FC236}">
                <a16:creationId xmlns:a16="http://schemas.microsoft.com/office/drawing/2014/main" id="{6F439636-C45D-43DD-BF95-F0EB8FD28D53}"/>
              </a:ext>
            </a:extLst>
          </p:cNvPr>
          <p:cNvSpPr/>
          <p:nvPr/>
        </p:nvSpPr>
        <p:spPr>
          <a:xfrm>
            <a:off x="40730" y="5001804"/>
            <a:ext cx="2351413" cy="369332"/>
          </a:xfrm>
          <a:prstGeom prst="rect">
            <a:avLst/>
          </a:prstGeom>
        </p:spPr>
        <p:txBody>
          <a:bodyPr wrap="none">
            <a:spAutoFit/>
          </a:bodyPr>
          <a:lstStyle/>
          <a:p>
            <a:r>
              <a:rPr lang="en-US" b="1" dirty="0">
                <a:solidFill>
                  <a:schemeClr val="accent1">
                    <a:lumMod val="50000"/>
                  </a:schemeClr>
                </a:solidFill>
              </a:rPr>
              <a:t>To Approve an Invoice:</a:t>
            </a:r>
            <a:endParaRPr lang="en-US" dirty="0"/>
          </a:p>
        </p:txBody>
      </p:sp>
      <p:pic>
        <p:nvPicPr>
          <p:cNvPr id="20" name="Picture 19">
            <a:extLst>
              <a:ext uri="{FF2B5EF4-FFF2-40B4-BE49-F238E27FC236}">
                <a16:creationId xmlns:a16="http://schemas.microsoft.com/office/drawing/2014/main" id="{4CE2F080-75E6-4C22-95CF-E9A84C3236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8985" y="225489"/>
            <a:ext cx="459630" cy="459630"/>
          </a:xfrm>
          <a:prstGeom prst="rect">
            <a:avLst/>
          </a:prstGeom>
        </p:spPr>
      </p:pic>
      <p:sp>
        <p:nvSpPr>
          <p:cNvPr id="21" name="TextBox 20">
            <a:extLst>
              <a:ext uri="{FF2B5EF4-FFF2-40B4-BE49-F238E27FC236}">
                <a16:creationId xmlns:a16="http://schemas.microsoft.com/office/drawing/2014/main" id="{6C6BEA6D-6691-41EE-83DD-7A6E99925FAB}"/>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17299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3" grpId="0"/>
      <p:bldP spid="14" grpId="0"/>
      <p:bldP spid="15" grpId="0"/>
      <p:bldP spid="16" grpId="0"/>
      <p:bldP spid="19" grpId="0"/>
      <p:bldP spid="23"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5" name="Rectangle 4">
            <a:extLst>
              <a:ext uri="{FF2B5EF4-FFF2-40B4-BE49-F238E27FC236}">
                <a16:creationId xmlns:a16="http://schemas.microsoft.com/office/drawing/2014/main" id="{8E2DFBE3-E862-4787-B6C0-F3BDFA55BDCF}"/>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EB0ED375-FF73-4DCC-B381-11744B8EB922}"/>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8" name="Rectangle 7">
            <a:extLst>
              <a:ext uri="{FF2B5EF4-FFF2-40B4-BE49-F238E27FC236}">
                <a16:creationId xmlns:a16="http://schemas.microsoft.com/office/drawing/2014/main" id="{55E9780C-CC2B-4DA7-A097-D19E54C01189}"/>
              </a:ext>
            </a:extLst>
          </p:cNvPr>
          <p:cNvSpPr/>
          <p:nvPr/>
        </p:nvSpPr>
        <p:spPr>
          <a:xfrm>
            <a:off x="14349" y="229557"/>
            <a:ext cx="12163301" cy="584775"/>
          </a:xfrm>
          <a:prstGeom prst="rect">
            <a:avLst/>
          </a:prstGeom>
        </p:spPr>
        <p:txBody>
          <a:bodyPr wrap="square">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Invoicing – Approval</a:t>
            </a:r>
          </a:p>
        </p:txBody>
      </p:sp>
      <p:pic>
        <p:nvPicPr>
          <p:cNvPr id="9" name="Picture 8">
            <a:extLst>
              <a:ext uri="{FF2B5EF4-FFF2-40B4-BE49-F238E27FC236}">
                <a16:creationId xmlns:a16="http://schemas.microsoft.com/office/drawing/2014/main" id="{3A25717F-FD5E-40AB-8BE2-4D6981482D28}"/>
              </a:ext>
            </a:extLst>
          </p:cNvPr>
          <p:cNvPicPr/>
          <p:nvPr/>
        </p:nvPicPr>
        <p:blipFill>
          <a:blip r:embed="rId4">
            <a:extLst>
              <a:ext uri="{28A0092B-C50C-407E-A947-70E740481C1C}">
                <a14:useLocalDpi xmlns:a14="http://schemas.microsoft.com/office/drawing/2010/main" val="0"/>
              </a:ext>
            </a:extLst>
          </a:blip>
          <a:stretch>
            <a:fillRect/>
          </a:stretch>
        </p:blipFill>
        <p:spPr>
          <a:xfrm>
            <a:off x="2962295" y="1314495"/>
            <a:ext cx="247523" cy="276006"/>
          </a:xfrm>
          <a:prstGeom prst="rect">
            <a:avLst/>
          </a:prstGeom>
          <a:ln w="19050">
            <a:solidFill>
              <a:srgbClr val="C00000"/>
            </a:solidFill>
          </a:ln>
        </p:spPr>
      </p:pic>
      <p:sp>
        <p:nvSpPr>
          <p:cNvPr id="10" name="Rectangle 9">
            <a:extLst>
              <a:ext uri="{FF2B5EF4-FFF2-40B4-BE49-F238E27FC236}">
                <a16:creationId xmlns:a16="http://schemas.microsoft.com/office/drawing/2014/main" id="{0CD7E684-9952-41CD-8746-4F3CB38E978A}"/>
              </a:ext>
            </a:extLst>
          </p:cNvPr>
          <p:cNvSpPr/>
          <p:nvPr/>
        </p:nvSpPr>
        <p:spPr>
          <a:xfrm>
            <a:off x="66695" y="1285701"/>
            <a:ext cx="8010505" cy="382092"/>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400" dirty="0"/>
              <a:t>From the Action Items (Flag Icon)</a:t>
            </a:r>
          </a:p>
        </p:txBody>
      </p:sp>
      <p:sp>
        <p:nvSpPr>
          <p:cNvPr id="11" name="Rectangle 10">
            <a:extLst>
              <a:ext uri="{FF2B5EF4-FFF2-40B4-BE49-F238E27FC236}">
                <a16:creationId xmlns:a16="http://schemas.microsoft.com/office/drawing/2014/main" id="{0422C3AC-C33C-4623-8973-93320E6B6F77}"/>
              </a:ext>
            </a:extLst>
          </p:cNvPr>
          <p:cNvSpPr/>
          <p:nvPr/>
        </p:nvSpPr>
        <p:spPr>
          <a:xfrm>
            <a:off x="14349" y="916369"/>
            <a:ext cx="2351413" cy="369332"/>
          </a:xfrm>
          <a:prstGeom prst="rect">
            <a:avLst/>
          </a:prstGeom>
        </p:spPr>
        <p:txBody>
          <a:bodyPr wrap="none">
            <a:spAutoFit/>
          </a:bodyPr>
          <a:lstStyle/>
          <a:p>
            <a:r>
              <a:rPr lang="en-US" b="1" dirty="0">
                <a:solidFill>
                  <a:schemeClr val="accent1">
                    <a:lumMod val="50000"/>
                  </a:schemeClr>
                </a:solidFill>
              </a:rPr>
              <a:t>To Approve an Invoice:</a:t>
            </a:r>
            <a:endParaRPr lang="en-US" dirty="0"/>
          </a:p>
        </p:txBody>
      </p:sp>
      <p:pic>
        <p:nvPicPr>
          <p:cNvPr id="12" name="Picture 11">
            <a:extLst>
              <a:ext uri="{FF2B5EF4-FFF2-40B4-BE49-F238E27FC236}">
                <a16:creationId xmlns:a16="http://schemas.microsoft.com/office/drawing/2014/main" id="{6677EADE-8372-4A22-8A03-A65A412F4583}"/>
              </a:ext>
            </a:extLst>
          </p:cNvPr>
          <p:cNvPicPr>
            <a:picLocks noChangeAspect="1"/>
          </p:cNvPicPr>
          <p:nvPr/>
        </p:nvPicPr>
        <p:blipFill>
          <a:blip r:embed="rId5"/>
          <a:stretch>
            <a:fillRect/>
          </a:stretch>
        </p:blipFill>
        <p:spPr>
          <a:xfrm>
            <a:off x="2441616" y="1798418"/>
            <a:ext cx="2755283" cy="706483"/>
          </a:xfrm>
          <a:prstGeom prst="rect">
            <a:avLst/>
          </a:prstGeom>
          <a:ln>
            <a:solidFill>
              <a:schemeClr val="bg1">
                <a:lumMod val="50000"/>
              </a:schemeClr>
            </a:solidFill>
          </a:ln>
        </p:spPr>
      </p:pic>
      <p:pic>
        <p:nvPicPr>
          <p:cNvPr id="13" name="Picture 12">
            <a:extLst>
              <a:ext uri="{FF2B5EF4-FFF2-40B4-BE49-F238E27FC236}">
                <a16:creationId xmlns:a16="http://schemas.microsoft.com/office/drawing/2014/main" id="{189F652F-BAB2-4356-989F-69BCF8F312E1}"/>
              </a:ext>
            </a:extLst>
          </p:cNvPr>
          <p:cNvPicPr>
            <a:picLocks noChangeAspect="1"/>
          </p:cNvPicPr>
          <p:nvPr/>
        </p:nvPicPr>
        <p:blipFill>
          <a:blip r:embed="rId6"/>
          <a:stretch>
            <a:fillRect/>
          </a:stretch>
        </p:blipFill>
        <p:spPr>
          <a:xfrm>
            <a:off x="6095999" y="2678604"/>
            <a:ext cx="3186524" cy="343501"/>
          </a:xfrm>
          <a:prstGeom prst="rect">
            <a:avLst/>
          </a:prstGeom>
          <a:ln>
            <a:solidFill>
              <a:schemeClr val="bg1">
                <a:lumMod val="50000"/>
              </a:schemeClr>
            </a:solidFill>
          </a:ln>
        </p:spPr>
      </p:pic>
      <p:pic>
        <p:nvPicPr>
          <p:cNvPr id="14" name="Picture 13">
            <a:extLst>
              <a:ext uri="{FF2B5EF4-FFF2-40B4-BE49-F238E27FC236}">
                <a16:creationId xmlns:a16="http://schemas.microsoft.com/office/drawing/2014/main" id="{466B4384-8595-421C-8B95-1B39BC963F76}"/>
              </a:ext>
            </a:extLst>
          </p:cNvPr>
          <p:cNvPicPr>
            <a:picLocks noChangeAspect="1"/>
          </p:cNvPicPr>
          <p:nvPr/>
        </p:nvPicPr>
        <p:blipFill rotWithShape="1">
          <a:blip r:embed="rId7"/>
          <a:srcRect b="46611"/>
          <a:stretch/>
        </p:blipFill>
        <p:spPr>
          <a:xfrm>
            <a:off x="3733800" y="3438622"/>
            <a:ext cx="7105504" cy="930552"/>
          </a:xfrm>
          <a:prstGeom prst="rect">
            <a:avLst/>
          </a:prstGeom>
          <a:ln>
            <a:solidFill>
              <a:schemeClr val="bg1">
                <a:lumMod val="50000"/>
              </a:schemeClr>
            </a:solidFill>
          </a:ln>
        </p:spPr>
      </p:pic>
      <p:sp>
        <p:nvSpPr>
          <p:cNvPr id="16" name="Rectangle 15">
            <a:extLst>
              <a:ext uri="{FF2B5EF4-FFF2-40B4-BE49-F238E27FC236}">
                <a16:creationId xmlns:a16="http://schemas.microsoft.com/office/drawing/2014/main" id="{F5EDA03F-FDA9-450F-A683-9DB27143DC5A}"/>
              </a:ext>
            </a:extLst>
          </p:cNvPr>
          <p:cNvSpPr/>
          <p:nvPr/>
        </p:nvSpPr>
        <p:spPr>
          <a:xfrm>
            <a:off x="457200" y="1679761"/>
            <a:ext cx="8010505" cy="382092"/>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t>Click on Invoices</a:t>
            </a:r>
          </a:p>
        </p:txBody>
      </p:sp>
      <p:sp>
        <p:nvSpPr>
          <p:cNvPr id="17" name="Rectangle 16">
            <a:extLst>
              <a:ext uri="{FF2B5EF4-FFF2-40B4-BE49-F238E27FC236}">
                <a16:creationId xmlns:a16="http://schemas.microsoft.com/office/drawing/2014/main" id="{DC67E267-DCE8-4FBF-BFF9-FAA9DC5B44DC}"/>
              </a:ext>
            </a:extLst>
          </p:cNvPr>
          <p:cNvSpPr/>
          <p:nvPr/>
        </p:nvSpPr>
        <p:spPr>
          <a:xfrm>
            <a:off x="457199" y="2650537"/>
            <a:ext cx="8010505" cy="382092"/>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t>Click on the Approvals Folder to view the Invoices which await approval  </a:t>
            </a:r>
          </a:p>
        </p:txBody>
      </p:sp>
      <p:sp>
        <p:nvSpPr>
          <p:cNvPr id="18" name="Rectangle 17">
            <a:extLst>
              <a:ext uri="{FF2B5EF4-FFF2-40B4-BE49-F238E27FC236}">
                <a16:creationId xmlns:a16="http://schemas.microsoft.com/office/drawing/2014/main" id="{1068238C-D85C-418E-8B57-BFBE2205BE28}"/>
              </a:ext>
            </a:extLst>
          </p:cNvPr>
          <p:cNvSpPr/>
          <p:nvPr/>
        </p:nvSpPr>
        <p:spPr>
          <a:xfrm>
            <a:off x="457199" y="3044597"/>
            <a:ext cx="10515601" cy="382092"/>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t>List of Invoices to Approve will be listed.  Note each Invoice awaiting approval begins with a V and has a hyperlink to the invoice</a:t>
            </a:r>
          </a:p>
        </p:txBody>
      </p:sp>
      <p:sp>
        <p:nvSpPr>
          <p:cNvPr id="19" name="TextBox 18">
            <a:extLst>
              <a:ext uri="{FF2B5EF4-FFF2-40B4-BE49-F238E27FC236}">
                <a16:creationId xmlns:a16="http://schemas.microsoft.com/office/drawing/2014/main" id="{6CC1930A-B57E-487F-B70E-2B27E06FF7B9}"/>
              </a:ext>
            </a:extLst>
          </p:cNvPr>
          <p:cNvSpPr txBox="1"/>
          <p:nvPr/>
        </p:nvSpPr>
        <p:spPr>
          <a:xfrm>
            <a:off x="4114800" y="4002894"/>
            <a:ext cx="609600" cy="215444"/>
          </a:xfrm>
          <a:prstGeom prst="rect">
            <a:avLst/>
          </a:prstGeom>
          <a:solidFill>
            <a:schemeClr val="bg1">
              <a:lumMod val="95000"/>
            </a:schemeClr>
          </a:solidFill>
          <a:ln w="28575">
            <a:solidFill>
              <a:srgbClr val="2C4D88"/>
            </a:solidFill>
          </a:ln>
        </p:spPr>
        <p:txBody>
          <a:bodyPr wrap="square" rtlCol="0">
            <a:spAutoFit/>
          </a:bodyPr>
          <a:lstStyle/>
          <a:p>
            <a:r>
              <a:rPr lang="en-US" sz="800" dirty="0">
                <a:solidFill>
                  <a:schemeClr val="accent5">
                    <a:lumMod val="50000"/>
                  </a:schemeClr>
                </a:solidFill>
              </a:rPr>
              <a:t>V0001334</a:t>
            </a:r>
          </a:p>
        </p:txBody>
      </p:sp>
      <p:sp>
        <p:nvSpPr>
          <p:cNvPr id="20" name="TextBox 19">
            <a:extLst>
              <a:ext uri="{FF2B5EF4-FFF2-40B4-BE49-F238E27FC236}">
                <a16:creationId xmlns:a16="http://schemas.microsoft.com/office/drawing/2014/main" id="{6F64F835-FAD5-4879-838D-451E6A81E3A0}"/>
              </a:ext>
            </a:extLst>
          </p:cNvPr>
          <p:cNvSpPr txBox="1"/>
          <p:nvPr/>
        </p:nvSpPr>
        <p:spPr>
          <a:xfrm>
            <a:off x="7934305" y="4008152"/>
            <a:ext cx="609600" cy="215444"/>
          </a:xfrm>
          <a:prstGeom prst="rect">
            <a:avLst/>
          </a:prstGeom>
          <a:solidFill>
            <a:schemeClr val="bg1">
              <a:lumMod val="95000"/>
            </a:schemeClr>
          </a:solidFill>
          <a:ln>
            <a:solidFill>
              <a:schemeClr val="bg1">
                <a:lumMod val="50000"/>
              </a:schemeClr>
            </a:solidFill>
          </a:ln>
        </p:spPr>
        <p:txBody>
          <a:bodyPr wrap="square" rtlCol="0">
            <a:spAutoFit/>
          </a:bodyPr>
          <a:lstStyle/>
          <a:p>
            <a:r>
              <a:rPr lang="en-US" sz="800" dirty="0">
                <a:solidFill>
                  <a:schemeClr val="accent5">
                    <a:lumMod val="50000"/>
                  </a:schemeClr>
                </a:solidFill>
              </a:rPr>
              <a:t>U0001334</a:t>
            </a:r>
          </a:p>
        </p:txBody>
      </p:sp>
      <p:pic>
        <p:nvPicPr>
          <p:cNvPr id="2" name="Picture 1">
            <a:extLst>
              <a:ext uri="{FF2B5EF4-FFF2-40B4-BE49-F238E27FC236}">
                <a16:creationId xmlns:a16="http://schemas.microsoft.com/office/drawing/2014/main" id="{77663619-B240-4631-9C86-1889E7509084}"/>
              </a:ext>
            </a:extLst>
          </p:cNvPr>
          <p:cNvPicPr>
            <a:picLocks noChangeAspect="1"/>
          </p:cNvPicPr>
          <p:nvPr/>
        </p:nvPicPr>
        <p:blipFill rotWithShape="1">
          <a:blip r:embed="rId8"/>
          <a:srcRect r="5286" b="46106"/>
          <a:stretch/>
        </p:blipFill>
        <p:spPr>
          <a:xfrm>
            <a:off x="5181600" y="4493555"/>
            <a:ext cx="6983294" cy="1078460"/>
          </a:xfrm>
          <a:prstGeom prst="rect">
            <a:avLst/>
          </a:prstGeom>
          <a:ln>
            <a:solidFill>
              <a:schemeClr val="bg1">
                <a:lumMod val="50000"/>
              </a:schemeClr>
            </a:solidFill>
          </a:ln>
        </p:spPr>
      </p:pic>
      <p:sp>
        <p:nvSpPr>
          <p:cNvPr id="21" name="Rectangle 20">
            <a:extLst>
              <a:ext uri="{FF2B5EF4-FFF2-40B4-BE49-F238E27FC236}">
                <a16:creationId xmlns:a16="http://schemas.microsoft.com/office/drawing/2014/main" id="{EFDB2D9F-1F90-4BCA-A1B0-CD4F4EDF7198}"/>
              </a:ext>
            </a:extLst>
          </p:cNvPr>
          <p:cNvSpPr/>
          <p:nvPr/>
        </p:nvSpPr>
        <p:spPr>
          <a:xfrm>
            <a:off x="2441616" y="2275712"/>
            <a:ext cx="1171575" cy="199159"/>
          </a:xfrm>
          <a:prstGeom prst="rect">
            <a:avLst/>
          </a:prstGeom>
          <a:noFill/>
          <a:ln w="28575">
            <a:solidFill>
              <a:srgbClr val="1B4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2" name="Rectangle 21">
            <a:extLst>
              <a:ext uri="{FF2B5EF4-FFF2-40B4-BE49-F238E27FC236}">
                <a16:creationId xmlns:a16="http://schemas.microsoft.com/office/drawing/2014/main" id="{F973B9C1-E4AD-47F2-9B6F-F45A44C35652}"/>
              </a:ext>
            </a:extLst>
          </p:cNvPr>
          <p:cNvSpPr/>
          <p:nvPr/>
        </p:nvSpPr>
        <p:spPr>
          <a:xfrm>
            <a:off x="457198" y="3813895"/>
            <a:ext cx="3155993" cy="705258"/>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t>Scroll to see the line item detail for the Invoice.</a:t>
            </a:r>
          </a:p>
        </p:txBody>
      </p:sp>
      <p:sp>
        <p:nvSpPr>
          <p:cNvPr id="23" name="Rectangle 22">
            <a:extLst>
              <a:ext uri="{FF2B5EF4-FFF2-40B4-BE49-F238E27FC236}">
                <a16:creationId xmlns:a16="http://schemas.microsoft.com/office/drawing/2014/main" id="{6A6D3ADE-E5F2-4223-9E80-984D323790C8}"/>
              </a:ext>
            </a:extLst>
          </p:cNvPr>
          <p:cNvSpPr/>
          <p:nvPr/>
        </p:nvSpPr>
        <p:spPr>
          <a:xfrm>
            <a:off x="5181601" y="4493279"/>
            <a:ext cx="609600" cy="156947"/>
          </a:xfrm>
          <a:prstGeom prst="rect">
            <a:avLst/>
          </a:prstGeom>
          <a:noFill/>
          <a:ln w="28575">
            <a:solidFill>
              <a:srgbClr val="1B45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4" name="TextBox 23">
            <a:extLst>
              <a:ext uri="{FF2B5EF4-FFF2-40B4-BE49-F238E27FC236}">
                <a16:creationId xmlns:a16="http://schemas.microsoft.com/office/drawing/2014/main" id="{D2CE683F-F5E9-468A-B445-7BD770C5573B}"/>
              </a:ext>
            </a:extLst>
          </p:cNvPr>
          <p:cNvSpPr txBox="1"/>
          <p:nvPr/>
        </p:nvSpPr>
        <p:spPr>
          <a:xfrm>
            <a:off x="9975669" y="4897018"/>
            <a:ext cx="609600" cy="147151"/>
          </a:xfrm>
          <a:prstGeom prst="rect">
            <a:avLst/>
          </a:prstGeom>
          <a:solidFill>
            <a:schemeClr val="bg1">
              <a:lumMod val="95000"/>
            </a:schemeClr>
          </a:solidFill>
          <a:ln>
            <a:noFill/>
          </a:ln>
        </p:spPr>
        <p:txBody>
          <a:bodyPr wrap="square" rtlCol="0">
            <a:spAutoFit/>
          </a:bodyPr>
          <a:lstStyle/>
          <a:p>
            <a:r>
              <a:rPr lang="en-US" sz="800" dirty="0"/>
              <a:t>Unit Price</a:t>
            </a:r>
          </a:p>
        </p:txBody>
      </p:sp>
      <p:sp>
        <p:nvSpPr>
          <p:cNvPr id="25" name="TextBox 24">
            <a:extLst>
              <a:ext uri="{FF2B5EF4-FFF2-40B4-BE49-F238E27FC236}">
                <a16:creationId xmlns:a16="http://schemas.microsoft.com/office/drawing/2014/main" id="{BD8B56DB-5750-4AA3-986E-05842804A0AE}"/>
              </a:ext>
            </a:extLst>
          </p:cNvPr>
          <p:cNvSpPr txBox="1"/>
          <p:nvPr/>
        </p:nvSpPr>
        <p:spPr>
          <a:xfrm>
            <a:off x="10862708" y="4897018"/>
            <a:ext cx="609600" cy="147151"/>
          </a:xfrm>
          <a:prstGeom prst="rect">
            <a:avLst/>
          </a:prstGeom>
          <a:solidFill>
            <a:schemeClr val="bg1">
              <a:lumMod val="95000"/>
            </a:schemeClr>
          </a:solidFill>
          <a:ln>
            <a:noFill/>
          </a:ln>
        </p:spPr>
        <p:txBody>
          <a:bodyPr wrap="square" rtlCol="0">
            <a:spAutoFit/>
          </a:bodyPr>
          <a:lstStyle/>
          <a:p>
            <a:r>
              <a:rPr lang="en-US" sz="800" dirty="0"/>
              <a:t>Quantity</a:t>
            </a:r>
          </a:p>
        </p:txBody>
      </p:sp>
      <p:sp>
        <p:nvSpPr>
          <p:cNvPr id="26" name="TextBox 25">
            <a:extLst>
              <a:ext uri="{FF2B5EF4-FFF2-40B4-BE49-F238E27FC236}">
                <a16:creationId xmlns:a16="http://schemas.microsoft.com/office/drawing/2014/main" id="{979A756D-7F55-49E1-A58C-2C75BA76A3EB}"/>
              </a:ext>
            </a:extLst>
          </p:cNvPr>
          <p:cNvSpPr txBox="1"/>
          <p:nvPr/>
        </p:nvSpPr>
        <p:spPr>
          <a:xfrm>
            <a:off x="11582400" y="4897018"/>
            <a:ext cx="554182" cy="147151"/>
          </a:xfrm>
          <a:prstGeom prst="rect">
            <a:avLst/>
          </a:prstGeom>
          <a:solidFill>
            <a:schemeClr val="bg1">
              <a:lumMod val="95000"/>
            </a:schemeClr>
          </a:solidFill>
          <a:ln>
            <a:noFill/>
          </a:ln>
        </p:spPr>
        <p:txBody>
          <a:bodyPr wrap="square" rtlCol="0">
            <a:spAutoFit/>
          </a:bodyPr>
          <a:lstStyle/>
          <a:p>
            <a:r>
              <a:rPr lang="en-US" sz="800" dirty="0"/>
              <a:t>Ext Price</a:t>
            </a:r>
          </a:p>
        </p:txBody>
      </p:sp>
      <p:sp>
        <p:nvSpPr>
          <p:cNvPr id="27" name="TextBox 26">
            <a:extLst>
              <a:ext uri="{FF2B5EF4-FFF2-40B4-BE49-F238E27FC236}">
                <a16:creationId xmlns:a16="http://schemas.microsoft.com/office/drawing/2014/main" id="{25EEDCF8-1AE1-45AE-8135-9B3C80376C31}"/>
              </a:ext>
            </a:extLst>
          </p:cNvPr>
          <p:cNvSpPr txBox="1"/>
          <p:nvPr/>
        </p:nvSpPr>
        <p:spPr>
          <a:xfrm>
            <a:off x="5257800" y="4695519"/>
            <a:ext cx="609600" cy="215444"/>
          </a:xfrm>
          <a:prstGeom prst="rect">
            <a:avLst/>
          </a:prstGeom>
          <a:solidFill>
            <a:schemeClr val="bg1">
              <a:lumMod val="95000"/>
            </a:schemeClr>
          </a:solidFill>
          <a:ln>
            <a:noFill/>
          </a:ln>
        </p:spPr>
        <p:txBody>
          <a:bodyPr wrap="square" rtlCol="0">
            <a:spAutoFit/>
          </a:bodyPr>
          <a:lstStyle/>
          <a:p>
            <a:r>
              <a:rPr lang="en-US" sz="800" dirty="0">
                <a:solidFill>
                  <a:schemeClr val="accent5">
                    <a:lumMod val="50000"/>
                  </a:schemeClr>
                </a:solidFill>
              </a:rPr>
              <a:t>U0001334</a:t>
            </a:r>
          </a:p>
        </p:txBody>
      </p:sp>
      <p:sp>
        <p:nvSpPr>
          <p:cNvPr id="28" name="Rectangle 27">
            <a:extLst>
              <a:ext uri="{FF2B5EF4-FFF2-40B4-BE49-F238E27FC236}">
                <a16:creationId xmlns:a16="http://schemas.microsoft.com/office/drawing/2014/main" id="{833948CA-7B64-4F72-8899-089E61321109}"/>
              </a:ext>
            </a:extLst>
          </p:cNvPr>
          <p:cNvSpPr/>
          <p:nvPr/>
        </p:nvSpPr>
        <p:spPr>
          <a:xfrm>
            <a:off x="457197" y="4544389"/>
            <a:ext cx="3155993" cy="705258"/>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t>To view the PDF Invoice from the supplier click on this link to </a:t>
            </a:r>
            <a:r>
              <a:rPr lang="en-US" sz="1400" dirty="0">
                <a:hlinkClick r:id="rId9"/>
              </a:rPr>
              <a:t>OnBase</a:t>
            </a:r>
            <a:endParaRPr lang="en-US" sz="1400" dirty="0"/>
          </a:p>
        </p:txBody>
      </p:sp>
      <p:sp>
        <p:nvSpPr>
          <p:cNvPr id="29" name="Rectangle 28">
            <a:extLst>
              <a:ext uri="{FF2B5EF4-FFF2-40B4-BE49-F238E27FC236}">
                <a16:creationId xmlns:a16="http://schemas.microsoft.com/office/drawing/2014/main" id="{A14CD591-3D00-4FE8-A595-6C67A2602AA2}"/>
              </a:ext>
            </a:extLst>
          </p:cNvPr>
          <p:cNvSpPr/>
          <p:nvPr/>
        </p:nvSpPr>
        <p:spPr>
          <a:xfrm>
            <a:off x="457197" y="5251934"/>
            <a:ext cx="5150295" cy="3820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Type in the PO number to view all invoice PDF’s for that PO</a:t>
            </a:r>
          </a:p>
        </p:txBody>
      </p:sp>
      <p:pic>
        <p:nvPicPr>
          <p:cNvPr id="30" name="Picture 29">
            <a:extLst>
              <a:ext uri="{FF2B5EF4-FFF2-40B4-BE49-F238E27FC236}">
                <a16:creationId xmlns:a16="http://schemas.microsoft.com/office/drawing/2014/main" id="{EB2C4EB9-1EA3-4980-AEBD-68E561AAE2D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8526" t="20611" r="26215" b="28737"/>
          <a:stretch/>
        </p:blipFill>
        <p:spPr>
          <a:xfrm>
            <a:off x="408106" y="4554513"/>
            <a:ext cx="256771" cy="312123"/>
          </a:xfrm>
          <a:prstGeom prst="rect">
            <a:avLst/>
          </a:prstGeom>
        </p:spPr>
      </p:pic>
      <p:pic>
        <p:nvPicPr>
          <p:cNvPr id="4" name="Picture 3">
            <a:extLst>
              <a:ext uri="{FF2B5EF4-FFF2-40B4-BE49-F238E27FC236}">
                <a16:creationId xmlns:a16="http://schemas.microsoft.com/office/drawing/2014/main" id="{BF67C327-53EE-4933-A74D-4F797F821C02}"/>
              </a:ext>
            </a:extLst>
          </p:cNvPr>
          <p:cNvPicPr>
            <a:picLocks noChangeAspect="1"/>
          </p:cNvPicPr>
          <p:nvPr/>
        </p:nvPicPr>
        <p:blipFill rotWithShape="1">
          <a:blip r:embed="rId11"/>
          <a:srcRect l="49986" t="-13044" b="-1"/>
          <a:stretch/>
        </p:blipFill>
        <p:spPr>
          <a:xfrm>
            <a:off x="5562381" y="6102979"/>
            <a:ext cx="3687551" cy="306013"/>
          </a:xfrm>
          <a:prstGeom prst="rect">
            <a:avLst/>
          </a:prstGeom>
          <a:ln>
            <a:solidFill>
              <a:schemeClr val="bg1">
                <a:lumMod val="50000"/>
              </a:schemeClr>
            </a:solidFill>
          </a:ln>
        </p:spPr>
      </p:pic>
      <p:sp>
        <p:nvSpPr>
          <p:cNvPr id="31" name="Rectangle 30">
            <a:extLst>
              <a:ext uri="{FF2B5EF4-FFF2-40B4-BE49-F238E27FC236}">
                <a16:creationId xmlns:a16="http://schemas.microsoft.com/office/drawing/2014/main" id="{A63C43FB-E63D-4834-B7BF-2CE9954D333D}"/>
              </a:ext>
            </a:extLst>
          </p:cNvPr>
          <p:cNvSpPr/>
          <p:nvPr/>
        </p:nvSpPr>
        <p:spPr>
          <a:xfrm>
            <a:off x="446770" y="5617308"/>
            <a:ext cx="8020934" cy="3820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dirty="0"/>
              <a:t>Note the Document Control Number in UShop to find the corresponding PDF from OnBase</a:t>
            </a:r>
          </a:p>
        </p:txBody>
      </p:sp>
      <p:pic>
        <p:nvPicPr>
          <p:cNvPr id="32" name="Picture 31">
            <a:extLst>
              <a:ext uri="{FF2B5EF4-FFF2-40B4-BE49-F238E27FC236}">
                <a16:creationId xmlns:a16="http://schemas.microsoft.com/office/drawing/2014/main" id="{97E61DDC-ECE6-4023-85AF-D190C9990B6B}"/>
              </a:ext>
            </a:extLst>
          </p:cNvPr>
          <p:cNvPicPr>
            <a:picLocks noChangeAspect="1"/>
          </p:cNvPicPr>
          <p:nvPr/>
        </p:nvPicPr>
        <p:blipFill>
          <a:blip r:embed="rId12"/>
          <a:stretch>
            <a:fillRect/>
          </a:stretch>
        </p:blipFill>
        <p:spPr>
          <a:xfrm>
            <a:off x="1623680" y="5941631"/>
            <a:ext cx="2448267" cy="514422"/>
          </a:xfrm>
          <a:prstGeom prst="rect">
            <a:avLst/>
          </a:prstGeom>
        </p:spPr>
      </p:pic>
      <p:sp>
        <p:nvSpPr>
          <p:cNvPr id="34" name="TextBox 33">
            <a:extLst>
              <a:ext uri="{FF2B5EF4-FFF2-40B4-BE49-F238E27FC236}">
                <a16:creationId xmlns:a16="http://schemas.microsoft.com/office/drawing/2014/main" id="{3AE32F9C-8A7B-4E44-ABEC-DFBF95ED618A}"/>
              </a:ext>
            </a:extLst>
          </p:cNvPr>
          <p:cNvSpPr txBox="1"/>
          <p:nvPr/>
        </p:nvSpPr>
        <p:spPr>
          <a:xfrm>
            <a:off x="2766461" y="6276895"/>
            <a:ext cx="1600200" cy="215444"/>
          </a:xfrm>
          <a:prstGeom prst="rect">
            <a:avLst/>
          </a:prstGeom>
          <a:solidFill>
            <a:schemeClr val="bg1">
              <a:lumMod val="95000"/>
            </a:schemeClr>
          </a:solidFill>
          <a:ln w="19050">
            <a:solidFill>
              <a:srgbClr val="1B456B"/>
            </a:solidFill>
          </a:ln>
        </p:spPr>
        <p:txBody>
          <a:bodyPr wrap="square" rtlCol="0">
            <a:spAutoFit/>
          </a:bodyPr>
          <a:lstStyle/>
          <a:p>
            <a:r>
              <a:rPr lang="en-US" sz="800" dirty="0"/>
              <a:t>Document Control Number</a:t>
            </a:r>
          </a:p>
        </p:txBody>
      </p:sp>
      <p:sp>
        <p:nvSpPr>
          <p:cNvPr id="35" name="Rectangle 34">
            <a:extLst>
              <a:ext uri="{FF2B5EF4-FFF2-40B4-BE49-F238E27FC236}">
                <a16:creationId xmlns:a16="http://schemas.microsoft.com/office/drawing/2014/main" id="{D2F966E0-C49C-4895-9FCE-DD3DF41D7A35}"/>
              </a:ext>
            </a:extLst>
          </p:cNvPr>
          <p:cNvSpPr/>
          <p:nvPr/>
        </p:nvSpPr>
        <p:spPr>
          <a:xfrm>
            <a:off x="1623680" y="5941631"/>
            <a:ext cx="2795920" cy="57286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54EA1C0-EF42-47B1-95B3-BDD4128177C1}"/>
              </a:ext>
            </a:extLst>
          </p:cNvPr>
          <p:cNvSpPr txBox="1"/>
          <p:nvPr/>
        </p:nvSpPr>
        <p:spPr>
          <a:xfrm>
            <a:off x="7745321" y="6172200"/>
            <a:ext cx="1322479" cy="215444"/>
          </a:xfrm>
          <a:prstGeom prst="rect">
            <a:avLst/>
          </a:prstGeom>
          <a:solidFill>
            <a:schemeClr val="bg1">
              <a:lumMod val="95000"/>
            </a:schemeClr>
          </a:solidFill>
          <a:ln w="19050">
            <a:solidFill>
              <a:srgbClr val="1B456B"/>
            </a:solidFill>
          </a:ln>
        </p:spPr>
        <p:txBody>
          <a:bodyPr wrap="square" rtlCol="0">
            <a:spAutoFit/>
          </a:bodyPr>
          <a:lstStyle/>
          <a:p>
            <a:r>
              <a:rPr lang="en-US" sz="800" dirty="0"/>
              <a:t>Document Control Number</a:t>
            </a:r>
          </a:p>
        </p:txBody>
      </p:sp>
      <p:sp>
        <p:nvSpPr>
          <p:cNvPr id="37" name="Rectangle 36">
            <a:extLst>
              <a:ext uri="{FF2B5EF4-FFF2-40B4-BE49-F238E27FC236}">
                <a16:creationId xmlns:a16="http://schemas.microsoft.com/office/drawing/2014/main" id="{CEF32D8A-6C57-465B-AE24-113B3D878F5F}"/>
              </a:ext>
            </a:extLst>
          </p:cNvPr>
          <p:cNvSpPr>
            <a:spLocks noChangeArrowheads="1"/>
          </p:cNvSpPr>
          <p:nvPr/>
        </p:nvSpPr>
        <p:spPr bwMode="auto">
          <a:xfrm>
            <a:off x="5361175" y="5354055"/>
            <a:ext cx="138545" cy="143594"/>
          </a:xfrm>
          <a:prstGeom prst="rect">
            <a:avLst/>
          </a:prstGeom>
          <a:noFill/>
          <a:ln w="28575" algn="ctr">
            <a:solidFill>
              <a:srgbClr val="CC0099"/>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solidFill>
                <a:srgbClr val="CC0099"/>
              </a:solidFill>
            </a:endParaRPr>
          </a:p>
        </p:txBody>
      </p:sp>
      <p:sp>
        <p:nvSpPr>
          <p:cNvPr id="39" name="TextBox 38">
            <a:extLst>
              <a:ext uri="{FF2B5EF4-FFF2-40B4-BE49-F238E27FC236}">
                <a16:creationId xmlns:a16="http://schemas.microsoft.com/office/drawing/2014/main" id="{C56B19A4-EF83-48D4-85FE-C576455A4AA1}"/>
              </a:ext>
            </a:extLst>
          </p:cNvPr>
          <p:cNvSpPr txBox="1"/>
          <p:nvPr/>
        </p:nvSpPr>
        <p:spPr>
          <a:xfrm>
            <a:off x="5875626" y="4884273"/>
            <a:ext cx="1716620" cy="161866"/>
          </a:xfrm>
          <a:prstGeom prst="rect">
            <a:avLst/>
          </a:prstGeom>
          <a:solidFill>
            <a:schemeClr val="bg1">
              <a:lumMod val="95000"/>
            </a:schemeClr>
          </a:solidFill>
          <a:ln>
            <a:noFill/>
          </a:ln>
        </p:spPr>
        <p:txBody>
          <a:bodyPr wrap="square" rtlCol="0">
            <a:spAutoFit/>
          </a:bodyPr>
          <a:lstStyle/>
          <a:p>
            <a:r>
              <a:rPr lang="en-US" sz="800" dirty="0"/>
              <a:t>Product Description</a:t>
            </a:r>
          </a:p>
        </p:txBody>
      </p:sp>
      <p:pic>
        <p:nvPicPr>
          <p:cNvPr id="38" name="Picture 37">
            <a:extLst>
              <a:ext uri="{FF2B5EF4-FFF2-40B4-BE49-F238E27FC236}">
                <a16:creationId xmlns:a16="http://schemas.microsoft.com/office/drawing/2014/main" id="{225A88E6-AC87-43EF-94CB-7DBBA465784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52185" y="269543"/>
            <a:ext cx="459630" cy="459630"/>
          </a:xfrm>
          <a:prstGeom prst="rect">
            <a:avLst/>
          </a:prstGeom>
        </p:spPr>
      </p:pic>
      <p:sp>
        <p:nvSpPr>
          <p:cNvPr id="40" name="TextBox 39">
            <a:extLst>
              <a:ext uri="{FF2B5EF4-FFF2-40B4-BE49-F238E27FC236}">
                <a16:creationId xmlns:a16="http://schemas.microsoft.com/office/drawing/2014/main" id="{2CA53734-A68B-4904-B795-F97228514BC7}"/>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163397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P spid="18" grpId="0"/>
      <p:bldP spid="19" grpId="0" animBg="1"/>
      <p:bldP spid="20" grpId="0" animBg="1"/>
      <p:bldP spid="21" grpId="0" animBg="1"/>
      <p:bldP spid="22" grpId="0"/>
      <p:bldP spid="23" grpId="0" animBg="1"/>
      <p:bldP spid="24" grpId="0" animBg="1"/>
      <p:bldP spid="25" grpId="0" animBg="1"/>
      <p:bldP spid="26" grpId="0" animBg="1"/>
      <p:bldP spid="27" grpId="0" animBg="1"/>
      <p:bldP spid="28" grpId="0"/>
      <p:bldP spid="29" grpId="0"/>
      <p:bldP spid="31" grpId="0"/>
      <p:bldP spid="34" grpId="0" animBg="1"/>
      <p:bldP spid="35" grpId="0" animBg="1"/>
      <p:bldP spid="36" grpId="0" animBg="1"/>
      <p:bldP spid="37"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5" name="Rectangle 4">
            <a:extLst>
              <a:ext uri="{FF2B5EF4-FFF2-40B4-BE49-F238E27FC236}">
                <a16:creationId xmlns:a16="http://schemas.microsoft.com/office/drawing/2014/main" id="{8E2DFBE3-E862-4787-B6C0-F3BDFA55BDCF}"/>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EB0ED375-FF73-4DCC-B381-11744B8EB922}"/>
              </a:ext>
            </a:extLst>
          </p:cNvPr>
          <p:cNvPicPr>
            <a:picLocks noChangeAspect="1"/>
          </p:cNvPicPr>
          <p:nvPr/>
        </p:nvPicPr>
        <p:blipFill>
          <a:blip r:embed="rId2"/>
          <a:stretch>
            <a:fillRect/>
          </a:stretch>
        </p:blipFill>
        <p:spPr>
          <a:xfrm>
            <a:off x="52762" y="6553201"/>
            <a:ext cx="696250" cy="269082"/>
          </a:xfrm>
          <a:prstGeom prst="rect">
            <a:avLst/>
          </a:prstGeom>
          <a:ln>
            <a:solidFill>
              <a:schemeClr val="tx1">
                <a:lumMod val="50000"/>
                <a:lumOff val="50000"/>
              </a:schemeClr>
            </a:solidFill>
          </a:ln>
        </p:spPr>
      </p:pic>
      <p:sp>
        <p:nvSpPr>
          <p:cNvPr id="8" name="Rectangle 7">
            <a:extLst>
              <a:ext uri="{FF2B5EF4-FFF2-40B4-BE49-F238E27FC236}">
                <a16:creationId xmlns:a16="http://schemas.microsoft.com/office/drawing/2014/main" id="{55E9780C-CC2B-4DA7-A097-D19E54C01189}"/>
              </a:ext>
            </a:extLst>
          </p:cNvPr>
          <p:cNvSpPr/>
          <p:nvPr/>
        </p:nvSpPr>
        <p:spPr>
          <a:xfrm>
            <a:off x="14349" y="229557"/>
            <a:ext cx="12163301" cy="584775"/>
          </a:xfrm>
          <a:prstGeom prst="rect">
            <a:avLst/>
          </a:prstGeom>
        </p:spPr>
        <p:txBody>
          <a:bodyPr wrap="square">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Invoicing – Approval</a:t>
            </a:r>
          </a:p>
        </p:txBody>
      </p:sp>
      <p:sp>
        <p:nvSpPr>
          <p:cNvPr id="21" name="Rectangle 20">
            <a:extLst>
              <a:ext uri="{FF2B5EF4-FFF2-40B4-BE49-F238E27FC236}">
                <a16:creationId xmlns:a16="http://schemas.microsoft.com/office/drawing/2014/main" id="{A7CC7CB3-BC4E-40E9-96A1-240412D10012}"/>
              </a:ext>
            </a:extLst>
          </p:cNvPr>
          <p:cNvSpPr/>
          <p:nvPr/>
        </p:nvSpPr>
        <p:spPr>
          <a:xfrm>
            <a:off x="77627" y="1454948"/>
            <a:ext cx="8828614" cy="382092"/>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t>Click on the Options Dots to see the options to </a:t>
            </a:r>
            <a:r>
              <a:rPr lang="en-US" sz="1400" i="1" dirty="0"/>
              <a:t>Assign</a:t>
            </a:r>
            <a:r>
              <a:rPr lang="en-US" sz="1400" dirty="0"/>
              <a:t> the Invoice to yourself or to </a:t>
            </a:r>
            <a:r>
              <a:rPr lang="en-US" sz="1400" i="1" dirty="0"/>
              <a:t>Approve</a:t>
            </a:r>
            <a:r>
              <a:rPr lang="en-US" sz="1400" dirty="0"/>
              <a:t> the Invoice for payment.</a:t>
            </a:r>
          </a:p>
        </p:txBody>
      </p:sp>
      <p:sp>
        <p:nvSpPr>
          <p:cNvPr id="22" name="Rectangle 21">
            <a:extLst>
              <a:ext uri="{FF2B5EF4-FFF2-40B4-BE49-F238E27FC236}">
                <a16:creationId xmlns:a16="http://schemas.microsoft.com/office/drawing/2014/main" id="{764B48B7-744A-4481-A072-9393F4B270D1}"/>
              </a:ext>
            </a:extLst>
          </p:cNvPr>
          <p:cNvSpPr/>
          <p:nvPr/>
        </p:nvSpPr>
        <p:spPr>
          <a:xfrm>
            <a:off x="14349" y="916369"/>
            <a:ext cx="2532232" cy="369332"/>
          </a:xfrm>
          <a:prstGeom prst="rect">
            <a:avLst/>
          </a:prstGeom>
        </p:spPr>
        <p:txBody>
          <a:bodyPr wrap="none">
            <a:spAutoFit/>
          </a:bodyPr>
          <a:lstStyle/>
          <a:p>
            <a:r>
              <a:rPr lang="en-US" b="1" dirty="0">
                <a:solidFill>
                  <a:schemeClr val="accent1">
                    <a:lumMod val="50000"/>
                  </a:schemeClr>
                </a:solidFill>
              </a:rPr>
              <a:t>When ready to Approve:</a:t>
            </a:r>
            <a:endParaRPr lang="en-US" dirty="0"/>
          </a:p>
        </p:txBody>
      </p:sp>
      <p:sp>
        <p:nvSpPr>
          <p:cNvPr id="31" name="Rectangle 30">
            <a:extLst>
              <a:ext uri="{FF2B5EF4-FFF2-40B4-BE49-F238E27FC236}">
                <a16:creationId xmlns:a16="http://schemas.microsoft.com/office/drawing/2014/main" id="{2867B266-8715-46B1-BC43-7EF9568457FB}"/>
              </a:ext>
            </a:extLst>
          </p:cNvPr>
          <p:cNvSpPr/>
          <p:nvPr/>
        </p:nvSpPr>
        <p:spPr>
          <a:xfrm>
            <a:off x="512018" y="2327232"/>
            <a:ext cx="6146286" cy="382092"/>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400" dirty="0"/>
              <a:t>Note other invoice actions which are available.  </a:t>
            </a:r>
          </a:p>
        </p:txBody>
      </p:sp>
      <p:pic>
        <p:nvPicPr>
          <p:cNvPr id="29" name="Picture 28">
            <a:extLst>
              <a:ext uri="{FF2B5EF4-FFF2-40B4-BE49-F238E27FC236}">
                <a16:creationId xmlns:a16="http://schemas.microsoft.com/office/drawing/2014/main" id="{6F0DB27B-8F82-435A-9FB6-BCCA2AFF4E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526" t="20611" r="26215" b="28737"/>
          <a:stretch/>
        </p:blipFill>
        <p:spPr>
          <a:xfrm>
            <a:off x="492241" y="2286000"/>
            <a:ext cx="256771" cy="312123"/>
          </a:xfrm>
          <a:prstGeom prst="rect">
            <a:avLst/>
          </a:prstGeom>
        </p:spPr>
      </p:pic>
      <p:sp>
        <p:nvSpPr>
          <p:cNvPr id="32" name="Rectangle 31">
            <a:extLst>
              <a:ext uri="{FF2B5EF4-FFF2-40B4-BE49-F238E27FC236}">
                <a16:creationId xmlns:a16="http://schemas.microsoft.com/office/drawing/2014/main" id="{41D7AF1D-2783-4D24-8DD6-9F2C6A13E65F}"/>
              </a:ext>
            </a:extLst>
          </p:cNvPr>
          <p:cNvSpPr/>
          <p:nvPr/>
        </p:nvSpPr>
        <p:spPr>
          <a:xfrm>
            <a:off x="570682" y="4071721"/>
            <a:ext cx="8261749" cy="307777"/>
          </a:xfrm>
          <a:prstGeom prst="rect">
            <a:avLst/>
          </a:prstGeom>
        </p:spPr>
        <p:txBody>
          <a:bodyPr wrap="none">
            <a:spAutoFit/>
          </a:bodyPr>
          <a:lstStyle/>
          <a:p>
            <a:pPr marL="285750" indent="-285750">
              <a:buFont typeface="Wingdings" panose="05000000000000000000" pitchFamily="2" charset="2"/>
              <a:buChar char="§"/>
            </a:pPr>
            <a:r>
              <a:rPr lang="en-US" sz="1400" dirty="0"/>
              <a:t>When choosing anything other than </a:t>
            </a:r>
            <a:r>
              <a:rPr lang="en-US" sz="1400" i="1" dirty="0"/>
              <a:t>Approve</a:t>
            </a:r>
            <a:r>
              <a:rPr lang="en-US" sz="1400" dirty="0"/>
              <a:t> keep in mind that this may delay the payment to the supplier.</a:t>
            </a:r>
          </a:p>
        </p:txBody>
      </p:sp>
      <p:sp>
        <p:nvSpPr>
          <p:cNvPr id="33" name="Rectangle 32">
            <a:extLst>
              <a:ext uri="{FF2B5EF4-FFF2-40B4-BE49-F238E27FC236}">
                <a16:creationId xmlns:a16="http://schemas.microsoft.com/office/drawing/2014/main" id="{597552D6-A1B6-46CB-B2D4-0FB2326826F7}"/>
              </a:ext>
            </a:extLst>
          </p:cNvPr>
          <p:cNvSpPr/>
          <p:nvPr/>
        </p:nvSpPr>
        <p:spPr>
          <a:xfrm>
            <a:off x="620156" y="4554346"/>
            <a:ext cx="5734647" cy="307777"/>
          </a:xfrm>
          <a:prstGeom prst="rect">
            <a:avLst/>
          </a:prstGeom>
        </p:spPr>
        <p:txBody>
          <a:bodyPr wrap="none">
            <a:spAutoFit/>
          </a:bodyPr>
          <a:lstStyle/>
          <a:p>
            <a:pPr marL="285750" indent="-285750">
              <a:buFont typeface="Wingdings" panose="05000000000000000000" pitchFamily="2" charset="2"/>
              <a:buChar char="§"/>
            </a:pPr>
            <a:r>
              <a:rPr lang="en-US" sz="1400" dirty="0"/>
              <a:t>Timely payments from The University of Utah to the supplier are critical.</a:t>
            </a:r>
          </a:p>
        </p:txBody>
      </p:sp>
      <p:sp>
        <p:nvSpPr>
          <p:cNvPr id="35" name="Rectangle 34">
            <a:extLst>
              <a:ext uri="{FF2B5EF4-FFF2-40B4-BE49-F238E27FC236}">
                <a16:creationId xmlns:a16="http://schemas.microsoft.com/office/drawing/2014/main" id="{8F46CD03-F5B5-4F9D-B65E-79166B1BE6DF}"/>
              </a:ext>
            </a:extLst>
          </p:cNvPr>
          <p:cNvSpPr/>
          <p:nvPr/>
        </p:nvSpPr>
        <p:spPr>
          <a:xfrm>
            <a:off x="689178" y="5158702"/>
            <a:ext cx="8623588" cy="307777"/>
          </a:xfrm>
          <a:prstGeom prst="rect">
            <a:avLst/>
          </a:prstGeom>
        </p:spPr>
        <p:txBody>
          <a:bodyPr wrap="square">
            <a:spAutoFit/>
          </a:bodyPr>
          <a:lstStyle/>
          <a:p>
            <a:r>
              <a:rPr lang="en-US" sz="1400" dirty="0"/>
              <a:t>If payment ought to be on hold make sure to add a comment on the Invoice stating the reason for delayed approval.  </a:t>
            </a:r>
          </a:p>
        </p:txBody>
      </p:sp>
      <p:pic>
        <p:nvPicPr>
          <p:cNvPr id="36" name="Picture 35">
            <a:extLst>
              <a:ext uri="{FF2B5EF4-FFF2-40B4-BE49-F238E27FC236}">
                <a16:creationId xmlns:a16="http://schemas.microsoft.com/office/drawing/2014/main" id="{D0C1CAC8-BB8C-4C1D-8B84-066A20E63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526" t="20611" r="26215" b="28737"/>
          <a:stretch/>
        </p:blipFill>
        <p:spPr>
          <a:xfrm>
            <a:off x="512018" y="5055077"/>
            <a:ext cx="256771" cy="312123"/>
          </a:xfrm>
          <a:prstGeom prst="rect">
            <a:avLst/>
          </a:prstGeom>
        </p:spPr>
      </p:pic>
      <p:sp>
        <p:nvSpPr>
          <p:cNvPr id="37" name="Rectangle 36">
            <a:extLst>
              <a:ext uri="{FF2B5EF4-FFF2-40B4-BE49-F238E27FC236}">
                <a16:creationId xmlns:a16="http://schemas.microsoft.com/office/drawing/2014/main" id="{F2BFA26E-DE63-43BB-90D5-AD022901756D}"/>
              </a:ext>
            </a:extLst>
          </p:cNvPr>
          <p:cNvSpPr/>
          <p:nvPr/>
        </p:nvSpPr>
        <p:spPr>
          <a:xfrm>
            <a:off x="990600" y="5801380"/>
            <a:ext cx="9067800" cy="523220"/>
          </a:xfrm>
          <a:prstGeom prst="rect">
            <a:avLst/>
          </a:prstGeom>
        </p:spPr>
        <p:txBody>
          <a:bodyPr wrap="square">
            <a:spAutoFit/>
          </a:bodyPr>
          <a:lstStyle/>
          <a:p>
            <a:pPr marL="285750" indent="-285750">
              <a:buFont typeface="Wingdings" panose="05000000000000000000" pitchFamily="2" charset="2"/>
              <a:buChar char="§"/>
            </a:pPr>
            <a:r>
              <a:rPr lang="en-US" sz="1400" dirty="0"/>
              <a:t>To contact the A/P processor (</a:t>
            </a:r>
            <a:r>
              <a:rPr lang="en-US" sz="1400" dirty="0">
                <a:hlinkClick r:id="rId4"/>
              </a:rPr>
              <a:t>A/P website will provide that information</a:t>
            </a:r>
            <a:r>
              <a:rPr lang="en-US" sz="1400" dirty="0"/>
              <a:t>)/whomever the voucher was invoiced by.  This will help A/P to assist you and the supplier.</a:t>
            </a:r>
          </a:p>
        </p:txBody>
      </p:sp>
      <p:pic>
        <p:nvPicPr>
          <p:cNvPr id="24" name="Picture 23">
            <a:extLst>
              <a:ext uri="{FF2B5EF4-FFF2-40B4-BE49-F238E27FC236}">
                <a16:creationId xmlns:a16="http://schemas.microsoft.com/office/drawing/2014/main" id="{2A368397-3B72-401E-B1AC-E506B65A47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2185" y="228024"/>
            <a:ext cx="459630" cy="459630"/>
          </a:xfrm>
          <a:prstGeom prst="rect">
            <a:avLst/>
          </a:prstGeom>
        </p:spPr>
      </p:pic>
      <p:sp>
        <p:nvSpPr>
          <p:cNvPr id="25" name="TextBox 24">
            <a:extLst>
              <a:ext uri="{FF2B5EF4-FFF2-40B4-BE49-F238E27FC236}">
                <a16:creationId xmlns:a16="http://schemas.microsoft.com/office/drawing/2014/main" id="{437E2988-13E8-458B-8338-5166FD5BB6CE}"/>
              </a:ext>
            </a:extLst>
          </p:cNvPr>
          <p:cNvSpPr txBox="1"/>
          <p:nvPr/>
        </p:nvSpPr>
        <p:spPr>
          <a:xfrm>
            <a:off x="9223798" y="6636219"/>
            <a:ext cx="3113353" cy="246221"/>
          </a:xfrm>
          <a:prstGeom prst="rect">
            <a:avLst/>
          </a:prstGeom>
          <a:noFill/>
          <a:ln>
            <a:noFill/>
          </a:ln>
        </p:spPr>
        <p:txBody>
          <a:bodyPr wrap="none" rtlCol="0">
            <a:spAutoFit/>
          </a:bodyPr>
          <a:lstStyle/>
          <a:p>
            <a:pPr lvl="1"/>
            <a:r>
              <a:rPr lang="en-US" sz="1000" b="1" dirty="0"/>
              <a:t>2022 | University of Utah | Financial Services</a:t>
            </a:r>
          </a:p>
        </p:txBody>
      </p:sp>
      <p:pic>
        <p:nvPicPr>
          <p:cNvPr id="2" name="Picture 1">
            <a:extLst>
              <a:ext uri="{FF2B5EF4-FFF2-40B4-BE49-F238E27FC236}">
                <a16:creationId xmlns:a16="http://schemas.microsoft.com/office/drawing/2014/main" id="{C1ECB459-D59F-420F-93D7-96960B243AF1}"/>
              </a:ext>
            </a:extLst>
          </p:cNvPr>
          <p:cNvPicPr>
            <a:picLocks noChangeAspect="1"/>
          </p:cNvPicPr>
          <p:nvPr/>
        </p:nvPicPr>
        <p:blipFill>
          <a:blip r:embed="rId6"/>
          <a:stretch>
            <a:fillRect/>
          </a:stretch>
        </p:blipFill>
        <p:spPr>
          <a:xfrm>
            <a:off x="6850210" y="1802711"/>
            <a:ext cx="4925112" cy="438211"/>
          </a:xfrm>
          <a:prstGeom prst="rect">
            <a:avLst/>
          </a:prstGeom>
        </p:spPr>
      </p:pic>
      <p:sp>
        <p:nvSpPr>
          <p:cNvPr id="39" name="Rectangle 38">
            <a:extLst>
              <a:ext uri="{FF2B5EF4-FFF2-40B4-BE49-F238E27FC236}">
                <a16:creationId xmlns:a16="http://schemas.microsoft.com/office/drawing/2014/main" id="{29AA4DC2-5100-4F13-9D29-48FD1357CD58}"/>
              </a:ext>
            </a:extLst>
          </p:cNvPr>
          <p:cNvSpPr/>
          <p:nvPr/>
        </p:nvSpPr>
        <p:spPr>
          <a:xfrm>
            <a:off x="11466443" y="1912148"/>
            <a:ext cx="268357" cy="254722"/>
          </a:xfrm>
          <a:prstGeom prst="rect">
            <a:avLst/>
          </a:prstGeom>
          <a:noFill/>
          <a:ln w="28575">
            <a:solidFill>
              <a:srgbClr val="00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F28E32B1-5A53-4180-99AE-13C0413B3E0B}"/>
              </a:ext>
            </a:extLst>
          </p:cNvPr>
          <p:cNvPicPr>
            <a:picLocks noChangeAspect="1"/>
          </p:cNvPicPr>
          <p:nvPr/>
        </p:nvPicPr>
        <p:blipFill rotWithShape="1">
          <a:blip r:embed="rId7"/>
          <a:srcRect l="2756" b="41637"/>
          <a:stretch/>
        </p:blipFill>
        <p:spPr>
          <a:xfrm>
            <a:off x="9712480" y="2348120"/>
            <a:ext cx="2024497" cy="547480"/>
          </a:xfrm>
          <a:prstGeom prst="rect">
            <a:avLst/>
          </a:prstGeom>
          <a:ln>
            <a:solidFill>
              <a:schemeClr val="bg1">
                <a:lumMod val="75000"/>
              </a:schemeClr>
            </a:solidFill>
          </a:ln>
        </p:spPr>
      </p:pic>
      <p:sp>
        <p:nvSpPr>
          <p:cNvPr id="41" name="Rectangle 40">
            <a:extLst>
              <a:ext uri="{FF2B5EF4-FFF2-40B4-BE49-F238E27FC236}">
                <a16:creationId xmlns:a16="http://schemas.microsoft.com/office/drawing/2014/main" id="{373570C4-12B8-45A0-8A7C-CD681AA62985}"/>
              </a:ext>
            </a:extLst>
          </p:cNvPr>
          <p:cNvSpPr/>
          <p:nvPr/>
        </p:nvSpPr>
        <p:spPr>
          <a:xfrm>
            <a:off x="9738667" y="2682705"/>
            <a:ext cx="1133177" cy="183298"/>
          </a:xfrm>
          <a:prstGeom prst="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50000"/>
                  </a:schemeClr>
                </a:solidFill>
              </a:rPr>
              <a:t>Approve</a:t>
            </a:r>
          </a:p>
        </p:txBody>
      </p:sp>
      <p:sp>
        <p:nvSpPr>
          <p:cNvPr id="42" name="Rectangle 41">
            <a:extLst>
              <a:ext uri="{FF2B5EF4-FFF2-40B4-BE49-F238E27FC236}">
                <a16:creationId xmlns:a16="http://schemas.microsoft.com/office/drawing/2014/main" id="{760FDC35-7810-42F9-B443-C5BFBFC48852}"/>
              </a:ext>
            </a:extLst>
          </p:cNvPr>
          <p:cNvSpPr/>
          <p:nvPr/>
        </p:nvSpPr>
        <p:spPr>
          <a:xfrm>
            <a:off x="9738667" y="2417153"/>
            <a:ext cx="1133178" cy="183297"/>
          </a:xfrm>
          <a:prstGeom prst="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50000"/>
                  </a:schemeClr>
                </a:solidFill>
              </a:rPr>
              <a:t>Assign to Myself</a:t>
            </a:r>
          </a:p>
        </p:txBody>
      </p:sp>
      <p:pic>
        <p:nvPicPr>
          <p:cNvPr id="43" name="Picture 42">
            <a:extLst>
              <a:ext uri="{FF2B5EF4-FFF2-40B4-BE49-F238E27FC236}">
                <a16:creationId xmlns:a16="http://schemas.microsoft.com/office/drawing/2014/main" id="{874EAD48-7CBB-40AD-9002-8D7466E14FE0}"/>
              </a:ext>
            </a:extLst>
          </p:cNvPr>
          <p:cNvPicPr>
            <a:picLocks noChangeAspect="1"/>
          </p:cNvPicPr>
          <p:nvPr/>
        </p:nvPicPr>
        <p:blipFill rotWithShape="1">
          <a:blip r:embed="rId8"/>
          <a:srcRect t="4412"/>
          <a:stretch/>
        </p:blipFill>
        <p:spPr>
          <a:xfrm>
            <a:off x="4191000" y="2743130"/>
            <a:ext cx="1201959" cy="1108618"/>
          </a:xfrm>
          <a:prstGeom prst="rect">
            <a:avLst/>
          </a:prstGeom>
        </p:spPr>
      </p:pic>
      <p:sp>
        <p:nvSpPr>
          <p:cNvPr id="44" name="Rectangle 43">
            <a:extLst>
              <a:ext uri="{FF2B5EF4-FFF2-40B4-BE49-F238E27FC236}">
                <a16:creationId xmlns:a16="http://schemas.microsoft.com/office/drawing/2014/main" id="{D92D105A-791F-40A3-9BA0-2EBE0194204A}"/>
              </a:ext>
            </a:extLst>
          </p:cNvPr>
          <p:cNvSpPr/>
          <p:nvPr/>
        </p:nvSpPr>
        <p:spPr>
          <a:xfrm>
            <a:off x="4225390" y="2923035"/>
            <a:ext cx="1133177" cy="183298"/>
          </a:xfrm>
          <a:prstGeom prst="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lumMod val="50000"/>
                  </a:schemeClr>
                </a:solidFill>
              </a:rPr>
              <a:t>Approve</a:t>
            </a:r>
          </a:p>
        </p:txBody>
      </p:sp>
    </p:spTree>
    <p:extLst>
      <p:ext uri="{BB962C8B-B14F-4D97-AF65-F5344CB8AC3E}">
        <p14:creationId xmlns:p14="http://schemas.microsoft.com/office/powerpoint/2010/main" val="334969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1" grpId="0"/>
      <p:bldP spid="32" grpId="0"/>
      <p:bldP spid="33" grpId="0"/>
      <p:bldP spid="35" grpId="0"/>
      <p:bldP spid="37" grpId="0"/>
      <p:bldP spid="39" grpId="0" animBg="1"/>
      <p:bldP spid="41" grpId="0" animBg="1"/>
      <p:bldP spid="42" grpId="0" animBg="1"/>
      <p:bldP spid="4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5" name="Rectangle 4">
            <a:extLst>
              <a:ext uri="{FF2B5EF4-FFF2-40B4-BE49-F238E27FC236}">
                <a16:creationId xmlns:a16="http://schemas.microsoft.com/office/drawing/2014/main" id="{8E2DFBE3-E862-4787-B6C0-F3BDFA55BDCF}"/>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EB0ED375-FF73-4DCC-B381-11744B8EB922}"/>
              </a:ext>
            </a:extLst>
          </p:cNvPr>
          <p:cNvPicPr>
            <a:picLocks noChangeAspect="1"/>
          </p:cNvPicPr>
          <p:nvPr/>
        </p:nvPicPr>
        <p:blipFill>
          <a:blip r:embed="rId2"/>
          <a:stretch>
            <a:fillRect/>
          </a:stretch>
        </p:blipFill>
        <p:spPr>
          <a:xfrm>
            <a:off x="52762" y="6553201"/>
            <a:ext cx="696250" cy="269082"/>
          </a:xfrm>
          <a:prstGeom prst="rect">
            <a:avLst/>
          </a:prstGeom>
          <a:ln>
            <a:solidFill>
              <a:schemeClr val="tx1">
                <a:lumMod val="50000"/>
                <a:lumOff val="50000"/>
              </a:schemeClr>
            </a:solidFill>
          </a:ln>
        </p:spPr>
      </p:pic>
      <p:sp>
        <p:nvSpPr>
          <p:cNvPr id="8" name="Rectangle 7">
            <a:extLst>
              <a:ext uri="{FF2B5EF4-FFF2-40B4-BE49-F238E27FC236}">
                <a16:creationId xmlns:a16="http://schemas.microsoft.com/office/drawing/2014/main" id="{55E9780C-CC2B-4DA7-A097-D19E54C01189}"/>
              </a:ext>
            </a:extLst>
          </p:cNvPr>
          <p:cNvSpPr/>
          <p:nvPr/>
        </p:nvSpPr>
        <p:spPr>
          <a:xfrm>
            <a:off x="14349" y="229557"/>
            <a:ext cx="12163301" cy="584775"/>
          </a:xfrm>
          <a:prstGeom prst="rect">
            <a:avLst/>
          </a:prstGeom>
        </p:spPr>
        <p:txBody>
          <a:bodyPr wrap="square">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Invoicing – View Invoice Overview</a:t>
            </a:r>
          </a:p>
        </p:txBody>
      </p:sp>
      <p:sp>
        <p:nvSpPr>
          <p:cNvPr id="9" name="Rectangle 8">
            <a:extLst>
              <a:ext uri="{FF2B5EF4-FFF2-40B4-BE49-F238E27FC236}">
                <a16:creationId xmlns:a16="http://schemas.microsoft.com/office/drawing/2014/main" id="{45A12574-5E7E-467B-AD35-75032A5ED5B8}"/>
              </a:ext>
            </a:extLst>
          </p:cNvPr>
          <p:cNvSpPr/>
          <p:nvPr/>
        </p:nvSpPr>
        <p:spPr>
          <a:xfrm>
            <a:off x="-1" y="814332"/>
            <a:ext cx="12163301" cy="402803"/>
          </a:xfrm>
          <a:prstGeom prst="rect">
            <a:avLst/>
          </a:prstGeom>
        </p:spPr>
        <p:txBody>
          <a:bodyPr wrap="square">
            <a:spAutoFit/>
          </a:bodyPr>
          <a:lstStyle/>
          <a:p>
            <a:pPr algn="ctr">
              <a:lnSpc>
                <a:spcPct val="150000"/>
              </a:lnSpc>
            </a:pPr>
            <a:r>
              <a:rPr lang="en-US" sz="1500" dirty="0"/>
              <a:t>You may wonder if A/P has received an Invoice and if it has been processed or paid.</a:t>
            </a:r>
          </a:p>
        </p:txBody>
      </p:sp>
      <p:sp>
        <p:nvSpPr>
          <p:cNvPr id="10" name="Rectangle 9">
            <a:extLst>
              <a:ext uri="{FF2B5EF4-FFF2-40B4-BE49-F238E27FC236}">
                <a16:creationId xmlns:a16="http://schemas.microsoft.com/office/drawing/2014/main" id="{A2CE621D-D566-4B20-8EA2-6E96BF065F9F}"/>
              </a:ext>
            </a:extLst>
          </p:cNvPr>
          <p:cNvSpPr/>
          <p:nvPr/>
        </p:nvSpPr>
        <p:spPr>
          <a:xfrm>
            <a:off x="52762" y="1150262"/>
            <a:ext cx="12163301" cy="402803"/>
          </a:xfrm>
          <a:prstGeom prst="rect">
            <a:avLst/>
          </a:prstGeom>
        </p:spPr>
        <p:txBody>
          <a:bodyPr wrap="square">
            <a:spAutoFit/>
          </a:bodyPr>
          <a:lstStyle/>
          <a:p>
            <a:pPr algn="ctr">
              <a:lnSpc>
                <a:spcPct val="150000"/>
              </a:lnSpc>
            </a:pPr>
            <a:r>
              <a:rPr lang="en-US" sz="1500" dirty="0"/>
              <a:t>This next section will display how to find this information.</a:t>
            </a:r>
          </a:p>
        </p:txBody>
      </p:sp>
      <p:sp>
        <p:nvSpPr>
          <p:cNvPr id="11" name="Rectangle 10">
            <a:extLst>
              <a:ext uri="{FF2B5EF4-FFF2-40B4-BE49-F238E27FC236}">
                <a16:creationId xmlns:a16="http://schemas.microsoft.com/office/drawing/2014/main" id="{679C47FD-2D24-4BEE-85D9-022509595160}"/>
              </a:ext>
            </a:extLst>
          </p:cNvPr>
          <p:cNvSpPr/>
          <p:nvPr/>
        </p:nvSpPr>
        <p:spPr>
          <a:xfrm>
            <a:off x="29501" y="4765706"/>
            <a:ext cx="2024272" cy="369332"/>
          </a:xfrm>
          <a:prstGeom prst="rect">
            <a:avLst/>
          </a:prstGeom>
        </p:spPr>
        <p:txBody>
          <a:bodyPr wrap="none">
            <a:spAutoFit/>
          </a:bodyPr>
          <a:lstStyle/>
          <a:p>
            <a:r>
              <a:rPr lang="en-US" b="1" dirty="0">
                <a:solidFill>
                  <a:schemeClr val="accent1">
                    <a:lumMod val="50000"/>
                  </a:schemeClr>
                </a:solidFill>
              </a:rPr>
              <a:t>Invoice Definitions:</a:t>
            </a:r>
            <a:endParaRPr lang="en-US" dirty="0"/>
          </a:p>
        </p:txBody>
      </p:sp>
      <p:sp>
        <p:nvSpPr>
          <p:cNvPr id="12" name="Rectangle 11">
            <a:extLst>
              <a:ext uri="{FF2B5EF4-FFF2-40B4-BE49-F238E27FC236}">
                <a16:creationId xmlns:a16="http://schemas.microsoft.com/office/drawing/2014/main" id="{FC8872FB-B5E5-488A-A8B4-D399F70A4676}"/>
              </a:ext>
            </a:extLst>
          </p:cNvPr>
          <p:cNvSpPr/>
          <p:nvPr/>
        </p:nvSpPr>
        <p:spPr>
          <a:xfrm>
            <a:off x="381000" y="1968318"/>
            <a:ext cx="6096000" cy="323165"/>
          </a:xfrm>
          <a:prstGeom prst="rect">
            <a:avLst/>
          </a:prstGeom>
        </p:spPr>
        <p:txBody>
          <a:bodyPr>
            <a:spAutoFit/>
          </a:bodyPr>
          <a:lstStyle/>
          <a:p>
            <a:pPr marL="342900" indent="-342900">
              <a:buFont typeface="+mj-lt"/>
              <a:buAutoNum type="arabicPeriod"/>
            </a:pPr>
            <a:r>
              <a:rPr lang="en-US" sz="1500" dirty="0"/>
              <a:t>Begin by going to the PO and click on the </a:t>
            </a:r>
            <a:r>
              <a:rPr lang="en-US" sz="1500" i="1" dirty="0"/>
              <a:t>Invoices</a:t>
            </a:r>
            <a:r>
              <a:rPr lang="en-US" sz="1500" dirty="0"/>
              <a:t> Tab</a:t>
            </a:r>
          </a:p>
        </p:txBody>
      </p:sp>
      <p:pic>
        <p:nvPicPr>
          <p:cNvPr id="14" name="Picture 13">
            <a:extLst>
              <a:ext uri="{FF2B5EF4-FFF2-40B4-BE49-F238E27FC236}">
                <a16:creationId xmlns:a16="http://schemas.microsoft.com/office/drawing/2014/main" id="{3E0647F6-7273-46A3-A13C-E7B8E95F3EFC}"/>
              </a:ext>
            </a:extLst>
          </p:cNvPr>
          <p:cNvPicPr/>
          <p:nvPr/>
        </p:nvPicPr>
        <p:blipFill rotWithShape="1">
          <a:blip r:embed="rId3">
            <a:extLst>
              <a:ext uri="{28A0092B-C50C-407E-A947-70E740481C1C}">
                <a14:useLocalDpi xmlns:a14="http://schemas.microsoft.com/office/drawing/2010/main" val="0"/>
              </a:ext>
            </a:extLst>
          </a:blip>
          <a:srcRect r="1058"/>
          <a:stretch/>
        </p:blipFill>
        <p:spPr>
          <a:xfrm>
            <a:off x="4952999" y="1553066"/>
            <a:ext cx="7186239" cy="738418"/>
          </a:xfrm>
          <a:prstGeom prst="rect">
            <a:avLst/>
          </a:prstGeom>
          <a:ln>
            <a:solidFill>
              <a:schemeClr val="bg1">
                <a:lumMod val="50000"/>
              </a:schemeClr>
            </a:solidFill>
          </a:ln>
        </p:spPr>
      </p:pic>
      <p:sp>
        <p:nvSpPr>
          <p:cNvPr id="15" name="Text Box 2083">
            <a:extLst>
              <a:ext uri="{FF2B5EF4-FFF2-40B4-BE49-F238E27FC236}">
                <a16:creationId xmlns:a16="http://schemas.microsoft.com/office/drawing/2014/main" id="{D3410F41-8B24-498C-A21D-FBB87BAC03EA}"/>
              </a:ext>
            </a:extLst>
          </p:cNvPr>
          <p:cNvSpPr txBox="1"/>
          <p:nvPr/>
        </p:nvSpPr>
        <p:spPr>
          <a:xfrm>
            <a:off x="6081649" y="1595392"/>
            <a:ext cx="1843151" cy="215439"/>
          </a:xfrm>
          <a:prstGeom prst="rect">
            <a:avLst/>
          </a:prstGeom>
          <a:solidFill>
            <a:schemeClr val="bg1">
              <a:lumMod val="95000"/>
            </a:schemeClr>
          </a:solidFill>
          <a:ln w="19050">
            <a:solidFill>
              <a:srgbClr val="2C4D88"/>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PO Number for the order</a:t>
            </a:r>
          </a:p>
        </p:txBody>
      </p:sp>
      <p:sp>
        <p:nvSpPr>
          <p:cNvPr id="16" name="Rectangle 15">
            <a:extLst>
              <a:ext uri="{FF2B5EF4-FFF2-40B4-BE49-F238E27FC236}">
                <a16:creationId xmlns:a16="http://schemas.microsoft.com/office/drawing/2014/main" id="{B1B0B0AE-C4FB-4456-A6AF-D2801DD6C41A}"/>
              </a:ext>
            </a:extLst>
          </p:cNvPr>
          <p:cNvSpPr/>
          <p:nvPr/>
        </p:nvSpPr>
        <p:spPr>
          <a:xfrm>
            <a:off x="9323678" y="1907465"/>
            <a:ext cx="788384" cy="227827"/>
          </a:xfrm>
          <a:prstGeom prst="rect">
            <a:avLst/>
          </a:prstGeom>
          <a:solidFill>
            <a:schemeClr val="bg1">
              <a:lumMod val="95000"/>
            </a:schemeClr>
          </a:solidFill>
          <a:ln w="28575">
            <a:solidFill>
              <a:srgbClr val="2C4D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dirty="0">
                <a:solidFill>
                  <a:srgbClr val="2C4D88"/>
                </a:solidFill>
              </a:rPr>
              <a:t>Invoices</a:t>
            </a:r>
          </a:p>
        </p:txBody>
      </p:sp>
      <p:pic>
        <p:nvPicPr>
          <p:cNvPr id="20" name="Picture 19">
            <a:extLst>
              <a:ext uri="{FF2B5EF4-FFF2-40B4-BE49-F238E27FC236}">
                <a16:creationId xmlns:a16="http://schemas.microsoft.com/office/drawing/2014/main" id="{92593163-375F-4D1C-AADB-63526B4068B9}"/>
              </a:ext>
            </a:extLst>
          </p:cNvPr>
          <p:cNvPicPr/>
          <p:nvPr/>
        </p:nvPicPr>
        <p:blipFill rotWithShape="1">
          <a:blip r:embed="rId4">
            <a:extLst>
              <a:ext uri="{28A0092B-C50C-407E-A947-70E740481C1C}">
                <a14:useLocalDpi xmlns:a14="http://schemas.microsoft.com/office/drawing/2010/main" val="0"/>
              </a:ext>
            </a:extLst>
          </a:blip>
          <a:srcRect r="5476"/>
          <a:stretch/>
        </p:blipFill>
        <p:spPr bwMode="auto">
          <a:xfrm>
            <a:off x="5562600" y="3391271"/>
            <a:ext cx="6421649" cy="3064649"/>
          </a:xfrm>
          <a:prstGeom prst="rect">
            <a:avLst/>
          </a:prstGeom>
          <a:noFill/>
          <a:ln>
            <a:solidFill>
              <a:schemeClr val="bg1">
                <a:lumMod val="50000"/>
              </a:schemeClr>
            </a:solidFill>
          </a:ln>
        </p:spPr>
      </p:pic>
      <p:sp>
        <p:nvSpPr>
          <p:cNvPr id="21" name="Rectangle 20">
            <a:extLst>
              <a:ext uri="{FF2B5EF4-FFF2-40B4-BE49-F238E27FC236}">
                <a16:creationId xmlns:a16="http://schemas.microsoft.com/office/drawing/2014/main" id="{E8DC33E9-6AEA-4A12-9E4F-9DA4BFAF6F3F}"/>
              </a:ext>
            </a:extLst>
          </p:cNvPr>
          <p:cNvSpPr/>
          <p:nvPr/>
        </p:nvSpPr>
        <p:spPr>
          <a:xfrm>
            <a:off x="381000" y="2425703"/>
            <a:ext cx="11029113" cy="323165"/>
          </a:xfrm>
          <a:prstGeom prst="rect">
            <a:avLst/>
          </a:prstGeom>
        </p:spPr>
        <p:txBody>
          <a:bodyPr wrap="square">
            <a:spAutoFit/>
          </a:bodyPr>
          <a:lstStyle/>
          <a:p>
            <a:pPr marL="342900" indent="-342900">
              <a:buFont typeface="+mj-lt"/>
              <a:buAutoNum type="arabicPeriod" startAt="2"/>
            </a:pPr>
            <a:r>
              <a:rPr lang="en-US" sz="1500" dirty="0"/>
              <a:t>If an Invoice has been received and entered into UShop a number will appear next to the word </a:t>
            </a:r>
            <a:r>
              <a:rPr lang="en-US" sz="1500" i="1" dirty="0"/>
              <a:t>Invoices</a:t>
            </a:r>
            <a:r>
              <a:rPr lang="en-US" sz="1500" dirty="0"/>
              <a:t> in the </a:t>
            </a:r>
            <a:r>
              <a:rPr lang="en-US" sz="1500" i="1" dirty="0"/>
              <a:t>Invoice Tab</a:t>
            </a:r>
          </a:p>
        </p:txBody>
      </p:sp>
      <p:sp>
        <p:nvSpPr>
          <p:cNvPr id="28" name="Rectangle 27">
            <a:extLst>
              <a:ext uri="{FF2B5EF4-FFF2-40B4-BE49-F238E27FC236}">
                <a16:creationId xmlns:a16="http://schemas.microsoft.com/office/drawing/2014/main" id="{36E9F2CE-3B70-4AF8-9961-6A3888F3F0E3}"/>
              </a:ext>
            </a:extLst>
          </p:cNvPr>
          <p:cNvSpPr/>
          <p:nvPr/>
        </p:nvSpPr>
        <p:spPr>
          <a:xfrm>
            <a:off x="381000" y="2799293"/>
            <a:ext cx="4900637" cy="323165"/>
          </a:xfrm>
          <a:prstGeom prst="rect">
            <a:avLst/>
          </a:prstGeom>
        </p:spPr>
        <p:txBody>
          <a:bodyPr wrap="none">
            <a:spAutoFit/>
          </a:bodyPr>
          <a:lstStyle/>
          <a:p>
            <a:pPr marL="342900" indent="-342900">
              <a:buFont typeface="+mj-lt"/>
              <a:buAutoNum type="arabicPeriod" startAt="3"/>
            </a:pPr>
            <a:r>
              <a:rPr lang="en-US" sz="1500" dirty="0"/>
              <a:t>Click on the Invoices tab to access the Invoices overview</a:t>
            </a:r>
          </a:p>
        </p:txBody>
      </p:sp>
      <p:sp>
        <p:nvSpPr>
          <p:cNvPr id="29" name="Rectangle 28">
            <a:extLst>
              <a:ext uri="{FF2B5EF4-FFF2-40B4-BE49-F238E27FC236}">
                <a16:creationId xmlns:a16="http://schemas.microsoft.com/office/drawing/2014/main" id="{CFE075B9-2F75-4D0A-9864-179B64589630}"/>
              </a:ext>
            </a:extLst>
          </p:cNvPr>
          <p:cNvSpPr/>
          <p:nvPr/>
        </p:nvSpPr>
        <p:spPr>
          <a:xfrm>
            <a:off x="609600" y="3435011"/>
            <a:ext cx="4636975" cy="323165"/>
          </a:xfrm>
          <a:prstGeom prst="rect">
            <a:avLst/>
          </a:prstGeom>
        </p:spPr>
        <p:txBody>
          <a:bodyPr wrap="none">
            <a:spAutoFit/>
          </a:bodyPr>
          <a:lstStyle/>
          <a:p>
            <a:pPr marL="285750" indent="-285750">
              <a:buFont typeface="Arial" panose="020B0604020202020204" pitchFamily="34" charset="0"/>
              <a:buChar char="•"/>
            </a:pPr>
            <a:r>
              <a:rPr lang="en-US" sz="1500" dirty="0"/>
              <a:t>To View a specific Invoice click on the Invoice number</a:t>
            </a:r>
          </a:p>
        </p:txBody>
      </p:sp>
      <p:sp>
        <p:nvSpPr>
          <p:cNvPr id="30" name="Rectangle 29">
            <a:extLst>
              <a:ext uri="{FF2B5EF4-FFF2-40B4-BE49-F238E27FC236}">
                <a16:creationId xmlns:a16="http://schemas.microsoft.com/office/drawing/2014/main" id="{60B120DD-CDEE-4655-B3B8-98316248BC9C}"/>
              </a:ext>
            </a:extLst>
          </p:cNvPr>
          <p:cNvSpPr/>
          <p:nvPr/>
        </p:nvSpPr>
        <p:spPr>
          <a:xfrm>
            <a:off x="5600526" y="4199817"/>
            <a:ext cx="569085" cy="187662"/>
          </a:xfrm>
          <a:prstGeom prst="rect">
            <a:avLst/>
          </a:prstGeom>
          <a:noFill/>
          <a:ln w="28575">
            <a:solidFill>
              <a:srgbClr val="2C4D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2" name="Straight Arrow Connector 31">
            <a:extLst>
              <a:ext uri="{FF2B5EF4-FFF2-40B4-BE49-F238E27FC236}">
                <a16:creationId xmlns:a16="http://schemas.microsoft.com/office/drawing/2014/main" id="{CCCAB477-2101-410B-803A-6348AFBD3BE7}"/>
              </a:ext>
            </a:extLst>
          </p:cNvPr>
          <p:cNvCxnSpPr>
            <a:cxnSpLocks/>
          </p:cNvCxnSpPr>
          <p:nvPr/>
        </p:nvCxnSpPr>
        <p:spPr>
          <a:xfrm>
            <a:off x="5105400" y="3674796"/>
            <a:ext cx="457199" cy="4824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8161156-EE60-4DF3-A59F-5D4A325882DE}"/>
              </a:ext>
            </a:extLst>
          </p:cNvPr>
          <p:cNvSpPr/>
          <p:nvPr/>
        </p:nvSpPr>
        <p:spPr>
          <a:xfrm>
            <a:off x="599975" y="4088529"/>
            <a:ext cx="3972025" cy="553998"/>
          </a:xfrm>
          <a:prstGeom prst="rect">
            <a:avLst/>
          </a:prstGeom>
        </p:spPr>
        <p:txBody>
          <a:bodyPr wrap="square">
            <a:spAutoFit/>
          </a:bodyPr>
          <a:lstStyle/>
          <a:p>
            <a:pPr marL="285750" indent="-285750">
              <a:buFont typeface="Arial" panose="020B0604020202020204" pitchFamily="34" charset="0"/>
              <a:buChar char="•"/>
            </a:pPr>
            <a:r>
              <a:rPr lang="en-US" sz="1500" dirty="0"/>
              <a:t>To view overview of available vs spent dollars look in the line details</a:t>
            </a:r>
          </a:p>
        </p:txBody>
      </p:sp>
      <p:sp>
        <p:nvSpPr>
          <p:cNvPr id="35" name="Rectangle 34">
            <a:extLst>
              <a:ext uri="{FF2B5EF4-FFF2-40B4-BE49-F238E27FC236}">
                <a16:creationId xmlns:a16="http://schemas.microsoft.com/office/drawing/2014/main" id="{CBAC8E02-FA74-4605-BCF9-0A00E334AD7D}"/>
              </a:ext>
            </a:extLst>
          </p:cNvPr>
          <p:cNvSpPr/>
          <p:nvPr/>
        </p:nvSpPr>
        <p:spPr>
          <a:xfrm>
            <a:off x="52762" y="1595499"/>
            <a:ext cx="2018274" cy="369332"/>
          </a:xfrm>
          <a:prstGeom prst="rect">
            <a:avLst/>
          </a:prstGeom>
        </p:spPr>
        <p:txBody>
          <a:bodyPr wrap="square">
            <a:spAutoFit/>
          </a:bodyPr>
          <a:lstStyle/>
          <a:p>
            <a:r>
              <a:rPr lang="en-US" b="1" dirty="0">
                <a:solidFill>
                  <a:schemeClr val="accent1">
                    <a:lumMod val="50000"/>
                  </a:schemeClr>
                </a:solidFill>
              </a:rPr>
              <a:t>Viewing an Invoice:</a:t>
            </a:r>
            <a:endParaRPr lang="en-US" dirty="0"/>
          </a:p>
        </p:txBody>
      </p:sp>
      <p:sp>
        <p:nvSpPr>
          <p:cNvPr id="37" name="Rectangle 36">
            <a:extLst>
              <a:ext uri="{FF2B5EF4-FFF2-40B4-BE49-F238E27FC236}">
                <a16:creationId xmlns:a16="http://schemas.microsoft.com/office/drawing/2014/main" id="{9C2948F7-7639-4FCD-95CF-5EF8795AD01E}"/>
              </a:ext>
            </a:extLst>
          </p:cNvPr>
          <p:cNvSpPr/>
          <p:nvPr/>
        </p:nvSpPr>
        <p:spPr>
          <a:xfrm>
            <a:off x="11374650" y="5947915"/>
            <a:ext cx="569085" cy="15509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Rectangle 37">
            <a:extLst>
              <a:ext uri="{FF2B5EF4-FFF2-40B4-BE49-F238E27FC236}">
                <a16:creationId xmlns:a16="http://schemas.microsoft.com/office/drawing/2014/main" id="{EB196F4E-6281-49A6-BE9D-97DC3651D151}"/>
              </a:ext>
            </a:extLst>
          </p:cNvPr>
          <p:cNvSpPr/>
          <p:nvPr/>
        </p:nvSpPr>
        <p:spPr>
          <a:xfrm>
            <a:off x="11374649" y="5532821"/>
            <a:ext cx="569085" cy="155093"/>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Rectangle 38">
            <a:extLst>
              <a:ext uri="{FF2B5EF4-FFF2-40B4-BE49-F238E27FC236}">
                <a16:creationId xmlns:a16="http://schemas.microsoft.com/office/drawing/2014/main" id="{160C8FFC-7937-49F5-ABDC-3A6CA49385D5}"/>
              </a:ext>
            </a:extLst>
          </p:cNvPr>
          <p:cNvSpPr/>
          <p:nvPr/>
        </p:nvSpPr>
        <p:spPr>
          <a:xfrm>
            <a:off x="11374648" y="5706548"/>
            <a:ext cx="609602" cy="15509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Rectangle 39">
            <a:extLst>
              <a:ext uri="{FF2B5EF4-FFF2-40B4-BE49-F238E27FC236}">
                <a16:creationId xmlns:a16="http://schemas.microsoft.com/office/drawing/2014/main" id="{DBBBE324-7FF5-42F6-94A4-AF0531A1B0C5}"/>
              </a:ext>
            </a:extLst>
          </p:cNvPr>
          <p:cNvSpPr/>
          <p:nvPr/>
        </p:nvSpPr>
        <p:spPr>
          <a:xfrm>
            <a:off x="11374647" y="6111735"/>
            <a:ext cx="609602" cy="15509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Rectangle 40">
            <a:extLst>
              <a:ext uri="{FF2B5EF4-FFF2-40B4-BE49-F238E27FC236}">
                <a16:creationId xmlns:a16="http://schemas.microsoft.com/office/drawing/2014/main" id="{E59C272B-C43D-46A6-8C69-4A6B173C0EDB}"/>
              </a:ext>
            </a:extLst>
          </p:cNvPr>
          <p:cNvSpPr/>
          <p:nvPr/>
        </p:nvSpPr>
        <p:spPr>
          <a:xfrm>
            <a:off x="128070" y="5194865"/>
            <a:ext cx="5510730" cy="553998"/>
          </a:xfrm>
          <a:prstGeom prst="rect">
            <a:avLst/>
          </a:prstGeom>
        </p:spPr>
        <p:txBody>
          <a:bodyPr wrap="square">
            <a:spAutoFit/>
          </a:bodyPr>
          <a:lstStyle/>
          <a:p>
            <a:pPr marL="285750" indent="-285750">
              <a:buFont typeface="Arial" panose="020B0604020202020204" pitchFamily="34" charset="0"/>
              <a:buChar char="•"/>
            </a:pPr>
            <a:r>
              <a:rPr lang="en-US" sz="1500" i="1" dirty="0"/>
              <a:t>Open</a:t>
            </a:r>
            <a:r>
              <a:rPr lang="en-US" sz="1500" dirty="0"/>
              <a:t> = Dollars remaining on a PO that still can be invoiced against.  (Unvouchered or Not Invoiced)</a:t>
            </a:r>
          </a:p>
        </p:txBody>
      </p:sp>
      <p:sp>
        <p:nvSpPr>
          <p:cNvPr id="42" name="Rectangle 41">
            <a:extLst>
              <a:ext uri="{FF2B5EF4-FFF2-40B4-BE49-F238E27FC236}">
                <a16:creationId xmlns:a16="http://schemas.microsoft.com/office/drawing/2014/main" id="{77FD0EE5-7D67-48F6-B46C-6BF33976143B}"/>
              </a:ext>
            </a:extLst>
          </p:cNvPr>
          <p:cNvSpPr/>
          <p:nvPr/>
        </p:nvSpPr>
        <p:spPr>
          <a:xfrm>
            <a:off x="128070" y="5785247"/>
            <a:ext cx="4977330" cy="553998"/>
          </a:xfrm>
          <a:prstGeom prst="rect">
            <a:avLst/>
          </a:prstGeom>
        </p:spPr>
        <p:txBody>
          <a:bodyPr wrap="square">
            <a:spAutoFit/>
          </a:bodyPr>
          <a:lstStyle/>
          <a:p>
            <a:pPr marL="285750" indent="-285750">
              <a:buFont typeface="Arial" panose="020B0604020202020204" pitchFamily="34" charset="0"/>
              <a:buChar char="•"/>
            </a:pPr>
            <a:r>
              <a:rPr lang="en-US" sz="1500" i="1" dirty="0"/>
              <a:t>Net Invoiced</a:t>
            </a:r>
            <a:r>
              <a:rPr lang="en-US" sz="1500" dirty="0"/>
              <a:t> = Dollars which have been Vouchered/Invoiced against.  </a:t>
            </a:r>
          </a:p>
        </p:txBody>
      </p:sp>
      <p:cxnSp>
        <p:nvCxnSpPr>
          <p:cNvPr id="46" name="Straight Arrow Connector 45">
            <a:extLst>
              <a:ext uri="{FF2B5EF4-FFF2-40B4-BE49-F238E27FC236}">
                <a16:creationId xmlns:a16="http://schemas.microsoft.com/office/drawing/2014/main" id="{0EAB7AE1-085E-49E6-9841-74903D77C1F1}"/>
              </a:ext>
            </a:extLst>
          </p:cNvPr>
          <p:cNvCxnSpPr>
            <a:cxnSpLocks/>
          </p:cNvCxnSpPr>
          <p:nvPr/>
        </p:nvCxnSpPr>
        <p:spPr>
          <a:xfrm>
            <a:off x="2706560" y="4527724"/>
            <a:ext cx="3008440" cy="4451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AF253A0-2B5E-44B3-9F05-904074D538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5458" y="160665"/>
            <a:ext cx="504825" cy="534929"/>
          </a:xfrm>
          <a:prstGeom prst="rect">
            <a:avLst/>
          </a:prstGeom>
        </p:spPr>
      </p:pic>
      <p:sp>
        <p:nvSpPr>
          <p:cNvPr id="31" name="TextBox 30">
            <a:extLst>
              <a:ext uri="{FF2B5EF4-FFF2-40B4-BE49-F238E27FC236}">
                <a16:creationId xmlns:a16="http://schemas.microsoft.com/office/drawing/2014/main" id="{601E8D58-1D37-4116-9522-07D3D59FAC68}"/>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25895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53" presetClass="entr" presetSubtype="16"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par>
                                <p:cTn id="62" presetID="53" presetClass="entr" presetSubtype="16"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childTnLst>
                                </p:cTn>
                              </p:par>
                              <p:par>
                                <p:cTn id="80" presetID="1" presetClass="exit" presetSubtype="0" fill="hold" grpId="1" nodeType="withEffect">
                                  <p:stCondLst>
                                    <p:cond delay="0"/>
                                  </p:stCondLst>
                                  <p:childTnLst>
                                    <p:set>
                                      <p:cBhvr>
                                        <p:cTn id="81" dur="1" fill="hold">
                                          <p:stCondLst>
                                            <p:cond delay="0"/>
                                          </p:stCondLst>
                                        </p:cTn>
                                        <p:tgtEl>
                                          <p:spTgt spid="38"/>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5" grpId="0" animBg="1"/>
      <p:bldP spid="16" grpId="0" animBg="1"/>
      <p:bldP spid="16" grpId="1" animBg="1"/>
      <p:bldP spid="21" grpId="0"/>
      <p:bldP spid="28" grpId="0"/>
      <p:bldP spid="29" grpId="0"/>
      <p:bldP spid="30" grpId="0" animBg="1"/>
      <p:bldP spid="34" grpId="0"/>
      <p:bldP spid="35" grpId="0"/>
      <p:bldP spid="37" grpId="0" animBg="1"/>
      <p:bldP spid="37" grpId="1" animBg="1"/>
      <p:bldP spid="38" grpId="0" animBg="1"/>
      <p:bldP spid="38" grpId="1" animBg="1"/>
      <p:bldP spid="39" grpId="0" animBg="1"/>
      <p:bldP spid="40" grpId="0" animBg="1"/>
      <p:bldP spid="41" grpId="0"/>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AFB0B57-279B-48B0-BBA4-A024BD28D3C2}"/>
              </a:ext>
            </a:extLst>
          </p:cNvPr>
          <p:cNvSpPr/>
          <p:nvPr/>
        </p:nvSpPr>
        <p:spPr>
          <a:xfrm>
            <a:off x="10591800" y="4723522"/>
            <a:ext cx="1571500" cy="646331"/>
          </a:xfrm>
          <a:prstGeom prst="rect">
            <a:avLst/>
          </a:prstGeom>
        </p:spPr>
        <p:txBody>
          <a:bodyPr wrap="square">
            <a:spAutoFit/>
          </a:bodyPr>
          <a:lstStyle/>
          <a:p>
            <a:r>
              <a:rPr lang="en-US" sz="1200" dirty="0"/>
              <a:t>To view the Invoice prior to payment look in </a:t>
            </a:r>
            <a:r>
              <a:rPr lang="en-US" sz="1200" dirty="0">
                <a:hlinkClick r:id="rId3"/>
              </a:rPr>
              <a:t>OnBase</a:t>
            </a:r>
            <a:endParaRPr lang="en-US" sz="1200" dirty="0"/>
          </a:p>
        </p:txBody>
      </p:sp>
      <p:pic>
        <p:nvPicPr>
          <p:cNvPr id="49" name="Picture 48">
            <a:extLst>
              <a:ext uri="{FF2B5EF4-FFF2-40B4-BE49-F238E27FC236}">
                <a16:creationId xmlns:a16="http://schemas.microsoft.com/office/drawing/2014/main" id="{95BE6FDC-B4FB-49C1-B758-4DC1F27F784E}"/>
              </a:ext>
            </a:extLst>
          </p:cNvPr>
          <p:cNvPicPr/>
          <p:nvPr/>
        </p:nvPicPr>
        <p:blipFill>
          <a:blip r:embed="rId4">
            <a:extLst>
              <a:ext uri="{28A0092B-C50C-407E-A947-70E740481C1C}">
                <a14:useLocalDpi xmlns:a14="http://schemas.microsoft.com/office/drawing/2010/main" val="0"/>
              </a:ext>
            </a:extLst>
          </a:blip>
          <a:stretch>
            <a:fillRect/>
          </a:stretch>
        </p:blipFill>
        <p:spPr>
          <a:xfrm>
            <a:off x="2068789" y="1550105"/>
            <a:ext cx="3743325" cy="454025"/>
          </a:xfrm>
          <a:prstGeom prst="rect">
            <a:avLst/>
          </a:prstGeom>
        </p:spPr>
      </p:pic>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5" name="Rectangle 4">
            <a:extLst>
              <a:ext uri="{FF2B5EF4-FFF2-40B4-BE49-F238E27FC236}">
                <a16:creationId xmlns:a16="http://schemas.microsoft.com/office/drawing/2014/main" id="{8E2DFBE3-E862-4787-B6C0-F3BDFA55BDCF}"/>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EB0ED375-FF73-4DCC-B381-11744B8EB922}"/>
              </a:ext>
            </a:extLst>
          </p:cNvPr>
          <p:cNvPicPr>
            <a:picLocks noChangeAspect="1"/>
          </p:cNvPicPr>
          <p:nvPr/>
        </p:nvPicPr>
        <p:blipFill>
          <a:blip r:embed="rId5"/>
          <a:stretch>
            <a:fillRect/>
          </a:stretch>
        </p:blipFill>
        <p:spPr>
          <a:xfrm>
            <a:off x="52762" y="6553201"/>
            <a:ext cx="696250" cy="269082"/>
          </a:xfrm>
          <a:prstGeom prst="rect">
            <a:avLst/>
          </a:prstGeom>
          <a:ln>
            <a:solidFill>
              <a:schemeClr val="tx1">
                <a:lumMod val="50000"/>
                <a:lumOff val="50000"/>
              </a:schemeClr>
            </a:solidFill>
          </a:ln>
        </p:spPr>
      </p:pic>
      <p:sp>
        <p:nvSpPr>
          <p:cNvPr id="8" name="Rectangle 7">
            <a:extLst>
              <a:ext uri="{FF2B5EF4-FFF2-40B4-BE49-F238E27FC236}">
                <a16:creationId xmlns:a16="http://schemas.microsoft.com/office/drawing/2014/main" id="{55E9780C-CC2B-4DA7-A097-D19E54C01189}"/>
              </a:ext>
            </a:extLst>
          </p:cNvPr>
          <p:cNvSpPr/>
          <p:nvPr/>
        </p:nvSpPr>
        <p:spPr>
          <a:xfrm>
            <a:off x="14349" y="0"/>
            <a:ext cx="12163301" cy="584775"/>
          </a:xfrm>
          <a:prstGeom prst="rect">
            <a:avLst/>
          </a:prstGeom>
        </p:spPr>
        <p:txBody>
          <a:bodyPr wrap="square">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Invoicing – View Payment</a:t>
            </a:r>
          </a:p>
        </p:txBody>
      </p:sp>
      <p:sp>
        <p:nvSpPr>
          <p:cNvPr id="9" name="Rectangle 8">
            <a:extLst>
              <a:ext uri="{FF2B5EF4-FFF2-40B4-BE49-F238E27FC236}">
                <a16:creationId xmlns:a16="http://schemas.microsoft.com/office/drawing/2014/main" id="{45A12574-5E7E-467B-AD35-75032A5ED5B8}"/>
              </a:ext>
            </a:extLst>
          </p:cNvPr>
          <p:cNvSpPr/>
          <p:nvPr/>
        </p:nvSpPr>
        <p:spPr>
          <a:xfrm>
            <a:off x="-1" y="457200"/>
            <a:ext cx="12163301" cy="402803"/>
          </a:xfrm>
          <a:prstGeom prst="rect">
            <a:avLst/>
          </a:prstGeom>
        </p:spPr>
        <p:txBody>
          <a:bodyPr wrap="square">
            <a:spAutoFit/>
          </a:bodyPr>
          <a:lstStyle/>
          <a:p>
            <a:pPr algn="ctr">
              <a:lnSpc>
                <a:spcPct val="150000"/>
              </a:lnSpc>
            </a:pPr>
            <a:r>
              <a:rPr lang="en-US" sz="1500" dirty="0"/>
              <a:t>Accessing the Invoice and Payment information is easy to do with one click from the Invoices tab on the PO.</a:t>
            </a:r>
          </a:p>
        </p:txBody>
      </p:sp>
      <p:pic>
        <p:nvPicPr>
          <p:cNvPr id="13" name="Picture 12">
            <a:extLst>
              <a:ext uri="{FF2B5EF4-FFF2-40B4-BE49-F238E27FC236}">
                <a16:creationId xmlns:a16="http://schemas.microsoft.com/office/drawing/2014/main" id="{A029AF79-FB46-4E99-9722-06E0DFEE07EB}"/>
              </a:ext>
            </a:extLst>
          </p:cNvPr>
          <p:cNvPicPr/>
          <p:nvPr/>
        </p:nvPicPr>
        <p:blipFill rotWithShape="1">
          <a:blip r:embed="rId6">
            <a:extLst>
              <a:ext uri="{28A0092B-C50C-407E-A947-70E740481C1C}">
                <a14:useLocalDpi xmlns:a14="http://schemas.microsoft.com/office/drawing/2010/main" val="0"/>
              </a:ext>
            </a:extLst>
          </a:blip>
          <a:srcRect l="-1" r="5122" b="63959"/>
          <a:stretch/>
        </p:blipFill>
        <p:spPr bwMode="auto">
          <a:xfrm>
            <a:off x="5867400" y="860003"/>
            <a:ext cx="5737455" cy="656735"/>
          </a:xfrm>
          <a:prstGeom prst="rect">
            <a:avLst/>
          </a:prstGeom>
          <a:noFill/>
          <a:ln>
            <a:solidFill>
              <a:schemeClr val="bg1">
                <a:lumMod val="50000"/>
              </a:schemeClr>
            </a:solidFill>
          </a:ln>
        </p:spPr>
      </p:pic>
      <p:sp>
        <p:nvSpPr>
          <p:cNvPr id="14" name="Rectangle 13">
            <a:extLst>
              <a:ext uri="{FF2B5EF4-FFF2-40B4-BE49-F238E27FC236}">
                <a16:creationId xmlns:a16="http://schemas.microsoft.com/office/drawing/2014/main" id="{5367F89A-CE36-44CE-AB4A-7FF28D59EC55}"/>
              </a:ext>
            </a:extLst>
          </p:cNvPr>
          <p:cNvSpPr/>
          <p:nvPr/>
        </p:nvSpPr>
        <p:spPr>
          <a:xfrm>
            <a:off x="5919581" y="1331417"/>
            <a:ext cx="506554" cy="149790"/>
          </a:xfrm>
          <a:prstGeom prst="rect">
            <a:avLst/>
          </a:prstGeom>
          <a:noFill/>
          <a:ln w="28575">
            <a:solidFill>
              <a:srgbClr val="2C4D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a:extLst>
              <a:ext uri="{FF2B5EF4-FFF2-40B4-BE49-F238E27FC236}">
                <a16:creationId xmlns:a16="http://schemas.microsoft.com/office/drawing/2014/main" id="{A3240BF7-8562-459C-ACDD-A66BD28975C6}"/>
              </a:ext>
            </a:extLst>
          </p:cNvPr>
          <p:cNvSpPr/>
          <p:nvPr/>
        </p:nvSpPr>
        <p:spPr>
          <a:xfrm>
            <a:off x="391055" y="924104"/>
            <a:ext cx="4636975" cy="323165"/>
          </a:xfrm>
          <a:prstGeom prst="rect">
            <a:avLst/>
          </a:prstGeom>
        </p:spPr>
        <p:txBody>
          <a:bodyPr wrap="none">
            <a:spAutoFit/>
          </a:bodyPr>
          <a:lstStyle/>
          <a:p>
            <a:pPr marL="285750" indent="-285750">
              <a:buFont typeface="Wingdings" panose="05000000000000000000" pitchFamily="2" charset="2"/>
              <a:buChar char="q"/>
            </a:pPr>
            <a:r>
              <a:rPr lang="en-US" sz="1500" dirty="0"/>
              <a:t>To View a specific Invoice click on the Invoice number</a:t>
            </a:r>
          </a:p>
        </p:txBody>
      </p:sp>
      <p:cxnSp>
        <p:nvCxnSpPr>
          <p:cNvPr id="19" name="Straight Arrow Connector 18">
            <a:extLst>
              <a:ext uri="{FF2B5EF4-FFF2-40B4-BE49-F238E27FC236}">
                <a16:creationId xmlns:a16="http://schemas.microsoft.com/office/drawing/2014/main" id="{9197A738-01F5-457A-AB2A-2CD48353D468}"/>
              </a:ext>
            </a:extLst>
          </p:cNvPr>
          <p:cNvCxnSpPr>
            <a:cxnSpLocks/>
          </p:cNvCxnSpPr>
          <p:nvPr/>
        </p:nvCxnSpPr>
        <p:spPr>
          <a:xfrm>
            <a:off x="4876800" y="1138702"/>
            <a:ext cx="987801" cy="2430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Text Box 1060">
            <a:extLst>
              <a:ext uri="{FF2B5EF4-FFF2-40B4-BE49-F238E27FC236}">
                <a16:creationId xmlns:a16="http://schemas.microsoft.com/office/drawing/2014/main" id="{F05CC248-48BB-4826-B6E7-8B5DA193A686}"/>
              </a:ext>
            </a:extLst>
          </p:cNvPr>
          <p:cNvSpPr txBox="1">
            <a:spLocks noChangeArrowheads="1"/>
          </p:cNvSpPr>
          <p:nvPr/>
        </p:nvSpPr>
        <p:spPr bwMode="auto">
          <a:xfrm>
            <a:off x="9919044" y="3694333"/>
            <a:ext cx="2038772" cy="92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link to the Invoice</a:t>
            </a:r>
            <a:r>
              <a:rPr kumimoji="0" lang="en-US" altLang="en-US" sz="1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which is found </a:t>
            </a:r>
            <a:r>
              <a:rPr lang="en-US" altLang="en-US" sz="1200" dirty="0">
                <a:latin typeface="Calibri" panose="020F0502020204030204" pitchFamily="34" charset="0"/>
                <a:ea typeface="Calibri" panose="020F0502020204030204" pitchFamily="34" charset="0"/>
                <a:cs typeface="Times New Roman" panose="02020603050405020304" pitchFamily="18" charset="0"/>
              </a:rPr>
              <a:t>in OnBase</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appears here after the payment is made through Peoplesoft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73" name="Picture 1048">
            <a:extLst>
              <a:ext uri="{FF2B5EF4-FFF2-40B4-BE49-F238E27FC236}">
                <a16:creationId xmlns:a16="http://schemas.microsoft.com/office/drawing/2014/main" id="{9309F71E-BC62-431A-B018-4B6DC101C3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3101" y="2046587"/>
            <a:ext cx="7620535" cy="45145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36B61D13-7E56-4AAD-AAAB-176056CA382C}"/>
              </a:ext>
            </a:extLst>
          </p:cNvPr>
          <p:cNvSpPr/>
          <p:nvPr/>
        </p:nvSpPr>
        <p:spPr>
          <a:xfrm>
            <a:off x="2085128" y="5823279"/>
            <a:ext cx="1819275" cy="2667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1031">
            <a:extLst>
              <a:ext uri="{FF2B5EF4-FFF2-40B4-BE49-F238E27FC236}">
                <a16:creationId xmlns:a16="http://schemas.microsoft.com/office/drawing/2014/main" id="{C5487AD9-F41F-4A75-8341-43BE06C84A55}"/>
              </a:ext>
            </a:extLst>
          </p:cNvPr>
          <p:cNvSpPr txBox="1">
            <a:spLocks noChangeArrowheads="1"/>
          </p:cNvSpPr>
          <p:nvPr/>
        </p:nvSpPr>
        <p:spPr bwMode="auto">
          <a:xfrm>
            <a:off x="609600" y="3955907"/>
            <a:ext cx="1310993" cy="787977"/>
          </a:xfrm>
          <a:prstGeom prst="rect">
            <a:avLst/>
          </a:prstGeom>
          <a:solidFill>
            <a:srgbClr val="FFFFFF"/>
          </a:solidFill>
          <a:ln w="28575">
            <a:solidFill>
              <a:srgbClr val="FFD96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71717"/>
                </a:solidFill>
                <a:effectLst/>
                <a:ea typeface="Calibri" panose="020F0502020204030204" pitchFamily="34" charset="0"/>
                <a:cs typeface="Times New Roman" panose="02020603050405020304" pitchFamily="18" charset="0"/>
              </a:rPr>
              <a:t>Thi</a:t>
            </a:r>
            <a:r>
              <a:rPr lang="en-US" altLang="en-US" sz="1200" dirty="0">
                <a:solidFill>
                  <a:srgbClr val="171717"/>
                </a:solidFill>
                <a:ea typeface="Calibri" panose="020F0502020204030204" pitchFamily="34" charset="0"/>
                <a:cs typeface="Times New Roman" panose="02020603050405020304" pitchFamily="18" charset="0"/>
              </a:rPr>
              <a:t>s is the d</a:t>
            </a:r>
            <a:r>
              <a:rPr kumimoji="0" lang="en-US" altLang="en-US" sz="1200" b="0" i="0" u="none" strike="noStrike" cap="none" normalizeH="0" baseline="0" dirty="0">
                <a:ln>
                  <a:noFill/>
                </a:ln>
                <a:solidFill>
                  <a:srgbClr val="171717"/>
                </a:solidFill>
                <a:effectLst/>
                <a:ea typeface="Calibri" panose="020F0502020204030204" pitchFamily="34" charset="0"/>
                <a:cs typeface="Times New Roman" panose="02020603050405020304" pitchFamily="18" charset="0"/>
              </a:rPr>
              <a:t>ate the Invoice was entered into UShop</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cxnSp>
        <p:nvCxnSpPr>
          <p:cNvPr id="25" name="Straight Arrow Connector 24">
            <a:extLst>
              <a:ext uri="{FF2B5EF4-FFF2-40B4-BE49-F238E27FC236}">
                <a16:creationId xmlns:a16="http://schemas.microsoft.com/office/drawing/2014/main" id="{541DD32D-5D78-4D6F-9324-B40E7766211A}"/>
              </a:ext>
            </a:extLst>
          </p:cNvPr>
          <p:cNvCxnSpPr>
            <a:cxnSpLocks/>
          </p:cNvCxnSpPr>
          <p:nvPr/>
        </p:nvCxnSpPr>
        <p:spPr>
          <a:xfrm>
            <a:off x="1914596" y="4692645"/>
            <a:ext cx="309261" cy="1121903"/>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6A1812-542C-41EB-8BF4-8623A60F0E3E}"/>
              </a:ext>
            </a:extLst>
          </p:cNvPr>
          <p:cNvCxnSpPr>
            <a:cxnSpLocks/>
          </p:cNvCxnSpPr>
          <p:nvPr/>
        </p:nvCxnSpPr>
        <p:spPr>
          <a:xfrm>
            <a:off x="1621691" y="6124274"/>
            <a:ext cx="461592" cy="33337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D6EAADE-4E6F-4357-8713-0DCD85E7F17D}"/>
              </a:ext>
            </a:extLst>
          </p:cNvPr>
          <p:cNvSpPr/>
          <p:nvPr/>
        </p:nvSpPr>
        <p:spPr>
          <a:xfrm>
            <a:off x="5906208" y="1941343"/>
            <a:ext cx="3138170" cy="204787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Text Box 1032">
            <a:extLst>
              <a:ext uri="{FF2B5EF4-FFF2-40B4-BE49-F238E27FC236}">
                <a16:creationId xmlns:a16="http://schemas.microsoft.com/office/drawing/2014/main" id="{EB2265E5-CC40-4343-A12A-77484472BF4E}"/>
              </a:ext>
            </a:extLst>
          </p:cNvPr>
          <p:cNvSpPr txBox="1">
            <a:spLocks noChangeArrowheads="1"/>
          </p:cNvSpPr>
          <p:nvPr/>
        </p:nvSpPr>
        <p:spPr bwMode="auto">
          <a:xfrm>
            <a:off x="85796" y="5462186"/>
            <a:ext cx="1553186" cy="710013"/>
          </a:xfrm>
          <a:prstGeom prst="rect">
            <a:avLst/>
          </a:prstGeom>
          <a:solidFill>
            <a:srgbClr val="FFFFFF"/>
          </a:solidFill>
          <a:ln w="2857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71717"/>
                </a:solidFill>
                <a:effectLst/>
                <a:ea typeface="Calibri" panose="020F0502020204030204" pitchFamily="34" charset="0"/>
                <a:cs typeface="Times New Roman" panose="02020603050405020304" pitchFamily="18" charset="0"/>
              </a:rPr>
              <a:t>This is the date the payment will be made to the supplier </a:t>
            </a:r>
            <a:endParaRPr kumimoji="0" lang="en-US" altLang="en-US" sz="2000" b="0" i="0" u="none" strike="noStrike" cap="none" normalizeH="0" baseline="0" dirty="0">
              <a:ln>
                <a:noFill/>
              </a:ln>
              <a:solidFill>
                <a:schemeClr val="tx1"/>
              </a:solidFill>
              <a:effectLst/>
            </a:endParaRPr>
          </a:p>
        </p:txBody>
      </p:sp>
      <p:sp>
        <p:nvSpPr>
          <p:cNvPr id="34" name="Rectangle 33">
            <a:extLst>
              <a:ext uri="{FF2B5EF4-FFF2-40B4-BE49-F238E27FC236}">
                <a16:creationId xmlns:a16="http://schemas.microsoft.com/office/drawing/2014/main" id="{28F3DF37-5741-4DE8-A32C-84A463C63028}"/>
              </a:ext>
            </a:extLst>
          </p:cNvPr>
          <p:cNvSpPr/>
          <p:nvPr/>
        </p:nvSpPr>
        <p:spPr>
          <a:xfrm>
            <a:off x="7391400" y="2594385"/>
            <a:ext cx="1638300" cy="209550"/>
          </a:xfrm>
          <a:prstGeom prst="rect">
            <a:avLst/>
          </a:prstGeom>
          <a:solidFill>
            <a:srgbClr val="E2F0D9">
              <a:alpha val="98824"/>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a:effectLst/>
                <a:ea typeface="Calibri" panose="020F0502020204030204" pitchFamily="34" charset="0"/>
                <a:cs typeface="Times New Roman" panose="02020603050405020304" pitchFamily="18" charset="0"/>
              </a:rPr>
              <a:t> </a:t>
            </a:r>
          </a:p>
        </p:txBody>
      </p:sp>
      <p:sp>
        <p:nvSpPr>
          <p:cNvPr id="37" name="Rectangle 36">
            <a:extLst>
              <a:ext uri="{FF2B5EF4-FFF2-40B4-BE49-F238E27FC236}">
                <a16:creationId xmlns:a16="http://schemas.microsoft.com/office/drawing/2014/main" id="{3901BF86-E40F-4F00-85DE-BE10D8F1B8F6}"/>
              </a:ext>
            </a:extLst>
          </p:cNvPr>
          <p:cNvSpPr/>
          <p:nvPr/>
        </p:nvSpPr>
        <p:spPr>
          <a:xfrm>
            <a:off x="9892840" y="3678957"/>
            <a:ext cx="2105680" cy="891938"/>
          </a:xfrm>
          <a:prstGeom prst="rect">
            <a:avLst/>
          </a:prstGeom>
          <a:noFill/>
          <a:ln w="19050">
            <a:solidFill>
              <a:srgbClr val="7000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8" name="Straight Arrow Connector 37">
            <a:extLst>
              <a:ext uri="{FF2B5EF4-FFF2-40B4-BE49-F238E27FC236}">
                <a16:creationId xmlns:a16="http://schemas.microsoft.com/office/drawing/2014/main" id="{0AE9702A-4270-4BCD-92A8-1F9D0F6C3EC7}"/>
              </a:ext>
            </a:extLst>
          </p:cNvPr>
          <p:cNvCxnSpPr>
            <a:cxnSpLocks/>
          </p:cNvCxnSpPr>
          <p:nvPr/>
        </p:nvCxnSpPr>
        <p:spPr>
          <a:xfrm flipH="1" flipV="1">
            <a:off x="6586176" y="4407101"/>
            <a:ext cx="3321667" cy="139676"/>
          </a:xfrm>
          <a:prstGeom prst="straightConnector1">
            <a:avLst/>
          </a:prstGeom>
          <a:ln w="57150">
            <a:solidFill>
              <a:srgbClr val="70007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F3CE492-7F3C-4304-B4BD-6D8314F13E0A}"/>
              </a:ext>
            </a:extLst>
          </p:cNvPr>
          <p:cNvSpPr/>
          <p:nvPr/>
        </p:nvSpPr>
        <p:spPr>
          <a:xfrm>
            <a:off x="2068789" y="1788205"/>
            <a:ext cx="569775" cy="171925"/>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700" dirty="0">
                <a:solidFill>
                  <a:schemeClr val="tx1"/>
                </a:solidFill>
              </a:rPr>
              <a:t>Summary</a:t>
            </a:r>
          </a:p>
        </p:txBody>
      </p:sp>
      <p:sp>
        <p:nvSpPr>
          <p:cNvPr id="35" name="Text Box 1057">
            <a:extLst>
              <a:ext uri="{FF2B5EF4-FFF2-40B4-BE49-F238E27FC236}">
                <a16:creationId xmlns:a16="http://schemas.microsoft.com/office/drawing/2014/main" id="{5F58027D-6730-431A-98A1-875F4C318E0E}"/>
              </a:ext>
            </a:extLst>
          </p:cNvPr>
          <p:cNvSpPr txBox="1">
            <a:spLocks noChangeArrowheads="1"/>
          </p:cNvSpPr>
          <p:nvPr/>
        </p:nvSpPr>
        <p:spPr bwMode="auto">
          <a:xfrm>
            <a:off x="7379299" y="3515532"/>
            <a:ext cx="1638300" cy="212621"/>
          </a:xfrm>
          <a:prstGeom prst="rect">
            <a:avLst/>
          </a:prstGeom>
          <a:solidFill>
            <a:srgbClr val="F2F2F2"/>
          </a:solidFill>
          <a:ln w="635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71717"/>
                </a:solidFill>
                <a:effectLst/>
                <a:latin typeface="Roboto" panose="02000000000000000000" pitchFamily="2" charset="0"/>
                <a:ea typeface="Calibri" panose="020F0502020204030204" pitchFamily="34" charset="0"/>
                <a:cs typeface="Times New Roman" panose="02020603050405020304" pitchFamily="18" charset="0"/>
              </a:rPr>
              <a:t>Check or ACH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1062">
            <a:extLst>
              <a:ext uri="{FF2B5EF4-FFF2-40B4-BE49-F238E27FC236}">
                <a16:creationId xmlns:a16="http://schemas.microsoft.com/office/drawing/2014/main" id="{29A30C66-C89E-468A-9531-376F52804C4B}"/>
              </a:ext>
            </a:extLst>
          </p:cNvPr>
          <p:cNvSpPr txBox="1">
            <a:spLocks noChangeArrowheads="1"/>
          </p:cNvSpPr>
          <p:nvPr/>
        </p:nvSpPr>
        <p:spPr bwMode="auto">
          <a:xfrm>
            <a:off x="7362415" y="2888660"/>
            <a:ext cx="1665138" cy="202535"/>
          </a:xfrm>
          <a:prstGeom prst="rect">
            <a:avLst/>
          </a:prstGeom>
          <a:solidFill>
            <a:srgbClr val="F2F2F2"/>
          </a:solidFill>
          <a:ln w="635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171717"/>
                </a:solidFill>
                <a:effectLst/>
                <a:latin typeface="Roboto" panose="02000000000000000000" pitchFamily="2" charset="0"/>
                <a:ea typeface="Calibri" panose="020F0502020204030204" pitchFamily="34" charset="0"/>
                <a:cs typeface="Times New Roman" panose="02020603050405020304" pitchFamily="18" charset="0"/>
              </a:rPr>
              <a:t>Check Number from Peoplesoft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67FDA8BF-E9FD-491C-B326-CEF30E64044F}"/>
              </a:ext>
            </a:extLst>
          </p:cNvPr>
          <p:cNvSpPr/>
          <p:nvPr/>
        </p:nvSpPr>
        <p:spPr>
          <a:xfrm>
            <a:off x="4377171" y="1707677"/>
            <a:ext cx="892188" cy="337920"/>
          </a:xfrm>
          <a:prstGeom prst="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1" name="Text Box 1029">
            <a:extLst>
              <a:ext uri="{FF2B5EF4-FFF2-40B4-BE49-F238E27FC236}">
                <a16:creationId xmlns:a16="http://schemas.microsoft.com/office/drawing/2014/main" id="{A420B16D-2918-46F4-8357-22200F55573E}"/>
              </a:ext>
            </a:extLst>
          </p:cNvPr>
          <p:cNvSpPr txBox="1">
            <a:spLocks noChangeArrowheads="1"/>
          </p:cNvSpPr>
          <p:nvPr/>
        </p:nvSpPr>
        <p:spPr bwMode="auto">
          <a:xfrm>
            <a:off x="10081911" y="5654497"/>
            <a:ext cx="2024294" cy="612052"/>
          </a:xfrm>
          <a:prstGeom prst="rect">
            <a:avLst/>
          </a:prstGeom>
          <a:solidFill>
            <a:srgbClr val="FFFFFF"/>
          </a:solidFill>
          <a:ln w="6350">
            <a:solidFill>
              <a:srgbClr val="2F549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cs typeface="Segoe UI" panose="020B0502040204020203" pitchFamily="34" charset="0"/>
              </a:rPr>
              <a:t>For </a:t>
            </a:r>
            <a:r>
              <a:rPr kumimoji="0" lang="en-US" altLang="en-US" sz="1200" b="1" i="0" u="none" strike="noStrike" cap="none" normalizeH="0" baseline="0" dirty="0">
                <a:ln>
                  <a:noFill/>
                </a:ln>
                <a:solidFill>
                  <a:schemeClr val="tx1"/>
                </a:solidFill>
                <a:effectLst/>
                <a:ea typeface="Times New Roman" panose="02020603050405020304" pitchFamily="18" charset="0"/>
                <a:cs typeface="Segoe UI" panose="020B0502040204020203" pitchFamily="34" charset="0"/>
              </a:rPr>
              <a:t>line level </a:t>
            </a:r>
            <a:r>
              <a:rPr kumimoji="0" lang="en-US" altLang="en-US" sz="1200" b="0" i="0" u="none" strike="noStrike" cap="none" normalizeH="0" baseline="0" dirty="0">
                <a:ln>
                  <a:noFill/>
                </a:ln>
                <a:solidFill>
                  <a:schemeClr val="tx1"/>
                </a:solidFill>
                <a:effectLst/>
                <a:ea typeface="Times New Roman" panose="02020603050405020304" pitchFamily="18" charset="0"/>
                <a:cs typeface="Segoe UI" panose="020B0502040204020203" pitchFamily="34" charset="0"/>
              </a:rPr>
              <a:t>invoice detail,</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cs typeface="Segoe UI" panose="020B0502040204020203" pitchFamily="34" charset="0"/>
              </a:rPr>
              <a:t>keep scrolling down on this screen</a:t>
            </a:r>
            <a:r>
              <a:rPr kumimoji="0" lang="en-US" altLang="en-US" sz="10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27">
            <a:extLst>
              <a:ext uri="{FF2B5EF4-FFF2-40B4-BE49-F238E27FC236}">
                <a16:creationId xmlns:a16="http://schemas.microsoft.com/office/drawing/2014/main" id="{EA7C06F1-0A71-48F6-BE4C-2CE9DB75EA7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8" name="Rectangle 47">
            <a:extLst>
              <a:ext uri="{FF2B5EF4-FFF2-40B4-BE49-F238E27FC236}">
                <a16:creationId xmlns:a16="http://schemas.microsoft.com/office/drawing/2014/main" id="{E9FC7107-DE08-4587-B0A7-06EB66190F16}"/>
              </a:ext>
            </a:extLst>
          </p:cNvPr>
          <p:cNvSpPr/>
          <p:nvPr/>
        </p:nvSpPr>
        <p:spPr>
          <a:xfrm>
            <a:off x="2028402" y="1523460"/>
            <a:ext cx="7670958" cy="503863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2E5A492-76F4-4D85-9B71-315B9E3100FE}"/>
              </a:ext>
            </a:extLst>
          </p:cNvPr>
          <p:cNvSpPr/>
          <p:nvPr/>
        </p:nvSpPr>
        <p:spPr>
          <a:xfrm>
            <a:off x="4405870" y="1770396"/>
            <a:ext cx="685800" cy="190670"/>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700" dirty="0">
                <a:solidFill>
                  <a:schemeClr val="tx1"/>
                </a:solidFill>
              </a:rPr>
              <a:t>Attachments</a:t>
            </a:r>
          </a:p>
        </p:txBody>
      </p:sp>
      <p:pic>
        <p:nvPicPr>
          <p:cNvPr id="50" name="Picture 49">
            <a:extLst>
              <a:ext uri="{FF2B5EF4-FFF2-40B4-BE49-F238E27FC236}">
                <a16:creationId xmlns:a16="http://schemas.microsoft.com/office/drawing/2014/main" id="{4DB9AAF5-8174-42E5-A714-1752376FA0A9}"/>
              </a:ext>
            </a:extLst>
          </p:cNvPr>
          <p:cNvPicPr>
            <a:picLocks noChangeAspect="1"/>
          </p:cNvPicPr>
          <p:nvPr/>
        </p:nvPicPr>
        <p:blipFill rotWithShape="1">
          <a:blip r:embed="rId8"/>
          <a:srcRect l="18731" t="15129"/>
          <a:stretch/>
        </p:blipFill>
        <p:spPr>
          <a:xfrm>
            <a:off x="5094128" y="1792961"/>
            <a:ext cx="175231" cy="201298"/>
          </a:xfrm>
          <a:prstGeom prst="rect">
            <a:avLst/>
          </a:prstGeom>
        </p:spPr>
      </p:pic>
      <p:sp>
        <p:nvSpPr>
          <p:cNvPr id="58" name="Rectangle 57">
            <a:extLst>
              <a:ext uri="{FF2B5EF4-FFF2-40B4-BE49-F238E27FC236}">
                <a16:creationId xmlns:a16="http://schemas.microsoft.com/office/drawing/2014/main" id="{87EC61E6-D086-4BAB-A0E1-D8867BFE39D3}"/>
              </a:ext>
            </a:extLst>
          </p:cNvPr>
          <p:cNvSpPr/>
          <p:nvPr/>
        </p:nvSpPr>
        <p:spPr>
          <a:xfrm>
            <a:off x="2083283" y="6348095"/>
            <a:ext cx="1828800" cy="20319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0" name="Text Box 1054">
            <a:extLst>
              <a:ext uri="{FF2B5EF4-FFF2-40B4-BE49-F238E27FC236}">
                <a16:creationId xmlns:a16="http://schemas.microsoft.com/office/drawing/2014/main" id="{3F026973-B0A4-4B88-A269-1A3DF8F251A1}"/>
              </a:ext>
            </a:extLst>
          </p:cNvPr>
          <p:cNvSpPr txBox="1">
            <a:spLocks noChangeArrowheads="1"/>
          </p:cNvSpPr>
          <p:nvPr/>
        </p:nvSpPr>
        <p:spPr bwMode="auto">
          <a:xfrm>
            <a:off x="7455787" y="2610601"/>
            <a:ext cx="1600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71717"/>
                </a:solidFill>
                <a:effectLst/>
                <a:latin typeface="Roboto" panose="02000000000000000000" pitchFamily="2" charset="0"/>
                <a:ea typeface="Calibri" panose="020F0502020204030204" pitchFamily="34" charset="0"/>
                <a:cs typeface="Times New Roman" panose="02020603050405020304" pitchFamily="18" charset="0"/>
              </a:rPr>
              <a:t>Date supplier was paid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60">
            <a:extLst>
              <a:ext uri="{FF2B5EF4-FFF2-40B4-BE49-F238E27FC236}">
                <a16:creationId xmlns:a16="http://schemas.microsoft.com/office/drawing/2014/main" id="{4657DAD0-5C52-4191-B769-3224ACD844F7}"/>
              </a:ext>
            </a:extLst>
          </p:cNvPr>
          <p:cNvSpPr/>
          <p:nvPr/>
        </p:nvSpPr>
        <p:spPr>
          <a:xfrm>
            <a:off x="7378826" y="3160847"/>
            <a:ext cx="1638300" cy="306545"/>
          </a:xfrm>
          <a:prstGeom prst="rect">
            <a:avLst/>
          </a:prstGeom>
          <a:solidFill>
            <a:srgbClr val="E2F0D9">
              <a:alpha val="98824"/>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a:effectLst/>
                <a:ea typeface="Calibri" panose="020F0502020204030204" pitchFamily="34" charset="0"/>
                <a:cs typeface="Times New Roman" panose="02020603050405020304" pitchFamily="18" charset="0"/>
              </a:rPr>
              <a:t> </a:t>
            </a:r>
          </a:p>
        </p:txBody>
      </p:sp>
      <p:sp>
        <p:nvSpPr>
          <p:cNvPr id="28" name="Text Box 1051">
            <a:extLst>
              <a:ext uri="{FF2B5EF4-FFF2-40B4-BE49-F238E27FC236}">
                <a16:creationId xmlns:a16="http://schemas.microsoft.com/office/drawing/2014/main" id="{51347D74-B690-47FF-BB9D-1A4AFA516163}"/>
              </a:ext>
            </a:extLst>
          </p:cNvPr>
          <p:cNvSpPr txBox="1">
            <a:spLocks noChangeArrowheads="1"/>
          </p:cNvSpPr>
          <p:nvPr/>
        </p:nvSpPr>
        <p:spPr bwMode="auto">
          <a:xfrm>
            <a:off x="7376701" y="3205383"/>
            <a:ext cx="16668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71717"/>
                </a:solidFill>
                <a:effectLst/>
                <a:latin typeface="Roboto" panose="02000000000000000000" pitchFamily="2" charset="0"/>
                <a:ea typeface="Calibri" panose="020F0502020204030204" pitchFamily="34" charset="0"/>
                <a:cs typeface="Times New Roman" panose="02020603050405020304" pitchFamily="18" charset="0"/>
              </a:rPr>
              <a:t>Amount paid to the supplier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61">
            <a:extLst>
              <a:ext uri="{FF2B5EF4-FFF2-40B4-BE49-F238E27FC236}">
                <a16:creationId xmlns:a16="http://schemas.microsoft.com/office/drawing/2014/main" id="{87E0A231-D40A-4B4B-AEF7-2ADA2CF24B69}"/>
              </a:ext>
            </a:extLst>
          </p:cNvPr>
          <p:cNvSpPr/>
          <p:nvPr/>
        </p:nvSpPr>
        <p:spPr>
          <a:xfrm>
            <a:off x="5931556" y="4025737"/>
            <a:ext cx="1033145" cy="228260"/>
          </a:xfrm>
          <a:prstGeom prst="rect">
            <a:avLst/>
          </a:prstGeom>
          <a:noFill/>
          <a:ln w="19050">
            <a:solidFill>
              <a:srgbClr val="7000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Text Box 1039">
            <a:extLst>
              <a:ext uri="{FF2B5EF4-FFF2-40B4-BE49-F238E27FC236}">
                <a16:creationId xmlns:a16="http://schemas.microsoft.com/office/drawing/2014/main" id="{B00423F5-62C5-48D5-A313-519B947DB3DD}"/>
              </a:ext>
            </a:extLst>
          </p:cNvPr>
          <p:cNvSpPr txBox="1">
            <a:spLocks noChangeArrowheads="1"/>
          </p:cNvSpPr>
          <p:nvPr/>
        </p:nvSpPr>
        <p:spPr bwMode="auto">
          <a:xfrm>
            <a:off x="5915161" y="2600757"/>
            <a:ext cx="1470515" cy="202164"/>
          </a:xfrm>
          <a:prstGeom prst="rect">
            <a:avLst/>
          </a:prstGeom>
          <a:solidFill>
            <a:srgbClr val="FFFFFF"/>
          </a:solidFill>
          <a:ln w="2857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171717"/>
                </a:solidFill>
                <a:effectLst/>
                <a:latin typeface="Roboto" panose="02000000000000000000" pitchFamily="2" charset="0"/>
                <a:ea typeface="Roboto" panose="02000000000000000000" pitchFamily="2" charset="0"/>
                <a:cs typeface="Times New Roman" panose="02020603050405020304" pitchFamily="18" charset="0"/>
              </a:rPr>
              <a:t>Payment (Check) Date</a:t>
            </a:r>
            <a:endParaRPr kumimoji="0" lang="en-US" altLang="en-US" sz="900" b="1"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p:txBody>
      </p:sp>
      <p:sp>
        <p:nvSpPr>
          <p:cNvPr id="65" name="Text Box 1039">
            <a:extLst>
              <a:ext uri="{FF2B5EF4-FFF2-40B4-BE49-F238E27FC236}">
                <a16:creationId xmlns:a16="http://schemas.microsoft.com/office/drawing/2014/main" id="{606F0606-BE72-472C-93F5-CBBA0BE472E1}"/>
              </a:ext>
            </a:extLst>
          </p:cNvPr>
          <p:cNvSpPr txBox="1">
            <a:spLocks noChangeArrowheads="1"/>
          </p:cNvSpPr>
          <p:nvPr/>
        </p:nvSpPr>
        <p:spPr bwMode="auto">
          <a:xfrm>
            <a:off x="5917816" y="3167881"/>
            <a:ext cx="1461010" cy="299511"/>
          </a:xfrm>
          <a:prstGeom prst="rect">
            <a:avLst/>
          </a:prstGeom>
          <a:solidFill>
            <a:srgbClr val="FFFFFF"/>
          </a:solidFill>
          <a:ln w="2857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171717"/>
                </a:solidFill>
                <a:effectLst/>
                <a:latin typeface="Roboto" panose="02000000000000000000" pitchFamily="2" charset="0"/>
                <a:ea typeface="Roboto" panose="02000000000000000000" pitchFamily="2" charset="0"/>
                <a:cs typeface="Times New Roman" panose="02020603050405020304" pitchFamily="18" charset="0"/>
              </a:rPr>
              <a:t>Total Payment (Check) Amount</a:t>
            </a:r>
            <a:endParaRPr kumimoji="0" lang="en-US" altLang="en-US" sz="800" b="1" i="0" u="none" strike="noStrike" cap="none" normalizeH="0" baseline="0" dirty="0">
              <a:ln>
                <a:noFill/>
              </a:ln>
              <a:solidFill>
                <a:schemeClr val="tx1"/>
              </a:solidFill>
              <a:effectLst/>
              <a:latin typeface="Roboto" panose="02000000000000000000" pitchFamily="2" charset="0"/>
              <a:ea typeface="Roboto" panose="02000000000000000000" pitchFamily="2" charset="0"/>
            </a:endParaRPr>
          </a:p>
        </p:txBody>
      </p:sp>
      <p:sp>
        <p:nvSpPr>
          <p:cNvPr id="66" name="Text Box 1057">
            <a:extLst>
              <a:ext uri="{FF2B5EF4-FFF2-40B4-BE49-F238E27FC236}">
                <a16:creationId xmlns:a16="http://schemas.microsoft.com/office/drawing/2014/main" id="{69AC22C7-83B4-4182-B4E6-2A3D0FB60D95}"/>
              </a:ext>
            </a:extLst>
          </p:cNvPr>
          <p:cNvSpPr txBox="1">
            <a:spLocks noChangeArrowheads="1"/>
          </p:cNvSpPr>
          <p:nvPr/>
        </p:nvSpPr>
        <p:spPr bwMode="auto">
          <a:xfrm>
            <a:off x="5917816" y="3516522"/>
            <a:ext cx="1467860" cy="211632"/>
          </a:xfrm>
          <a:prstGeom prst="rect">
            <a:avLst/>
          </a:prstGeom>
          <a:solidFill>
            <a:srgbClr val="F2F2F2"/>
          </a:solidFill>
          <a:ln w="635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171717"/>
                </a:solidFill>
                <a:effectLst/>
                <a:latin typeface="Roboto" panose="02000000000000000000" pitchFamily="2" charset="0"/>
                <a:ea typeface="Roboto" panose="02000000000000000000" pitchFamily="2" charset="0"/>
                <a:cs typeface="Arial" panose="020B0604020202020204" pitchFamily="34" charset="0"/>
              </a:rPr>
              <a:t>Payment Method</a:t>
            </a:r>
            <a:endParaRPr kumimoji="0" lang="en-US" altLang="en-US" sz="9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anose="020B0604020202020204" pitchFamily="34" charset="0"/>
            </a:endParaRPr>
          </a:p>
        </p:txBody>
      </p:sp>
      <p:sp>
        <p:nvSpPr>
          <p:cNvPr id="67" name="Text Box 1057">
            <a:extLst>
              <a:ext uri="{FF2B5EF4-FFF2-40B4-BE49-F238E27FC236}">
                <a16:creationId xmlns:a16="http://schemas.microsoft.com/office/drawing/2014/main" id="{C811877D-9E67-48AB-B8F8-13C68BD2B54B}"/>
              </a:ext>
            </a:extLst>
          </p:cNvPr>
          <p:cNvSpPr txBox="1">
            <a:spLocks noChangeArrowheads="1"/>
          </p:cNvSpPr>
          <p:nvPr/>
        </p:nvSpPr>
        <p:spPr bwMode="auto">
          <a:xfrm>
            <a:off x="5917817" y="2889650"/>
            <a:ext cx="1438874" cy="202164"/>
          </a:xfrm>
          <a:prstGeom prst="rect">
            <a:avLst/>
          </a:prstGeom>
          <a:solidFill>
            <a:srgbClr val="F2F2F2"/>
          </a:solidFill>
          <a:ln w="635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171717"/>
                </a:solidFill>
                <a:effectLst/>
                <a:latin typeface="Roboto" panose="02000000000000000000" pitchFamily="2" charset="0"/>
                <a:ea typeface="Roboto" panose="02000000000000000000" pitchFamily="2" charset="0"/>
                <a:cs typeface="Arial" panose="020B0604020202020204" pitchFamily="34" charset="0"/>
              </a:rPr>
              <a:t>Payment (Check) Number</a:t>
            </a:r>
            <a:endParaRPr kumimoji="0" lang="en-US" altLang="en-US" sz="8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anose="020B0604020202020204" pitchFamily="34" charset="0"/>
            </a:endParaRPr>
          </a:p>
        </p:txBody>
      </p:sp>
      <p:sp>
        <p:nvSpPr>
          <p:cNvPr id="63" name="Arrow: Right 62">
            <a:extLst>
              <a:ext uri="{FF2B5EF4-FFF2-40B4-BE49-F238E27FC236}">
                <a16:creationId xmlns:a16="http://schemas.microsoft.com/office/drawing/2014/main" id="{519AE444-9FB6-4231-B6C4-82A62BE12A21}"/>
              </a:ext>
            </a:extLst>
          </p:cNvPr>
          <p:cNvSpPr/>
          <p:nvPr/>
        </p:nvSpPr>
        <p:spPr>
          <a:xfrm rot="9437867">
            <a:off x="9040261" y="2719581"/>
            <a:ext cx="978408" cy="15162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39">
            <a:extLst>
              <a:ext uri="{FF2B5EF4-FFF2-40B4-BE49-F238E27FC236}">
                <a16:creationId xmlns:a16="http://schemas.microsoft.com/office/drawing/2014/main" id="{63511D58-623B-49BD-B7BF-02D82808C32B}"/>
              </a:ext>
            </a:extLst>
          </p:cNvPr>
          <p:cNvSpPr txBox="1">
            <a:spLocks noChangeArrowheads="1"/>
          </p:cNvSpPr>
          <p:nvPr/>
        </p:nvSpPr>
        <p:spPr bwMode="auto">
          <a:xfrm>
            <a:off x="9751433" y="2290835"/>
            <a:ext cx="2288168" cy="465502"/>
          </a:xfrm>
          <a:prstGeom prst="rect">
            <a:avLst/>
          </a:prstGeom>
          <a:solidFill>
            <a:srgbClr val="FFFFFF"/>
          </a:solidFill>
          <a:ln w="2857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71717"/>
                </a:solidFill>
                <a:effectLst/>
                <a:ea typeface="Calibri" panose="020F0502020204030204" pitchFamily="34" charset="0"/>
                <a:cs typeface="Times New Roman" panose="02020603050405020304" pitchFamily="18" charset="0"/>
              </a:rPr>
              <a:t>These fields will update after the payment is made in Peoplesoft</a:t>
            </a:r>
            <a:endParaRPr kumimoji="0" lang="en-US" altLang="en-US" sz="1200" b="0" i="0" u="none" strike="noStrike" cap="none" normalizeH="0" baseline="0" dirty="0">
              <a:ln>
                <a:noFill/>
              </a:ln>
              <a:solidFill>
                <a:schemeClr val="tx1"/>
              </a:solidFill>
              <a:effectLst/>
            </a:endParaRPr>
          </a:p>
        </p:txBody>
      </p:sp>
      <p:pic>
        <p:nvPicPr>
          <p:cNvPr id="76" name="Picture 75">
            <a:extLst>
              <a:ext uri="{FF2B5EF4-FFF2-40B4-BE49-F238E27FC236}">
                <a16:creationId xmlns:a16="http://schemas.microsoft.com/office/drawing/2014/main" id="{7D67B7EB-541A-4507-A2FE-44B6CB49875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526" t="20611" r="26215" b="28737"/>
          <a:stretch/>
        </p:blipFill>
        <p:spPr>
          <a:xfrm>
            <a:off x="10439400" y="4602313"/>
            <a:ext cx="256771" cy="312123"/>
          </a:xfrm>
          <a:prstGeom prst="rect">
            <a:avLst/>
          </a:prstGeom>
        </p:spPr>
      </p:pic>
      <p:pic>
        <p:nvPicPr>
          <p:cNvPr id="74" name="Picture 73">
            <a:extLst>
              <a:ext uri="{FF2B5EF4-FFF2-40B4-BE49-F238E27FC236}">
                <a16:creationId xmlns:a16="http://schemas.microsoft.com/office/drawing/2014/main" id="{45D43719-8832-402E-9A04-B3C0A5021D9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526" t="20611" r="26215" b="28737"/>
          <a:stretch/>
        </p:blipFill>
        <p:spPr>
          <a:xfrm>
            <a:off x="10010026" y="5412909"/>
            <a:ext cx="256771" cy="312123"/>
          </a:xfrm>
          <a:prstGeom prst="rect">
            <a:avLst/>
          </a:prstGeom>
        </p:spPr>
      </p:pic>
      <p:pic>
        <p:nvPicPr>
          <p:cNvPr id="6" name="Picture 5">
            <a:extLst>
              <a:ext uri="{FF2B5EF4-FFF2-40B4-BE49-F238E27FC236}">
                <a16:creationId xmlns:a16="http://schemas.microsoft.com/office/drawing/2014/main" id="{BF09F568-1BC2-4B13-9783-6EEBC8E002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27864" y="68816"/>
            <a:ext cx="455511" cy="445478"/>
          </a:xfrm>
          <a:prstGeom prst="rect">
            <a:avLst/>
          </a:prstGeom>
        </p:spPr>
      </p:pic>
      <p:sp>
        <p:nvSpPr>
          <p:cNvPr id="52" name="TextBox 51">
            <a:extLst>
              <a:ext uri="{FF2B5EF4-FFF2-40B4-BE49-F238E27FC236}">
                <a16:creationId xmlns:a16="http://schemas.microsoft.com/office/drawing/2014/main" id="{B79F0D5A-D157-44BA-9F3B-54CAF2D18746}"/>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390174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73"/>
                                        </p:tgtEl>
                                        <p:attrNameLst>
                                          <p:attrName>style.visibility</p:attrName>
                                        </p:attrNameLst>
                                      </p:cBhvr>
                                      <p:to>
                                        <p:strVal val="visible"/>
                                      </p:to>
                                    </p:set>
                                    <p:animEffect transition="in" filter="fade">
                                      <p:cBhvr>
                                        <p:cTn id="36" dur="1000"/>
                                        <p:tgtEl>
                                          <p:spTgt spid="2073"/>
                                        </p:tgtEl>
                                      </p:cBhvr>
                                    </p:animEffect>
                                    <p:anim calcmode="lin" valueType="num">
                                      <p:cBhvr>
                                        <p:cTn id="37" dur="1000" fill="hold"/>
                                        <p:tgtEl>
                                          <p:spTgt spid="2073"/>
                                        </p:tgtEl>
                                        <p:attrNameLst>
                                          <p:attrName>ppt_x</p:attrName>
                                        </p:attrNameLst>
                                      </p:cBhvr>
                                      <p:tavLst>
                                        <p:tav tm="0">
                                          <p:val>
                                            <p:strVal val="#ppt_x"/>
                                          </p:val>
                                        </p:tav>
                                        <p:tav tm="100000">
                                          <p:val>
                                            <p:strVal val="#ppt_x"/>
                                          </p:val>
                                        </p:tav>
                                      </p:tavLst>
                                    </p:anim>
                                    <p:anim calcmode="lin" valueType="num">
                                      <p:cBhvr>
                                        <p:cTn id="38" dur="1000" fill="hold"/>
                                        <p:tgtEl>
                                          <p:spTgt spid="207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1000"/>
                                        <p:tgtEl>
                                          <p:spTgt spid="48"/>
                                        </p:tgtEl>
                                      </p:cBhvr>
                                    </p:animEffect>
                                    <p:anim calcmode="lin" valueType="num">
                                      <p:cBhvr>
                                        <p:cTn id="42" dur="1000" fill="hold"/>
                                        <p:tgtEl>
                                          <p:spTgt spid="48"/>
                                        </p:tgtEl>
                                        <p:attrNameLst>
                                          <p:attrName>ppt_x</p:attrName>
                                        </p:attrNameLst>
                                      </p:cBhvr>
                                      <p:tavLst>
                                        <p:tav tm="0">
                                          <p:val>
                                            <p:strVal val="#ppt_x"/>
                                          </p:val>
                                        </p:tav>
                                        <p:tav tm="100000">
                                          <p:val>
                                            <p:strVal val="#ppt_x"/>
                                          </p:val>
                                        </p:tav>
                                      </p:tavLst>
                                    </p:anim>
                                    <p:anim calcmode="lin" valueType="num">
                                      <p:cBhvr>
                                        <p:cTn id="43" dur="1000" fill="hold"/>
                                        <p:tgtEl>
                                          <p:spTgt spid="4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anim calcmode="lin" valueType="num">
                                      <p:cBhvr>
                                        <p:cTn id="47" dur="1000" fill="hold"/>
                                        <p:tgtEl>
                                          <p:spTgt spid="51"/>
                                        </p:tgtEl>
                                        <p:attrNameLst>
                                          <p:attrName>ppt_x</p:attrName>
                                        </p:attrNameLst>
                                      </p:cBhvr>
                                      <p:tavLst>
                                        <p:tav tm="0">
                                          <p:val>
                                            <p:strVal val="#ppt_x"/>
                                          </p:val>
                                        </p:tav>
                                        <p:tav tm="100000">
                                          <p:val>
                                            <p:strVal val="#ppt_x"/>
                                          </p:val>
                                        </p:tav>
                                      </p:tavLst>
                                    </p:anim>
                                    <p:anim calcmode="lin" valueType="num">
                                      <p:cBhvr>
                                        <p:cTn id="48" dur="1000" fill="hold"/>
                                        <p:tgtEl>
                                          <p:spTgt spid="51"/>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0"/>
                                        <p:tgtEl>
                                          <p:spTgt spid="50"/>
                                        </p:tgtEl>
                                      </p:cBhvr>
                                    </p:animEffect>
                                    <p:anim calcmode="lin" valueType="num">
                                      <p:cBhvr>
                                        <p:cTn id="52" dur="1000" fill="hold"/>
                                        <p:tgtEl>
                                          <p:spTgt spid="50"/>
                                        </p:tgtEl>
                                        <p:attrNameLst>
                                          <p:attrName>ppt_x</p:attrName>
                                        </p:attrNameLst>
                                      </p:cBhvr>
                                      <p:tavLst>
                                        <p:tav tm="0">
                                          <p:val>
                                            <p:strVal val="#ppt_x"/>
                                          </p:val>
                                        </p:tav>
                                        <p:tav tm="100000">
                                          <p:val>
                                            <p:strVal val="#ppt_x"/>
                                          </p:val>
                                        </p:tav>
                                      </p:tavLst>
                                    </p:anim>
                                    <p:anim calcmode="lin" valueType="num">
                                      <p:cBhvr>
                                        <p:cTn id="53" dur="1000" fill="hold"/>
                                        <p:tgtEl>
                                          <p:spTgt spid="5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1000"/>
                                        <p:tgtEl>
                                          <p:spTgt spid="49"/>
                                        </p:tgtEl>
                                      </p:cBhvr>
                                    </p:animEffect>
                                    <p:anim calcmode="lin" valueType="num">
                                      <p:cBhvr>
                                        <p:cTn id="67" dur="1000" fill="hold"/>
                                        <p:tgtEl>
                                          <p:spTgt spid="49"/>
                                        </p:tgtEl>
                                        <p:attrNameLst>
                                          <p:attrName>ppt_x</p:attrName>
                                        </p:attrNameLst>
                                      </p:cBhvr>
                                      <p:tavLst>
                                        <p:tav tm="0">
                                          <p:val>
                                            <p:strVal val="#ppt_x"/>
                                          </p:val>
                                        </p:tav>
                                        <p:tav tm="100000">
                                          <p:val>
                                            <p:strVal val="#ppt_x"/>
                                          </p:val>
                                        </p:tav>
                                      </p:tavLst>
                                    </p:anim>
                                    <p:anim calcmode="lin" valueType="num">
                                      <p:cBhvr>
                                        <p:cTn id="6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1000"/>
                                        <p:tgtEl>
                                          <p:spTgt spid="26"/>
                                        </p:tgtEl>
                                      </p:cBhvr>
                                    </p:animEffect>
                                    <p:anim calcmode="lin" valueType="num">
                                      <p:cBhvr>
                                        <p:cTn id="96" dur="1000" fill="hold"/>
                                        <p:tgtEl>
                                          <p:spTgt spid="26"/>
                                        </p:tgtEl>
                                        <p:attrNameLst>
                                          <p:attrName>ppt_x</p:attrName>
                                        </p:attrNameLst>
                                      </p:cBhvr>
                                      <p:tavLst>
                                        <p:tav tm="0">
                                          <p:val>
                                            <p:strVal val="#ppt_x"/>
                                          </p:val>
                                        </p:tav>
                                        <p:tav tm="100000">
                                          <p:val>
                                            <p:strVal val="#ppt_x"/>
                                          </p:val>
                                        </p:tav>
                                      </p:tavLst>
                                    </p:anim>
                                    <p:anim calcmode="lin" valueType="num">
                                      <p:cBhvr>
                                        <p:cTn id="97" dur="1000" fill="hold"/>
                                        <p:tgtEl>
                                          <p:spTgt spid="2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1000"/>
                                        <p:tgtEl>
                                          <p:spTgt spid="27"/>
                                        </p:tgtEl>
                                      </p:cBhvr>
                                    </p:animEffect>
                                    <p:anim calcmode="lin" valueType="num">
                                      <p:cBhvr>
                                        <p:cTn id="108" dur="1000" fill="hold"/>
                                        <p:tgtEl>
                                          <p:spTgt spid="27"/>
                                        </p:tgtEl>
                                        <p:attrNameLst>
                                          <p:attrName>ppt_x</p:attrName>
                                        </p:attrNameLst>
                                      </p:cBhvr>
                                      <p:tavLst>
                                        <p:tav tm="0">
                                          <p:val>
                                            <p:strVal val="#ppt_x"/>
                                          </p:val>
                                        </p:tav>
                                        <p:tav tm="100000">
                                          <p:val>
                                            <p:strVal val="#ppt_x"/>
                                          </p:val>
                                        </p:tav>
                                      </p:tavLst>
                                    </p:anim>
                                    <p:anim calcmode="lin" valueType="num">
                                      <p:cBhvr>
                                        <p:cTn id="109" dur="1000" fill="hold"/>
                                        <p:tgtEl>
                                          <p:spTgt spid="27"/>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1000"/>
                                        <p:tgtEl>
                                          <p:spTgt spid="34"/>
                                        </p:tgtEl>
                                      </p:cBhvr>
                                    </p:animEffect>
                                    <p:anim calcmode="lin" valueType="num">
                                      <p:cBhvr>
                                        <p:cTn id="113" dur="1000" fill="hold"/>
                                        <p:tgtEl>
                                          <p:spTgt spid="34"/>
                                        </p:tgtEl>
                                        <p:attrNameLst>
                                          <p:attrName>ppt_x</p:attrName>
                                        </p:attrNameLst>
                                      </p:cBhvr>
                                      <p:tavLst>
                                        <p:tav tm="0">
                                          <p:val>
                                            <p:strVal val="#ppt_x"/>
                                          </p:val>
                                        </p:tav>
                                        <p:tav tm="100000">
                                          <p:val>
                                            <p:strVal val="#ppt_x"/>
                                          </p:val>
                                        </p:tav>
                                      </p:tavLst>
                                    </p:anim>
                                    <p:anim calcmode="lin" valueType="num">
                                      <p:cBhvr>
                                        <p:cTn id="114" dur="1000" fill="hold"/>
                                        <p:tgtEl>
                                          <p:spTgt spid="34"/>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fade">
                                      <p:cBhvr>
                                        <p:cTn id="117" dur="1000"/>
                                        <p:tgtEl>
                                          <p:spTgt spid="35"/>
                                        </p:tgtEl>
                                      </p:cBhvr>
                                    </p:animEffect>
                                    <p:anim calcmode="lin" valueType="num">
                                      <p:cBhvr>
                                        <p:cTn id="118" dur="1000" fill="hold"/>
                                        <p:tgtEl>
                                          <p:spTgt spid="35"/>
                                        </p:tgtEl>
                                        <p:attrNameLst>
                                          <p:attrName>ppt_x</p:attrName>
                                        </p:attrNameLst>
                                      </p:cBhvr>
                                      <p:tavLst>
                                        <p:tav tm="0">
                                          <p:val>
                                            <p:strVal val="#ppt_x"/>
                                          </p:val>
                                        </p:tav>
                                        <p:tav tm="100000">
                                          <p:val>
                                            <p:strVal val="#ppt_x"/>
                                          </p:val>
                                        </p:tav>
                                      </p:tavLst>
                                    </p:anim>
                                    <p:anim calcmode="lin" valueType="num">
                                      <p:cBhvr>
                                        <p:cTn id="119" dur="1000" fill="hold"/>
                                        <p:tgtEl>
                                          <p:spTgt spid="35"/>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1000"/>
                                        <p:tgtEl>
                                          <p:spTgt spid="40"/>
                                        </p:tgtEl>
                                      </p:cBhvr>
                                    </p:animEffect>
                                    <p:anim calcmode="lin" valueType="num">
                                      <p:cBhvr>
                                        <p:cTn id="123" dur="1000" fill="hold"/>
                                        <p:tgtEl>
                                          <p:spTgt spid="40"/>
                                        </p:tgtEl>
                                        <p:attrNameLst>
                                          <p:attrName>ppt_x</p:attrName>
                                        </p:attrNameLst>
                                      </p:cBhvr>
                                      <p:tavLst>
                                        <p:tav tm="0">
                                          <p:val>
                                            <p:strVal val="#ppt_x"/>
                                          </p:val>
                                        </p:tav>
                                        <p:tav tm="100000">
                                          <p:val>
                                            <p:strVal val="#ppt_x"/>
                                          </p:val>
                                        </p:tav>
                                      </p:tavLst>
                                    </p:anim>
                                    <p:anim calcmode="lin" valueType="num">
                                      <p:cBhvr>
                                        <p:cTn id="124" dur="1000" fill="hold"/>
                                        <p:tgtEl>
                                          <p:spTgt spid="4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fade">
                                      <p:cBhvr>
                                        <p:cTn id="127" dur="1000"/>
                                        <p:tgtEl>
                                          <p:spTgt spid="60"/>
                                        </p:tgtEl>
                                      </p:cBhvr>
                                    </p:animEffect>
                                    <p:anim calcmode="lin" valueType="num">
                                      <p:cBhvr>
                                        <p:cTn id="128" dur="1000" fill="hold"/>
                                        <p:tgtEl>
                                          <p:spTgt spid="60"/>
                                        </p:tgtEl>
                                        <p:attrNameLst>
                                          <p:attrName>ppt_x</p:attrName>
                                        </p:attrNameLst>
                                      </p:cBhvr>
                                      <p:tavLst>
                                        <p:tav tm="0">
                                          <p:val>
                                            <p:strVal val="#ppt_x"/>
                                          </p:val>
                                        </p:tav>
                                        <p:tav tm="100000">
                                          <p:val>
                                            <p:strVal val="#ppt_x"/>
                                          </p:val>
                                        </p:tav>
                                      </p:tavLst>
                                    </p:anim>
                                    <p:anim calcmode="lin" valueType="num">
                                      <p:cBhvr>
                                        <p:cTn id="129" dur="1000" fill="hold"/>
                                        <p:tgtEl>
                                          <p:spTgt spid="6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61"/>
                                        </p:tgtEl>
                                        <p:attrNameLst>
                                          <p:attrName>style.visibility</p:attrName>
                                        </p:attrNameLst>
                                      </p:cBhvr>
                                      <p:to>
                                        <p:strVal val="visible"/>
                                      </p:to>
                                    </p:set>
                                    <p:animEffect transition="in" filter="fade">
                                      <p:cBhvr>
                                        <p:cTn id="132" dur="1000"/>
                                        <p:tgtEl>
                                          <p:spTgt spid="61"/>
                                        </p:tgtEl>
                                      </p:cBhvr>
                                    </p:animEffect>
                                    <p:anim calcmode="lin" valueType="num">
                                      <p:cBhvr>
                                        <p:cTn id="133" dur="1000" fill="hold"/>
                                        <p:tgtEl>
                                          <p:spTgt spid="61"/>
                                        </p:tgtEl>
                                        <p:attrNameLst>
                                          <p:attrName>ppt_x</p:attrName>
                                        </p:attrNameLst>
                                      </p:cBhvr>
                                      <p:tavLst>
                                        <p:tav tm="0">
                                          <p:val>
                                            <p:strVal val="#ppt_x"/>
                                          </p:val>
                                        </p:tav>
                                        <p:tav tm="100000">
                                          <p:val>
                                            <p:strVal val="#ppt_x"/>
                                          </p:val>
                                        </p:tav>
                                      </p:tavLst>
                                    </p:anim>
                                    <p:anim calcmode="lin" valueType="num">
                                      <p:cBhvr>
                                        <p:cTn id="134" dur="1000" fill="hold"/>
                                        <p:tgtEl>
                                          <p:spTgt spid="61"/>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fade">
                                      <p:cBhvr>
                                        <p:cTn id="137" dur="1000"/>
                                        <p:tgtEl>
                                          <p:spTgt spid="28"/>
                                        </p:tgtEl>
                                      </p:cBhvr>
                                    </p:animEffect>
                                    <p:anim calcmode="lin" valueType="num">
                                      <p:cBhvr>
                                        <p:cTn id="138" dur="1000" fill="hold"/>
                                        <p:tgtEl>
                                          <p:spTgt spid="28"/>
                                        </p:tgtEl>
                                        <p:attrNameLst>
                                          <p:attrName>ppt_x</p:attrName>
                                        </p:attrNameLst>
                                      </p:cBhvr>
                                      <p:tavLst>
                                        <p:tav tm="0">
                                          <p:val>
                                            <p:strVal val="#ppt_x"/>
                                          </p:val>
                                        </p:tav>
                                        <p:tav tm="100000">
                                          <p:val>
                                            <p:strVal val="#ppt_x"/>
                                          </p:val>
                                        </p:tav>
                                      </p:tavLst>
                                    </p:anim>
                                    <p:anim calcmode="lin" valueType="num">
                                      <p:cBhvr>
                                        <p:cTn id="139" dur="1000" fill="hold"/>
                                        <p:tgtEl>
                                          <p:spTgt spid="2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64"/>
                                        </p:tgtEl>
                                        <p:attrNameLst>
                                          <p:attrName>style.visibility</p:attrName>
                                        </p:attrNameLst>
                                      </p:cBhvr>
                                      <p:to>
                                        <p:strVal val="visible"/>
                                      </p:to>
                                    </p:set>
                                    <p:animEffect transition="in" filter="fade">
                                      <p:cBhvr>
                                        <p:cTn id="142" dur="1000"/>
                                        <p:tgtEl>
                                          <p:spTgt spid="64"/>
                                        </p:tgtEl>
                                      </p:cBhvr>
                                    </p:animEffect>
                                    <p:anim calcmode="lin" valueType="num">
                                      <p:cBhvr>
                                        <p:cTn id="143" dur="1000" fill="hold"/>
                                        <p:tgtEl>
                                          <p:spTgt spid="64"/>
                                        </p:tgtEl>
                                        <p:attrNameLst>
                                          <p:attrName>ppt_x</p:attrName>
                                        </p:attrNameLst>
                                      </p:cBhvr>
                                      <p:tavLst>
                                        <p:tav tm="0">
                                          <p:val>
                                            <p:strVal val="#ppt_x"/>
                                          </p:val>
                                        </p:tav>
                                        <p:tav tm="100000">
                                          <p:val>
                                            <p:strVal val="#ppt_x"/>
                                          </p:val>
                                        </p:tav>
                                      </p:tavLst>
                                    </p:anim>
                                    <p:anim calcmode="lin" valueType="num">
                                      <p:cBhvr>
                                        <p:cTn id="144" dur="1000" fill="hold"/>
                                        <p:tgtEl>
                                          <p:spTgt spid="64"/>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fade">
                                      <p:cBhvr>
                                        <p:cTn id="147" dur="1000"/>
                                        <p:tgtEl>
                                          <p:spTgt spid="65"/>
                                        </p:tgtEl>
                                      </p:cBhvr>
                                    </p:animEffect>
                                    <p:anim calcmode="lin" valueType="num">
                                      <p:cBhvr>
                                        <p:cTn id="148" dur="1000" fill="hold"/>
                                        <p:tgtEl>
                                          <p:spTgt spid="65"/>
                                        </p:tgtEl>
                                        <p:attrNameLst>
                                          <p:attrName>ppt_x</p:attrName>
                                        </p:attrNameLst>
                                      </p:cBhvr>
                                      <p:tavLst>
                                        <p:tav tm="0">
                                          <p:val>
                                            <p:strVal val="#ppt_x"/>
                                          </p:val>
                                        </p:tav>
                                        <p:tav tm="100000">
                                          <p:val>
                                            <p:strVal val="#ppt_x"/>
                                          </p:val>
                                        </p:tav>
                                      </p:tavLst>
                                    </p:anim>
                                    <p:anim calcmode="lin" valueType="num">
                                      <p:cBhvr>
                                        <p:cTn id="149" dur="1000" fill="hold"/>
                                        <p:tgtEl>
                                          <p:spTgt spid="65"/>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66"/>
                                        </p:tgtEl>
                                        <p:attrNameLst>
                                          <p:attrName>style.visibility</p:attrName>
                                        </p:attrNameLst>
                                      </p:cBhvr>
                                      <p:to>
                                        <p:strVal val="visible"/>
                                      </p:to>
                                    </p:set>
                                    <p:animEffect transition="in" filter="fade">
                                      <p:cBhvr>
                                        <p:cTn id="152" dur="1000"/>
                                        <p:tgtEl>
                                          <p:spTgt spid="66"/>
                                        </p:tgtEl>
                                      </p:cBhvr>
                                    </p:animEffect>
                                    <p:anim calcmode="lin" valueType="num">
                                      <p:cBhvr>
                                        <p:cTn id="153" dur="1000" fill="hold"/>
                                        <p:tgtEl>
                                          <p:spTgt spid="66"/>
                                        </p:tgtEl>
                                        <p:attrNameLst>
                                          <p:attrName>ppt_x</p:attrName>
                                        </p:attrNameLst>
                                      </p:cBhvr>
                                      <p:tavLst>
                                        <p:tav tm="0">
                                          <p:val>
                                            <p:strVal val="#ppt_x"/>
                                          </p:val>
                                        </p:tav>
                                        <p:tav tm="100000">
                                          <p:val>
                                            <p:strVal val="#ppt_x"/>
                                          </p:val>
                                        </p:tav>
                                      </p:tavLst>
                                    </p:anim>
                                    <p:anim calcmode="lin" valueType="num">
                                      <p:cBhvr>
                                        <p:cTn id="154" dur="1000" fill="hold"/>
                                        <p:tgtEl>
                                          <p:spTgt spid="66"/>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67"/>
                                        </p:tgtEl>
                                        <p:attrNameLst>
                                          <p:attrName>style.visibility</p:attrName>
                                        </p:attrNameLst>
                                      </p:cBhvr>
                                      <p:to>
                                        <p:strVal val="visible"/>
                                      </p:to>
                                    </p:set>
                                    <p:animEffect transition="in" filter="fade">
                                      <p:cBhvr>
                                        <p:cTn id="157" dur="1000"/>
                                        <p:tgtEl>
                                          <p:spTgt spid="67"/>
                                        </p:tgtEl>
                                      </p:cBhvr>
                                    </p:animEffect>
                                    <p:anim calcmode="lin" valueType="num">
                                      <p:cBhvr>
                                        <p:cTn id="158" dur="1000" fill="hold"/>
                                        <p:tgtEl>
                                          <p:spTgt spid="67"/>
                                        </p:tgtEl>
                                        <p:attrNameLst>
                                          <p:attrName>ppt_x</p:attrName>
                                        </p:attrNameLst>
                                      </p:cBhvr>
                                      <p:tavLst>
                                        <p:tav tm="0">
                                          <p:val>
                                            <p:strVal val="#ppt_x"/>
                                          </p:val>
                                        </p:tav>
                                        <p:tav tm="100000">
                                          <p:val>
                                            <p:strVal val="#ppt_x"/>
                                          </p:val>
                                        </p:tav>
                                      </p:tavLst>
                                    </p:anim>
                                    <p:anim calcmode="lin" valueType="num">
                                      <p:cBhvr>
                                        <p:cTn id="159" dur="1000" fill="hold"/>
                                        <p:tgtEl>
                                          <p:spTgt spid="67"/>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1000"/>
                                        <p:tgtEl>
                                          <p:spTgt spid="63"/>
                                        </p:tgtEl>
                                      </p:cBhvr>
                                    </p:animEffect>
                                    <p:anim calcmode="lin" valueType="num">
                                      <p:cBhvr>
                                        <p:cTn id="163" dur="1000" fill="hold"/>
                                        <p:tgtEl>
                                          <p:spTgt spid="63"/>
                                        </p:tgtEl>
                                        <p:attrNameLst>
                                          <p:attrName>ppt_x</p:attrName>
                                        </p:attrNameLst>
                                      </p:cBhvr>
                                      <p:tavLst>
                                        <p:tav tm="0">
                                          <p:val>
                                            <p:strVal val="#ppt_x"/>
                                          </p:val>
                                        </p:tav>
                                        <p:tav tm="100000">
                                          <p:val>
                                            <p:strVal val="#ppt_x"/>
                                          </p:val>
                                        </p:tav>
                                      </p:tavLst>
                                    </p:anim>
                                    <p:anim calcmode="lin" valueType="num">
                                      <p:cBhvr>
                                        <p:cTn id="164" dur="1000" fill="hold"/>
                                        <p:tgtEl>
                                          <p:spTgt spid="63"/>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24"/>
                                        </p:tgtEl>
                                        <p:attrNameLst>
                                          <p:attrName>style.visibility</p:attrName>
                                        </p:attrNameLst>
                                      </p:cBhvr>
                                      <p:to>
                                        <p:strVal val="visible"/>
                                      </p:to>
                                    </p:set>
                                    <p:animEffect transition="in" filter="fade">
                                      <p:cBhvr>
                                        <p:cTn id="167" dur="1000"/>
                                        <p:tgtEl>
                                          <p:spTgt spid="24"/>
                                        </p:tgtEl>
                                      </p:cBhvr>
                                    </p:animEffect>
                                    <p:anim calcmode="lin" valueType="num">
                                      <p:cBhvr>
                                        <p:cTn id="168" dur="1000" fill="hold"/>
                                        <p:tgtEl>
                                          <p:spTgt spid="24"/>
                                        </p:tgtEl>
                                        <p:attrNameLst>
                                          <p:attrName>ppt_x</p:attrName>
                                        </p:attrNameLst>
                                      </p:cBhvr>
                                      <p:tavLst>
                                        <p:tav tm="0">
                                          <p:val>
                                            <p:strVal val="#ppt_x"/>
                                          </p:val>
                                        </p:tav>
                                        <p:tav tm="100000">
                                          <p:val>
                                            <p:strVal val="#ppt_x"/>
                                          </p:val>
                                        </p:tav>
                                      </p:tavLst>
                                    </p:anim>
                                    <p:anim calcmode="lin" valueType="num">
                                      <p:cBhvr>
                                        <p:cTn id="1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grpId="0" nodeType="clickEffect">
                                  <p:stCondLst>
                                    <p:cond delay="0"/>
                                  </p:stCondLst>
                                  <p:childTnLst>
                                    <p:set>
                                      <p:cBhvr>
                                        <p:cTn id="173" dur="1" fill="hold">
                                          <p:stCondLst>
                                            <p:cond delay="0"/>
                                          </p:stCondLst>
                                        </p:cTn>
                                        <p:tgtEl>
                                          <p:spTgt spid="62"/>
                                        </p:tgtEl>
                                        <p:attrNameLst>
                                          <p:attrName>style.visibility</p:attrName>
                                        </p:attrNameLst>
                                      </p:cBhvr>
                                      <p:to>
                                        <p:strVal val="visible"/>
                                      </p:to>
                                    </p:set>
                                    <p:animEffect transition="in" filter="fade">
                                      <p:cBhvr>
                                        <p:cTn id="174" dur="1000"/>
                                        <p:tgtEl>
                                          <p:spTgt spid="62"/>
                                        </p:tgtEl>
                                      </p:cBhvr>
                                    </p:animEffect>
                                    <p:anim calcmode="lin" valueType="num">
                                      <p:cBhvr>
                                        <p:cTn id="175" dur="1000" fill="hold"/>
                                        <p:tgtEl>
                                          <p:spTgt spid="62"/>
                                        </p:tgtEl>
                                        <p:attrNameLst>
                                          <p:attrName>ppt_x</p:attrName>
                                        </p:attrNameLst>
                                      </p:cBhvr>
                                      <p:tavLst>
                                        <p:tav tm="0">
                                          <p:val>
                                            <p:strVal val="#ppt_x"/>
                                          </p:val>
                                        </p:tav>
                                        <p:tav tm="100000">
                                          <p:val>
                                            <p:strVal val="#ppt_x"/>
                                          </p:val>
                                        </p:tav>
                                      </p:tavLst>
                                    </p:anim>
                                    <p:anim calcmode="lin" valueType="num">
                                      <p:cBhvr>
                                        <p:cTn id="176" dur="1000" fill="hold"/>
                                        <p:tgtEl>
                                          <p:spTgt spid="62"/>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4"/>
                                        </p:tgtEl>
                                        <p:attrNameLst>
                                          <p:attrName>style.visibility</p:attrName>
                                        </p:attrNameLst>
                                      </p:cBhvr>
                                      <p:to>
                                        <p:strVal val="visible"/>
                                      </p:to>
                                    </p:set>
                                    <p:animEffect transition="in" filter="fade">
                                      <p:cBhvr>
                                        <p:cTn id="179" dur="1000"/>
                                        <p:tgtEl>
                                          <p:spTgt spid="4"/>
                                        </p:tgtEl>
                                      </p:cBhvr>
                                    </p:animEffect>
                                    <p:anim calcmode="lin" valueType="num">
                                      <p:cBhvr>
                                        <p:cTn id="180" dur="1000" fill="hold"/>
                                        <p:tgtEl>
                                          <p:spTgt spid="4"/>
                                        </p:tgtEl>
                                        <p:attrNameLst>
                                          <p:attrName>ppt_x</p:attrName>
                                        </p:attrNameLst>
                                      </p:cBhvr>
                                      <p:tavLst>
                                        <p:tav tm="0">
                                          <p:val>
                                            <p:strVal val="#ppt_x"/>
                                          </p:val>
                                        </p:tav>
                                        <p:tav tm="100000">
                                          <p:val>
                                            <p:strVal val="#ppt_x"/>
                                          </p:val>
                                        </p:tav>
                                      </p:tavLst>
                                    </p:anim>
                                    <p:anim calcmode="lin" valueType="num">
                                      <p:cBhvr>
                                        <p:cTn id="181" dur="1000" fill="hold"/>
                                        <p:tgtEl>
                                          <p:spTgt spid="4"/>
                                        </p:tgtEl>
                                        <p:attrNameLst>
                                          <p:attrName>ppt_y</p:attrName>
                                        </p:attrNameLst>
                                      </p:cBhvr>
                                      <p:tavLst>
                                        <p:tav tm="0">
                                          <p:val>
                                            <p:strVal val="#ppt_y+.1"/>
                                          </p:val>
                                        </p:tav>
                                        <p:tav tm="100000">
                                          <p:val>
                                            <p:strVal val="#ppt_y"/>
                                          </p:val>
                                        </p:tav>
                                      </p:tavLst>
                                    </p:anim>
                                  </p:childTnLst>
                                </p:cTn>
                              </p:par>
                              <p:par>
                                <p:cTn id="182" presetID="42" presetClass="entr" presetSubtype="0" fill="hold" nodeType="with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fade">
                                      <p:cBhvr>
                                        <p:cTn id="184" dur="1000"/>
                                        <p:tgtEl>
                                          <p:spTgt spid="38"/>
                                        </p:tgtEl>
                                      </p:cBhvr>
                                    </p:animEffect>
                                    <p:anim calcmode="lin" valueType="num">
                                      <p:cBhvr>
                                        <p:cTn id="185" dur="1000" fill="hold"/>
                                        <p:tgtEl>
                                          <p:spTgt spid="38"/>
                                        </p:tgtEl>
                                        <p:attrNameLst>
                                          <p:attrName>ppt_x</p:attrName>
                                        </p:attrNameLst>
                                      </p:cBhvr>
                                      <p:tavLst>
                                        <p:tav tm="0">
                                          <p:val>
                                            <p:strVal val="#ppt_x"/>
                                          </p:val>
                                        </p:tav>
                                        <p:tav tm="100000">
                                          <p:val>
                                            <p:strVal val="#ppt_x"/>
                                          </p:val>
                                        </p:tav>
                                      </p:tavLst>
                                    </p:anim>
                                    <p:anim calcmode="lin" valueType="num">
                                      <p:cBhvr>
                                        <p:cTn id="186" dur="1000" fill="hold"/>
                                        <p:tgtEl>
                                          <p:spTgt spid="38"/>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37"/>
                                        </p:tgtEl>
                                        <p:attrNameLst>
                                          <p:attrName>style.visibility</p:attrName>
                                        </p:attrNameLst>
                                      </p:cBhvr>
                                      <p:to>
                                        <p:strVal val="visible"/>
                                      </p:to>
                                    </p:set>
                                    <p:animEffect transition="in" filter="fade">
                                      <p:cBhvr>
                                        <p:cTn id="189" dur="1000"/>
                                        <p:tgtEl>
                                          <p:spTgt spid="37"/>
                                        </p:tgtEl>
                                      </p:cBhvr>
                                    </p:animEffect>
                                    <p:anim calcmode="lin" valueType="num">
                                      <p:cBhvr>
                                        <p:cTn id="190" dur="1000" fill="hold"/>
                                        <p:tgtEl>
                                          <p:spTgt spid="37"/>
                                        </p:tgtEl>
                                        <p:attrNameLst>
                                          <p:attrName>ppt_x</p:attrName>
                                        </p:attrNameLst>
                                      </p:cBhvr>
                                      <p:tavLst>
                                        <p:tav tm="0">
                                          <p:val>
                                            <p:strVal val="#ppt_x"/>
                                          </p:val>
                                        </p:tav>
                                        <p:tav tm="100000">
                                          <p:val>
                                            <p:strVal val="#ppt_x"/>
                                          </p:val>
                                        </p:tav>
                                      </p:tavLst>
                                    </p:anim>
                                    <p:anim calcmode="lin" valueType="num">
                                      <p:cBhvr>
                                        <p:cTn id="19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53" presetClass="entr" presetSubtype="16" fill="hold" grpId="0" nodeType="clickEffect">
                                  <p:stCondLst>
                                    <p:cond delay="0"/>
                                  </p:stCondLst>
                                  <p:childTnLst>
                                    <p:set>
                                      <p:cBhvr>
                                        <p:cTn id="195" dur="1" fill="hold">
                                          <p:stCondLst>
                                            <p:cond delay="0"/>
                                          </p:stCondLst>
                                        </p:cTn>
                                        <p:tgtEl>
                                          <p:spTgt spid="73"/>
                                        </p:tgtEl>
                                        <p:attrNameLst>
                                          <p:attrName>style.visibility</p:attrName>
                                        </p:attrNameLst>
                                      </p:cBhvr>
                                      <p:to>
                                        <p:strVal val="visible"/>
                                      </p:to>
                                    </p:set>
                                    <p:anim calcmode="lin" valueType="num">
                                      <p:cBhvr>
                                        <p:cTn id="196" dur="500" fill="hold"/>
                                        <p:tgtEl>
                                          <p:spTgt spid="73"/>
                                        </p:tgtEl>
                                        <p:attrNameLst>
                                          <p:attrName>ppt_w</p:attrName>
                                        </p:attrNameLst>
                                      </p:cBhvr>
                                      <p:tavLst>
                                        <p:tav tm="0">
                                          <p:val>
                                            <p:fltVal val="0"/>
                                          </p:val>
                                        </p:tav>
                                        <p:tav tm="100000">
                                          <p:val>
                                            <p:strVal val="#ppt_w"/>
                                          </p:val>
                                        </p:tav>
                                      </p:tavLst>
                                    </p:anim>
                                    <p:anim calcmode="lin" valueType="num">
                                      <p:cBhvr>
                                        <p:cTn id="197" dur="500" fill="hold"/>
                                        <p:tgtEl>
                                          <p:spTgt spid="73"/>
                                        </p:tgtEl>
                                        <p:attrNameLst>
                                          <p:attrName>ppt_h</p:attrName>
                                        </p:attrNameLst>
                                      </p:cBhvr>
                                      <p:tavLst>
                                        <p:tav tm="0">
                                          <p:val>
                                            <p:fltVal val="0"/>
                                          </p:val>
                                        </p:tav>
                                        <p:tav tm="100000">
                                          <p:val>
                                            <p:strVal val="#ppt_h"/>
                                          </p:val>
                                        </p:tav>
                                      </p:tavLst>
                                    </p:anim>
                                    <p:animEffect transition="in" filter="fade">
                                      <p:cBhvr>
                                        <p:cTn id="198" dur="500"/>
                                        <p:tgtEl>
                                          <p:spTgt spid="73"/>
                                        </p:tgtEl>
                                      </p:cBhvr>
                                    </p:animEffect>
                                  </p:childTnLst>
                                </p:cTn>
                              </p:par>
                              <p:par>
                                <p:cTn id="199" presetID="53" presetClass="entr" presetSubtype="16" fill="hold" nodeType="withEffect">
                                  <p:stCondLst>
                                    <p:cond delay="0"/>
                                  </p:stCondLst>
                                  <p:childTnLst>
                                    <p:set>
                                      <p:cBhvr>
                                        <p:cTn id="200" dur="1" fill="hold">
                                          <p:stCondLst>
                                            <p:cond delay="0"/>
                                          </p:stCondLst>
                                        </p:cTn>
                                        <p:tgtEl>
                                          <p:spTgt spid="76"/>
                                        </p:tgtEl>
                                        <p:attrNameLst>
                                          <p:attrName>style.visibility</p:attrName>
                                        </p:attrNameLst>
                                      </p:cBhvr>
                                      <p:to>
                                        <p:strVal val="visible"/>
                                      </p:to>
                                    </p:set>
                                    <p:anim calcmode="lin" valueType="num">
                                      <p:cBhvr>
                                        <p:cTn id="201" dur="500" fill="hold"/>
                                        <p:tgtEl>
                                          <p:spTgt spid="76"/>
                                        </p:tgtEl>
                                        <p:attrNameLst>
                                          <p:attrName>ppt_w</p:attrName>
                                        </p:attrNameLst>
                                      </p:cBhvr>
                                      <p:tavLst>
                                        <p:tav tm="0">
                                          <p:val>
                                            <p:fltVal val="0"/>
                                          </p:val>
                                        </p:tav>
                                        <p:tav tm="100000">
                                          <p:val>
                                            <p:strVal val="#ppt_w"/>
                                          </p:val>
                                        </p:tav>
                                      </p:tavLst>
                                    </p:anim>
                                    <p:anim calcmode="lin" valueType="num">
                                      <p:cBhvr>
                                        <p:cTn id="202" dur="500" fill="hold"/>
                                        <p:tgtEl>
                                          <p:spTgt spid="76"/>
                                        </p:tgtEl>
                                        <p:attrNameLst>
                                          <p:attrName>ppt_h</p:attrName>
                                        </p:attrNameLst>
                                      </p:cBhvr>
                                      <p:tavLst>
                                        <p:tav tm="0">
                                          <p:val>
                                            <p:fltVal val="0"/>
                                          </p:val>
                                        </p:tav>
                                        <p:tav tm="100000">
                                          <p:val>
                                            <p:strVal val="#ppt_h"/>
                                          </p:val>
                                        </p:tav>
                                      </p:tavLst>
                                    </p:anim>
                                    <p:animEffect transition="in" filter="fade">
                                      <p:cBhvr>
                                        <p:cTn id="203" dur="500"/>
                                        <p:tgtEl>
                                          <p:spTgt spid="76"/>
                                        </p:tgtEl>
                                      </p:cBhvr>
                                    </p:animEffect>
                                  </p:childTnLst>
                                </p:cTn>
                              </p:par>
                            </p:childTnLst>
                          </p:cTn>
                        </p:par>
                      </p:childTnLst>
                    </p:cTn>
                  </p:par>
                  <p:par>
                    <p:cTn id="204" fill="hold">
                      <p:stCondLst>
                        <p:cond delay="indefinite"/>
                      </p:stCondLst>
                      <p:childTnLst>
                        <p:par>
                          <p:cTn id="205" fill="hold">
                            <p:stCondLst>
                              <p:cond delay="0"/>
                            </p:stCondLst>
                            <p:childTnLst>
                              <p:par>
                                <p:cTn id="206" presetID="42" presetClass="entr" presetSubtype="0" fill="hold" grpId="0" nodeType="clickEffect">
                                  <p:stCondLst>
                                    <p:cond delay="0"/>
                                  </p:stCondLst>
                                  <p:childTnLst>
                                    <p:set>
                                      <p:cBhvr>
                                        <p:cTn id="207" dur="1" fill="hold">
                                          <p:stCondLst>
                                            <p:cond delay="0"/>
                                          </p:stCondLst>
                                        </p:cTn>
                                        <p:tgtEl>
                                          <p:spTgt spid="41"/>
                                        </p:tgtEl>
                                        <p:attrNameLst>
                                          <p:attrName>style.visibility</p:attrName>
                                        </p:attrNameLst>
                                      </p:cBhvr>
                                      <p:to>
                                        <p:strVal val="visible"/>
                                      </p:to>
                                    </p:set>
                                    <p:animEffect transition="in" filter="fade">
                                      <p:cBhvr>
                                        <p:cTn id="208" dur="1000"/>
                                        <p:tgtEl>
                                          <p:spTgt spid="41"/>
                                        </p:tgtEl>
                                      </p:cBhvr>
                                    </p:animEffect>
                                    <p:anim calcmode="lin" valueType="num">
                                      <p:cBhvr>
                                        <p:cTn id="209" dur="1000" fill="hold"/>
                                        <p:tgtEl>
                                          <p:spTgt spid="41"/>
                                        </p:tgtEl>
                                        <p:attrNameLst>
                                          <p:attrName>ppt_x</p:attrName>
                                        </p:attrNameLst>
                                      </p:cBhvr>
                                      <p:tavLst>
                                        <p:tav tm="0">
                                          <p:val>
                                            <p:strVal val="#ppt_x"/>
                                          </p:val>
                                        </p:tav>
                                        <p:tav tm="100000">
                                          <p:val>
                                            <p:strVal val="#ppt_x"/>
                                          </p:val>
                                        </p:tav>
                                      </p:tavLst>
                                    </p:anim>
                                    <p:anim calcmode="lin" valueType="num">
                                      <p:cBhvr>
                                        <p:cTn id="210" dur="1000" fill="hold"/>
                                        <p:tgtEl>
                                          <p:spTgt spid="41"/>
                                        </p:tgtEl>
                                        <p:attrNameLst>
                                          <p:attrName>ppt_y</p:attrName>
                                        </p:attrNameLst>
                                      </p:cBhvr>
                                      <p:tavLst>
                                        <p:tav tm="0">
                                          <p:val>
                                            <p:strVal val="#ppt_y+.1"/>
                                          </p:val>
                                        </p:tav>
                                        <p:tav tm="100000">
                                          <p:val>
                                            <p:strVal val="#ppt_y"/>
                                          </p:val>
                                        </p:tav>
                                      </p:tavLst>
                                    </p:anim>
                                  </p:childTnLst>
                                </p:cTn>
                              </p:par>
                              <p:par>
                                <p:cTn id="211" presetID="42" presetClass="entr" presetSubtype="0" fill="hold" nodeType="withEffect">
                                  <p:stCondLst>
                                    <p:cond delay="0"/>
                                  </p:stCondLst>
                                  <p:childTnLst>
                                    <p:set>
                                      <p:cBhvr>
                                        <p:cTn id="212" dur="1" fill="hold">
                                          <p:stCondLst>
                                            <p:cond delay="0"/>
                                          </p:stCondLst>
                                        </p:cTn>
                                        <p:tgtEl>
                                          <p:spTgt spid="74"/>
                                        </p:tgtEl>
                                        <p:attrNameLst>
                                          <p:attrName>style.visibility</p:attrName>
                                        </p:attrNameLst>
                                      </p:cBhvr>
                                      <p:to>
                                        <p:strVal val="visible"/>
                                      </p:to>
                                    </p:set>
                                    <p:animEffect transition="in" filter="fade">
                                      <p:cBhvr>
                                        <p:cTn id="213" dur="1000"/>
                                        <p:tgtEl>
                                          <p:spTgt spid="74"/>
                                        </p:tgtEl>
                                      </p:cBhvr>
                                    </p:animEffect>
                                    <p:anim calcmode="lin" valueType="num">
                                      <p:cBhvr>
                                        <p:cTn id="214" dur="1000" fill="hold"/>
                                        <p:tgtEl>
                                          <p:spTgt spid="74"/>
                                        </p:tgtEl>
                                        <p:attrNameLst>
                                          <p:attrName>ppt_x</p:attrName>
                                        </p:attrNameLst>
                                      </p:cBhvr>
                                      <p:tavLst>
                                        <p:tav tm="0">
                                          <p:val>
                                            <p:strVal val="#ppt_x"/>
                                          </p:val>
                                        </p:tav>
                                        <p:tav tm="100000">
                                          <p:val>
                                            <p:strVal val="#ppt_x"/>
                                          </p:val>
                                        </p:tav>
                                      </p:tavLst>
                                    </p:anim>
                                    <p:anim calcmode="lin" valueType="num">
                                      <p:cBhvr>
                                        <p:cTn id="215"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9" grpId="0"/>
      <p:bldP spid="14" grpId="0" animBg="1"/>
      <p:bldP spid="18" grpId="0"/>
      <p:bldP spid="4" grpId="0"/>
      <p:bldP spid="21" grpId="0" animBg="1"/>
      <p:bldP spid="20" grpId="0" animBg="1"/>
      <p:bldP spid="27" grpId="0" animBg="1"/>
      <p:bldP spid="23" grpId="0" animBg="1"/>
      <p:bldP spid="34" grpId="0" animBg="1"/>
      <p:bldP spid="37" grpId="0" animBg="1"/>
      <p:bldP spid="39" grpId="0" animBg="1"/>
      <p:bldP spid="35" grpId="0" animBg="1"/>
      <p:bldP spid="40" grpId="0" animBg="1"/>
      <p:bldP spid="43" grpId="0" animBg="1"/>
      <p:bldP spid="41" grpId="0" animBg="1"/>
      <p:bldP spid="48" grpId="0" animBg="1"/>
      <p:bldP spid="51" grpId="0" animBg="1"/>
      <p:bldP spid="58" grpId="0" animBg="1"/>
      <p:bldP spid="60" grpId="0"/>
      <p:bldP spid="61" grpId="0" animBg="1"/>
      <p:bldP spid="28" grpId="0"/>
      <p:bldP spid="62" grpId="0" animBg="1"/>
      <p:bldP spid="64" grpId="0" animBg="1"/>
      <p:bldP spid="65" grpId="0" animBg="1"/>
      <p:bldP spid="66" grpId="0" animBg="1"/>
      <p:bldP spid="67" grpId="0" animBg="1"/>
      <p:bldP spid="6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pic>
        <p:nvPicPr>
          <p:cNvPr id="9" name="Picture 3">
            <a:extLst>
              <a:ext uri="{FF2B5EF4-FFF2-40B4-BE49-F238E27FC236}">
                <a16:creationId xmlns:a16="http://schemas.microsoft.com/office/drawing/2014/main" id="{7ADB96C5-6D62-4E42-AF31-25A785C7A13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869" r="71023" b="4070"/>
          <a:stretch/>
        </p:blipFill>
        <p:spPr bwMode="auto">
          <a:xfrm>
            <a:off x="3588157" y="3908501"/>
            <a:ext cx="1119993" cy="990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Rectangle 9">
            <a:extLst>
              <a:ext uri="{FF2B5EF4-FFF2-40B4-BE49-F238E27FC236}">
                <a16:creationId xmlns:a16="http://schemas.microsoft.com/office/drawing/2014/main" id="{D178FE52-7FBE-430A-A8F4-6B0265248441}"/>
              </a:ext>
            </a:extLst>
          </p:cNvPr>
          <p:cNvSpPr/>
          <p:nvPr/>
        </p:nvSpPr>
        <p:spPr>
          <a:xfrm>
            <a:off x="457200" y="304800"/>
            <a:ext cx="11506200" cy="584775"/>
          </a:xfrm>
          <a:prstGeom prst="rect">
            <a:avLst/>
          </a:prstGeom>
        </p:spPr>
        <p:txBody>
          <a:bodyPr wrap="square">
            <a:spAutoFit/>
          </a:bodyPr>
          <a:lstStyle/>
          <a:p>
            <a:r>
              <a:rPr lang="en-US" sz="3200" b="1" dirty="0">
                <a:solidFill>
                  <a:schemeClr val="accent1">
                    <a:lumMod val="50000"/>
                  </a:schemeClr>
                </a:solidFill>
                <a:latin typeface="Abadi" panose="020B0604020104020204" pitchFamily="34" charset="0"/>
                <a:cs typeface="Arial" panose="020B0604020202020204" pitchFamily="34" charset="0"/>
              </a:rPr>
              <a:t>Training Required prior to beginning Requisitioner Training</a:t>
            </a:r>
            <a:endParaRPr lang="en-US" sz="3200" dirty="0"/>
          </a:p>
        </p:txBody>
      </p:sp>
      <p:sp>
        <p:nvSpPr>
          <p:cNvPr id="11" name="TextBox 10">
            <a:extLst>
              <a:ext uri="{FF2B5EF4-FFF2-40B4-BE49-F238E27FC236}">
                <a16:creationId xmlns:a16="http://schemas.microsoft.com/office/drawing/2014/main" id="{C007DD63-38BC-4FF4-B5D9-DE83F2BC1B52}"/>
              </a:ext>
            </a:extLst>
          </p:cNvPr>
          <p:cNvSpPr txBox="1"/>
          <p:nvPr/>
        </p:nvSpPr>
        <p:spPr>
          <a:xfrm>
            <a:off x="5188357" y="4495800"/>
            <a:ext cx="2514600" cy="369332"/>
          </a:xfrm>
          <a:prstGeom prst="rect">
            <a:avLst/>
          </a:prstGeom>
          <a:noFill/>
        </p:spPr>
        <p:txBody>
          <a:bodyPr wrap="square" rtlCol="0">
            <a:spAutoFit/>
          </a:bodyPr>
          <a:lstStyle/>
          <a:p>
            <a:r>
              <a:rPr lang="en-US" dirty="0">
                <a:solidFill>
                  <a:srgbClr val="C00000"/>
                </a:solidFill>
                <a:hlinkClick r:id="rId5"/>
              </a:rPr>
              <a:t>Shopper Training</a:t>
            </a:r>
            <a:endParaRPr lang="en-US" dirty="0">
              <a:solidFill>
                <a:srgbClr val="C00000"/>
              </a:solidFill>
            </a:endParaRPr>
          </a:p>
        </p:txBody>
      </p:sp>
      <p:sp>
        <p:nvSpPr>
          <p:cNvPr id="15" name="Rectangle 14">
            <a:extLst>
              <a:ext uri="{FF2B5EF4-FFF2-40B4-BE49-F238E27FC236}">
                <a16:creationId xmlns:a16="http://schemas.microsoft.com/office/drawing/2014/main" id="{58C7EFE7-7798-47F3-AE88-8AEB9A025120}"/>
              </a:ext>
            </a:extLst>
          </p:cNvPr>
          <p:cNvSpPr/>
          <p:nvPr/>
        </p:nvSpPr>
        <p:spPr>
          <a:xfrm>
            <a:off x="2117928" y="1126675"/>
            <a:ext cx="8184743" cy="1531445"/>
          </a:xfrm>
          <a:prstGeom prst="rect">
            <a:avLst/>
          </a:prstGeom>
        </p:spPr>
        <p:txBody>
          <a:bodyPr wrap="square">
            <a:spAutoFit/>
          </a:bodyPr>
          <a:lstStyle/>
          <a:p>
            <a:pPr algn="ctr">
              <a:lnSpc>
                <a:spcPct val="150000"/>
              </a:lnSpc>
            </a:pPr>
            <a:r>
              <a:rPr lang="en-US" sz="1600" dirty="0"/>
              <a:t>If you will be performing shopping tasks in UShop, you should have already completed viewing the Shopper training, which can be found using the link below. If your role in the department is only to review and approve orders created by Shoppers, and you won’t be shopping, then you can simply view this training</a:t>
            </a:r>
            <a:endParaRPr lang="en-US" dirty="0"/>
          </a:p>
        </p:txBody>
      </p:sp>
      <p:sp>
        <p:nvSpPr>
          <p:cNvPr id="18" name="Rectangle 17">
            <a:extLst>
              <a:ext uri="{FF2B5EF4-FFF2-40B4-BE49-F238E27FC236}">
                <a16:creationId xmlns:a16="http://schemas.microsoft.com/office/drawing/2014/main" id="{B4751F27-1475-4143-9BC1-CF008FBCAFBC}"/>
              </a:ext>
            </a:extLst>
          </p:cNvPr>
          <p:cNvSpPr/>
          <p:nvPr/>
        </p:nvSpPr>
        <p:spPr>
          <a:xfrm>
            <a:off x="2749957" y="2971901"/>
            <a:ext cx="6692747" cy="338554"/>
          </a:xfrm>
          <a:prstGeom prst="rect">
            <a:avLst/>
          </a:prstGeom>
        </p:spPr>
        <p:txBody>
          <a:bodyPr wrap="square">
            <a:spAutoFit/>
          </a:bodyPr>
          <a:lstStyle/>
          <a:p>
            <a:pPr algn="ctr"/>
            <a:r>
              <a:rPr lang="en-US" sz="1600" dirty="0"/>
              <a:t>Follow the link below to view Shopper training material now</a:t>
            </a:r>
            <a:endParaRPr lang="en-US" dirty="0"/>
          </a:p>
        </p:txBody>
      </p:sp>
      <p:sp>
        <p:nvSpPr>
          <p:cNvPr id="16" name="TextBox 15">
            <a:extLst>
              <a:ext uri="{FF2B5EF4-FFF2-40B4-BE49-F238E27FC236}">
                <a16:creationId xmlns:a16="http://schemas.microsoft.com/office/drawing/2014/main" id="{47B39D82-56DA-4BE6-8927-113E382ED62C}"/>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422983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7" name="TextBox 6"/>
          <p:cNvSpPr txBox="1"/>
          <p:nvPr/>
        </p:nvSpPr>
        <p:spPr>
          <a:xfrm>
            <a:off x="2269472" y="457200"/>
            <a:ext cx="7951215" cy="584775"/>
          </a:xfrm>
          <a:prstGeom prst="rect">
            <a:avLst/>
          </a:prstGeom>
          <a:noFill/>
        </p:spPr>
        <p:txBody>
          <a:bodyPr wrap="none" rtlCol="0">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UShop Training Materials – Table of Contents</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1" name="TextBox 10">
            <a:extLst>
              <a:ext uri="{FF2B5EF4-FFF2-40B4-BE49-F238E27FC236}">
                <a16:creationId xmlns:a16="http://schemas.microsoft.com/office/drawing/2014/main" id="{8F02113E-1491-4A38-B5C6-33688E064AC0}"/>
              </a:ext>
            </a:extLst>
          </p:cNvPr>
          <p:cNvSpPr txBox="1"/>
          <p:nvPr/>
        </p:nvSpPr>
        <p:spPr>
          <a:xfrm>
            <a:off x="6798328" y="1860492"/>
            <a:ext cx="3886200" cy="2343655"/>
          </a:xfrm>
          <a:prstGeom prst="rect">
            <a:avLst/>
          </a:prstGeom>
          <a:noFill/>
        </p:spPr>
        <p:txBody>
          <a:bodyPr wrap="square" rtlCol="0">
            <a:spAutoFit/>
          </a:bodyPr>
          <a:lstStyle/>
          <a:p>
            <a:pPr marL="457200" indent="-4572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4" action="ppaction://hlinksldjump"/>
              </a:rPr>
              <a:t>Invoicing &amp; Payment</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5" action="ppaction://hlinksldjump"/>
              </a:rPr>
              <a:t>Closing 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6" action="ppaction://hlinksldjump"/>
              </a:rPr>
              <a:t>Reports &amp; Searching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7" action="ppaction://hlinksldjump"/>
              </a:rPr>
              <a:t>Tips &amp; Tricks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8" action="ppaction://hlinksldjump"/>
              </a:rPr>
              <a:t>Help Resources</a:t>
            </a:r>
            <a:endParaRPr lang="en-US" sz="2000" dirty="0">
              <a:latin typeface="Arial" panose="020B0604020202020204" pitchFamily="34" charset="0"/>
              <a:cs typeface="Arial" panose="020B0604020202020204" pitchFamily="34" charset="0"/>
            </a:endParaRPr>
          </a:p>
        </p:txBody>
      </p:sp>
      <p:sp>
        <p:nvSpPr>
          <p:cNvPr id="15" name="Star: 5 Points 14">
            <a:extLst>
              <a:ext uri="{FF2B5EF4-FFF2-40B4-BE49-F238E27FC236}">
                <a16:creationId xmlns:a16="http://schemas.microsoft.com/office/drawing/2014/main" id="{69044E84-D1ED-43E7-8207-910593789857}"/>
              </a:ext>
            </a:extLst>
          </p:cNvPr>
          <p:cNvSpPr/>
          <p:nvPr/>
        </p:nvSpPr>
        <p:spPr>
          <a:xfrm>
            <a:off x="6472544" y="2399699"/>
            <a:ext cx="381000" cy="343501"/>
          </a:xfrm>
          <a:prstGeom prst="star5">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2670A9B-78CA-45D4-87C1-EFF59330DD7B}"/>
              </a:ext>
            </a:extLst>
          </p:cNvPr>
          <p:cNvSpPr txBox="1"/>
          <p:nvPr/>
        </p:nvSpPr>
        <p:spPr>
          <a:xfrm>
            <a:off x="2243444" y="1860492"/>
            <a:ext cx="4419600" cy="3266985"/>
          </a:xfrm>
          <a:prstGeom prst="rect">
            <a:avLst/>
          </a:prstGeom>
          <a:noFill/>
        </p:spPr>
        <p:txBody>
          <a:bodyPr wrap="square" rtlCol="0">
            <a:spAutoFit/>
          </a:bodyPr>
          <a:lstStyle/>
          <a:p>
            <a:pPr marL="342900" indent="-342900">
              <a:lnSpc>
                <a:spcPct val="150000"/>
              </a:lnSpc>
              <a:buFont typeface="+mj-lt"/>
              <a:buAutoNum type="arabicPeriod"/>
            </a:pPr>
            <a:r>
              <a:rPr lang="en-US" sz="2000" dirty="0">
                <a:solidFill>
                  <a:srgbClr val="C00000"/>
                </a:solidFill>
                <a:hlinkClick r:id="rId9"/>
              </a:rPr>
              <a:t>Shopper Training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rPr>
              <a:t>Checklist</a:t>
            </a:r>
            <a:endParaRPr lang="en-US" sz="2000" dirty="0">
              <a:latin typeface="Arial" panose="020B0604020202020204" pitchFamily="34" charset="0"/>
              <a:cs typeface="Arial" panose="020B0604020202020204" pitchFamily="34" charset="0"/>
              <a:hlinkClick r:id="rId10" action="ppaction://hlinksldjump"/>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0" action="ppaction://hlinksldjump"/>
              </a:rPr>
              <a:t>Requisition Workflow</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1" action="ppaction://hlinksldjump"/>
              </a:rPr>
              <a:t>Approving Orders</a:t>
            </a: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1" action="ppaction://hlinksldjump"/>
              </a:rPr>
              <a:t>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2" action="ppaction://hlinksldjump"/>
              </a:rPr>
              <a:t>Change Orders</a:t>
            </a:r>
            <a:endParaRPr lang="en-US" sz="2000" dirty="0">
              <a:latin typeface="Arial" panose="020B0604020202020204" pitchFamily="34" charset="0"/>
              <a:cs typeface="Arial" panose="020B0604020202020204" pitchFamily="34" charset="0"/>
              <a:hlinkClick r:id="rId13" action="ppaction://hlinksldjump"/>
            </a:endParaRPr>
          </a:p>
          <a:p>
            <a:pPr marL="342900" indent="-342900">
              <a:lnSpc>
                <a:spcPct val="150000"/>
              </a:lnSpc>
              <a:buFont typeface="+mj-lt"/>
              <a:buAutoNum type="arabicPeriod"/>
            </a:pPr>
            <a:endParaRPr lang="en-US"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64EB48C-226D-4955-88A8-F258BF38EFCE}"/>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1045462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5" name="Rectangle 4">
            <a:extLst>
              <a:ext uri="{FF2B5EF4-FFF2-40B4-BE49-F238E27FC236}">
                <a16:creationId xmlns:a16="http://schemas.microsoft.com/office/drawing/2014/main" id="{02917A4F-A356-4DD4-BE95-C111BBA121CC}"/>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717E7C47-EF7B-4C42-9463-1DA732C89161}"/>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8" name="Rectangle 7">
            <a:extLst>
              <a:ext uri="{FF2B5EF4-FFF2-40B4-BE49-F238E27FC236}">
                <a16:creationId xmlns:a16="http://schemas.microsoft.com/office/drawing/2014/main" id="{3DC7E242-C844-4A22-850D-F90EDCF3CF75}"/>
              </a:ext>
            </a:extLst>
          </p:cNvPr>
          <p:cNvSpPr/>
          <p:nvPr/>
        </p:nvSpPr>
        <p:spPr>
          <a:xfrm>
            <a:off x="52762" y="32762"/>
            <a:ext cx="12163301" cy="584775"/>
          </a:xfrm>
          <a:prstGeom prst="rect">
            <a:avLst/>
          </a:prstGeom>
        </p:spPr>
        <p:txBody>
          <a:bodyPr wrap="square">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Closing Purchase Orders (PO’s)</a:t>
            </a:r>
          </a:p>
        </p:txBody>
      </p:sp>
      <p:pic>
        <p:nvPicPr>
          <p:cNvPr id="3080" name="Picture 2100">
            <a:extLst>
              <a:ext uri="{FF2B5EF4-FFF2-40B4-BE49-F238E27FC236}">
                <a16:creationId xmlns:a16="http://schemas.microsoft.com/office/drawing/2014/main" id="{E828C2DB-42CF-4966-9396-E71F4CCEC5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8349" y="3035163"/>
            <a:ext cx="840889" cy="41456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2107">
            <a:extLst>
              <a:ext uri="{FF2B5EF4-FFF2-40B4-BE49-F238E27FC236}">
                <a16:creationId xmlns:a16="http://schemas.microsoft.com/office/drawing/2014/main" id="{09E8C87B-71EF-45B9-90E7-7222EB742B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895205"/>
            <a:ext cx="1417638" cy="320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2104">
            <a:extLst>
              <a:ext uri="{FF2B5EF4-FFF2-40B4-BE49-F238E27FC236}">
                <a16:creationId xmlns:a16="http://schemas.microsoft.com/office/drawing/2014/main" id="{17BCA7F4-85FB-47FC-A137-12E410759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2678"/>
          <a:stretch>
            <a:fillRect/>
          </a:stretch>
        </p:blipFill>
        <p:spPr bwMode="auto">
          <a:xfrm>
            <a:off x="4906930" y="4997572"/>
            <a:ext cx="2133599" cy="1467741"/>
          </a:xfrm>
          <a:prstGeom prst="rect">
            <a:avLst/>
          </a:prstGeom>
          <a:noFill/>
          <a:ln w="9525">
            <a:solidFill>
              <a:srgbClr val="7F7F7F"/>
            </a:solidFill>
            <a:round/>
            <a:headEnd/>
            <a:tailEnd/>
          </a:ln>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3478C3B-3DC5-4DB2-9BC4-84CAF0653158}"/>
              </a:ext>
            </a:extLst>
          </p:cNvPr>
          <p:cNvSpPr/>
          <p:nvPr/>
        </p:nvSpPr>
        <p:spPr>
          <a:xfrm>
            <a:off x="1870107" y="4949818"/>
            <a:ext cx="709930" cy="2794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 Box 2061">
            <a:extLst>
              <a:ext uri="{FF2B5EF4-FFF2-40B4-BE49-F238E27FC236}">
                <a16:creationId xmlns:a16="http://schemas.microsoft.com/office/drawing/2014/main" id="{B6C405E0-EEA0-4157-9A12-669EA606FE8B}"/>
              </a:ext>
            </a:extLst>
          </p:cNvPr>
          <p:cNvSpPr txBox="1">
            <a:spLocks noChangeArrowheads="1"/>
          </p:cNvSpPr>
          <p:nvPr/>
        </p:nvSpPr>
        <p:spPr bwMode="auto">
          <a:xfrm>
            <a:off x="4962885" y="5480576"/>
            <a:ext cx="2021687" cy="28013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Example:</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Final Invoice Paid</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 name="Rectangle 10">
            <a:extLst>
              <a:ext uri="{FF2B5EF4-FFF2-40B4-BE49-F238E27FC236}">
                <a16:creationId xmlns:a16="http://schemas.microsoft.com/office/drawing/2014/main" id="{34CDCB27-DC26-4E59-B5DF-D3330839400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2">
            <a:extLst>
              <a:ext uri="{FF2B5EF4-FFF2-40B4-BE49-F238E27FC236}">
                <a16:creationId xmlns:a16="http://schemas.microsoft.com/office/drawing/2014/main" id="{E313C467-044C-4430-BD35-8DCDC1D8E00D}"/>
              </a:ext>
            </a:extLst>
          </p:cNvPr>
          <p:cNvSpPr>
            <a:spLocks noChangeArrowheads="1"/>
          </p:cNvSpPr>
          <p:nvPr/>
        </p:nvSpPr>
        <p:spPr bwMode="auto">
          <a:xfrm>
            <a:off x="0" y="960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5">
            <a:extLst>
              <a:ext uri="{FF2B5EF4-FFF2-40B4-BE49-F238E27FC236}">
                <a16:creationId xmlns:a16="http://schemas.microsoft.com/office/drawing/2014/main" id="{CFE2F84B-A38F-4450-9D45-FE3DCB40A71A}"/>
              </a:ext>
            </a:extLst>
          </p:cNvPr>
          <p:cNvSpPr>
            <a:spLocks noChangeArrowheads="1"/>
          </p:cNvSpPr>
          <p:nvPr/>
        </p:nvSpPr>
        <p:spPr bwMode="auto">
          <a:xfrm>
            <a:off x="228600" y="40055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F92E6DC6-9399-4475-9E1C-F8E97E810A54}"/>
              </a:ext>
            </a:extLst>
          </p:cNvPr>
          <p:cNvSpPr>
            <a:spLocks noChangeArrowheads="1"/>
          </p:cNvSpPr>
          <p:nvPr/>
        </p:nvSpPr>
        <p:spPr bwMode="auto">
          <a:xfrm>
            <a:off x="228600" y="44627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5">
            <a:extLst>
              <a:ext uri="{FF2B5EF4-FFF2-40B4-BE49-F238E27FC236}">
                <a16:creationId xmlns:a16="http://schemas.microsoft.com/office/drawing/2014/main" id="{D8A147E8-DE7C-498F-AAE3-A4AC4CF5C3EA}"/>
              </a:ext>
            </a:extLst>
          </p:cNvPr>
          <p:cNvSpPr/>
          <p:nvPr/>
        </p:nvSpPr>
        <p:spPr>
          <a:xfrm>
            <a:off x="-24063" y="614735"/>
            <a:ext cx="12163301" cy="402803"/>
          </a:xfrm>
          <a:prstGeom prst="rect">
            <a:avLst/>
          </a:prstGeom>
        </p:spPr>
        <p:txBody>
          <a:bodyPr wrap="square">
            <a:spAutoFit/>
          </a:bodyPr>
          <a:lstStyle/>
          <a:p>
            <a:pPr algn="ctr">
              <a:lnSpc>
                <a:spcPct val="150000"/>
              </a:lnSpc>
            </a:pPr>
            <a:r>
              <a:rPr lang="en-US" sz="1500" dirty="0"/>
              <a:t>There are a couple of things to know about if or when a PO should be closed</a:t>
            </a:r>
          </a:p>
        </p:txBody>
      </p:sp>
      <p:sp>
        <p:nvSpPr>
          <p:cNvPr id="27" name="Rectangle 26">
            <a:extLst>
              <a:ext uri="{FF2B5EF4-FFF2-40B4-BE49-F238E27FC236}">
                <a16:creationId xmlns:a16="http://schemas.microsoft.com/office/drawing/2014/main" id="{D1DEE2BD-4BB0-49F3-A2DC-BAD9D5590008}"/>
              </a:ext>
            </a:extLst>
          </p:cNvPr>
          <p:cNvSpPr/>
          <p:nvPr/>
        </p:nvSpPr>
        <p:spPr>
          <a:xfrm>
            <a:off x="28699" y="1141064"/>
            <a:ext cx="12163301" cy="402803"/>
          </a:xfrm>
          <a:prstGeom prst="rect">
            <a:avLst/>
          </a:prstGeom>
        </p:spPr>
        <p:txBody>
          <a:bodyPr wrap="square">
            <a:spAutoFit/>
          </a:bodyPr>
          <a:lstStyle/>
          <a:p>
            <a:pPr marL="342900" indent="-342900">
              <a:lnSpc>
                <a:spcPct val="150000"/>
              </a:lnSpc>
              <a:buFont typeface="+mj-lt"/>
              <a:buAutoNum type="arabicPeriod"/>
            </a:pPr>
            <a:r>
              <a:rPr lang="en-US" sz="1500" dirty="0"/>
              <a:t>The PO should </a:t>
            </a:r>
            <a:r>
              <a:rPr lang="en-US" sz="1500" b="1" dirty="0"/>
              <a:t>not</a:t>
            </a:r>
            <a:r>
              <a:rPr lang="en-US" sz="1500" dirty="0"/>
              <a:t> be closed until the final Invoice has been paid in full</a:t>
            </a:r>
          </a:p>
        </p:txBody>
      </p:sp>
      <p:sp>
        <p:nvSpPr>
          <p:cNvPr id="28" name="Rectangle 27">
            <a:extLst>
              <a:ext uri="{FF2B5EF4-FFF2-40B4-BE49-F238E27FC236}">
                <a16:creationId xmlns:a16="http://schemas.microsoft.com/office/drawing/2014/main" id="{A66F0872-1B0F-4B5C-96EF-A2B7F9E8D80B}"/>
              </a:ext>
            </a:extLst>
          </p:cNvPr>
          <p:cNvSpPr/>
          <p:nvPr/>
        </p:nvSpPr>
        <p:spPr>
          <a:xfrm>
            <a:off x="52762" y="1548403"/>
            <a:ext cx="12163301" cy="402803"/>
          </a:xfrm>
          <a:prstGeom prst="rect">
            <a:avLst/>
          </a:prstGeom>
        </p:spPr>
        <p:txBody>
          <a:bodyPr wrap="square">
            <a:spAutoFit/>
          </a:bodyPr>
          <a:lstStyle/>
          <a:p>
            <a:pPr marL="342900" indent="-342900">
              <a:lnSpc>
                <a:spcPct val="150000"/>
              </a:lnSpc>
              <a:buFont typeface="+mj-lt"/>
              <a:buAutoNum type="arabicPeriod" startAt="2"/>
            </a:pPr>
            <a:r>
              <a:rPr lang="en-US" altLang="en-US" sz="1500" dirty="0">
                <a:solidFill>
                  <a:srgbClr val="0D0D0D"/>
                </a:solidFill>
                <a:ea typeface="Calibri" panose="020F0502020204030204" pitchFamily="34" charset="0"/>
                <a:cs typeface="Calibri" panose="020F0502020204030204" pitchFamily="34" charset="0"/>
              </a:rPr>
              <a:t>The PO will automatically close when the final 0.01 (penny) on the PO has been invoiced</a:t>
            </a:r>
            <a:endParaRPr lang="en-US" sz="1500" dirty="0"/>
          </a:p>
        </p:txBody>
      </p:sp>
      <p:sp>
        <p:nvSpPr>
          <p:cNvPr id="29" name="Rectangle 28">
            <a:extLst>
              <a:ext uri="{FF2B5EF4-FFF2-40B4-BE49-F238E27FC236}">
                <a16:creationId xmlns:a16="http://schemas.microsoft.com/office/drawing/2014/main" id="{D782C8E1-399C-414B-B470-ED47611DCD4E}"/>
              </a:ext>
            </a:extLst>
          </p:cNvPr>
          <p:cNvSpPr/>
          <p:nvPr/>
        </p:nvSpPr>
        <p:spPr>
          <a:xfrm>
            <a:off x="400887" y="1966857"/>
            <a:ext cx="11638713" cy="402803"/>
          </a:xfrm>
          <a:prstGeom prst="rect">
            <a:avLst/>
          </a:prstGeom>
        </p:spPr>
        <p:txBody>
          <a:bodyPr wrap="square">
            <a:spAutoFit/>
          </a:bodyPr>
          <a:lstStyle/>
          <a:p>
            <a:pPr>
              <a:lnSpc>
                <a:spcPct val="150000"/>
              </a:lnSpc>
            </a:pPr>
            <a:r>
              <a:rPr lang="en-US" altLang="en-US" sz="1500" dirty="0">
                <a:solidFill>
                  <a:srgbClr val="0D0D0D"/>
                </a:solidFill>
                <a:ea typeface="Calibri" panose="020F0502020204030204" pitchFamily="34" charset="0"/>
                <a:cs typeface="Calibri" panose="020F0502020204030204" pitchFamily="34" charset="0"/>
              </a:rPr>
              <a:t>Note that this means in many cases the PO will automatically close on your behalf.    </a:t>
            </a:r>
            <a:endParaRPr lang="en-US" sz="1500" dirty="0"/>
          </a:p>
        </p:txBody>
      </p:sp>
      <p:pic>
        <p:nvPicPr>
          <p:cNvPr id="30" name="Picture 29">
            <a:extLst>
              <a:ext uri="{FF2B5EF4-FFF2-40B4-BE49-F238E27FC236}">
                <a16:creationId xmlns:a16="http://schemas.microsoft.com/office/drawing/2014/main" id="{B797C555-4307-4D8F-9902-272F892F15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526" t="20611" r="26215" b="28737"/>
          <a:stretch/>
        </p:blipFill>
        <p:spPr>
          <a:xfrm>
            <a:off x="228600" y="1941159"/>
            <a:ext cx="256771" cy="312123"/>
          </a:xfrm>
          <a:prstGeom prst="rect">
            <a:avLst/>
          </a:prstGeom>
        </p:spPr>
      </p:pic>
      <p:sp>
        <p:nvSpPr>
          <p:cNvPr id="34" name="Rectangle 33">
            <a:extLst>
              <a:ext uri="{FF2B5EF4-FFF2-40B4-BE49-F238E27FC236}">
                <a16:creationId xmlns:a16="http://schemas.microsoft.com/office/drawing/2014/main" id="{07CF682B-673F-4B6A-9BEF-095028E23CAA}"/>
              </a:ext>
            </a:extLst>
          </p:cNvPr>
          <p:cNvSpPr/>
          <p:nvPr/>
        </p:nvSpPr>
        <p:spPr>
          <a:xfrm>
            <a:off x="47949" y="3593124"/>
            <a:ext cx="1500026" cy="369332"/>
          </a:xfrm>
          <a:prstGeom prst="rect">
            <a:avLst/>
          </a:prstGeom>
        </p:spPr>
        <p:txBody>
          <a:bodyPr wrap="none">
            <a:spAutoFit/>
          </a:bodyPr>
          <a:lstStyle/>
          <a:p>
            <a:r>
              <a:rPr lang="en-US" b="1" dirty="0">
                <a:solidFill>
                  <a:schemeClr val="accent1">
                    <a:lumMod val="50000"/>
                  </a:schemeClr>
                </a:solidFill>
              </a:rPr>
              <a:t>To close a PO:</a:t>
            </a:r>
            <a:endParaRPr lang="en-US" dirty="0"/>
          </a:p>
        </p:txBody>
      </p:sp>
      <p:sp>
        <p:nvSpPr>
          <p:cNvPr id="35" name="Rectangle 34">
            <a:extLst>
              <a:ext uri="{FF2B5EF4-FFF2-40B4-BE49-F238E27FC236}">
                <a16:creationId xmlns:a16="http://schemas.microsoft.com/office/drawing/2014/main" id="{FA67F7CA-4AAD-4E64-ADD4-0139BD8F0A46}"/>
              </a:ext>
            </a:extLst>
          </p:cNvPr>
          <p:cNvSpPr/>
          <p:nvPr/>
        </p:nvSpPr>
        <p:spPr>
          <a:xfrm>
            <a:off x="85260" y="3959159"/>
            <a:ext cx="9247884" cy="402803"/>
          </a:xfrm>
          <a:prstGeom prst="rect">
            <a:avLst/>
          </a:prstGeom>
        </p:spPr>
        <p:txBody>
          <a:bodyPr wrap="square">
            <a:spAutoFit/>
          </a:bodyPr>
          <a:lstStyle/>
          <a:p>
            <a:pPr marL="342900" indent="-342900">
              <a:lnSpc>
                <a:spcPct val="150000"/>
              </a:lnSpc>
              <a:buFont typeface="+mj-lt"/>
              <a:buAutoNum type="arabicPeriod"/>
            </a:pPr>
            <a:r>
              <a:rPr lang="en-US" sz="1500" dirty="0"/>
              <a:t>Go to the PO</a:t>
            </a:r>
          </a:p>
        </p:txBody>
      </p:sp>
      <p:sp>
        <p:nvSpPr>
          <p:cNvPr id="36" name="Rectangle 35">
            <a:extLst>
              <a:ext uri="{FF2B5EF4-FFF2-40B4-BE49-F238E27FC236}">
                <a16:creationId xmlns:a16="http://schemas.microsoft.com/office/drawing/2014/main" id="{A8DFA0B2-94E2-4B98-AEE5-B76C2406F26A}"/>
              </a:ext>
            </a:extLst>
          </p:cNvPr>
          <p:cNvSpPr/>
          <p:nvPr/>
        </p:nvSpPr>
        <p:spPr>
          <a:xfrm>
            <a:off x="81180" y="4406288"/>
            <a:ext cx="6957430" cy="402803"/>
          </a:xfrm>
          <a:prstGeom prst="rect">
            <a:avLst/>
          </a:prstGeom>
        </p:spPr>
        <p:txBody>
          <a:bodyPr wrap="square">
            <a:spAutoFit/>
          </a:bodyPr>
          <a:lstStyle/>
          <a:p>
            <a:pPr marL="342900" indent="-342900">
              <a:lnSpc>
                <a:spcPct val="150000"/>
              </a:lnSpc>
              <a:buFont typeface="+mj-lt"/>
              <a:buAutoNum type="arabicPeriod" startAt="2"/>
            </a:pPr>
            <a:r>
              <a:rPr lang="en-US" sz="1500" dirty="0"/>
              <a:t>From the PO, click on the Options Dots</a:t>
            </a:r>
          </a:p>
        </p:txBody>
      </p:sp>
      <p:sp>
        <p:nvSpPr>
          <p:cNvPr id="37" name="Rectangle 36">
            <a:extLst>
              <a:ext uri="{FF2B5EF4-FFF2-40B4-BE49-F238E27FC236}">
                <a16:creationId xmlns:a16="http://schemas.microsoft.com/office/drawing/2014/main" id="{281531A3-1FF2-441E-B7AB-C71C2136A8FF}"/>
              </a:ext>
            </a:extLst>
          </p:cNvPr>
          <p:cNvSpPr/>
          <p:nvPr/>
        </p:nvSpPr>
        <p:spPr>
          <a:xfrm>
            <a:off x="81180" y="4844101"/>
            <a:ext cx="6957430" cy="402803"/>
          </a:xfrm>
          <a:prstGeom prst="rect">
            <a:avLst/>
          </a:prstGeom>
        </p:spPr>
        <p:txBody>
          <a:bodyPr wrap="square">
            <a:spAutoFit/>
          </a:bodyPr>
          <a:lstStyle/>
          <a:p>
            <a:pPr marL="342900" indent="-342900">
              <a:lnSpc>
                <a:spcPct val="150000"/>
              </a:lnSpc>
              <a:buFont typeface="+mj-lt"/>
              <a:buAutoNum type="arabicPeriod" startAt="3"/>
            </a:pPr>
            <a:r>
              <a:rPr lang="en-US" sz="1500" dirty="0"/>
              <a:t>Click </a:t>
            </a:r>
            <a:r>
              <a:rPr lang="en-US" sz="1500" b="1" dirty="0"/>
              <a:t>Close</a:t>
            </a:r>
            <a:r>
              <a:rPr lang="en-US" sz="1500" dirty="0"/>
              <a:t> PO</a:t>
            </a:r>
          </a:p>
        </p:txBody>
      </p:sp>
      <p:sp>
        <p:nvSpPr>
          <p:cNvPr id="38" name="Rectangle 37">
            <a:extLst>
              <a:ext uri="{FF2B5EF4-FFF2-40B4-BE49-F238E27FC236}">
                <a16:creationId xmlns:a16="http://schemas.microsoft.com/office/drawing/2014/main" id="{3A132088-0E1F-4B40-AE02-4CF358E30B24}"/>
              </a:ext>
            </a:extLst>
          </p:cNvPr>
          <p:cNvSpPr/>
          <p:nvPr/>
        </p:nvSpPr>
        <p:spPr>
          <a:xfrm>
            <a:off x="81180" y="5217437"/>
            <a:ext cx="6957430" cy="402803"/>
          </a:xfrm>
          <a:prstGeom prst="rect">
            <a:avLst/>
          </a:prstGeom>
        </p:spPr>
        <p:txBody>
          <a:bodyPr wrap="square">
            <a:spAutoFit/>
          </a:bodyPr>
          <a:lstStyle/>
          <a:p>
            <a:pPr marL="342900" indent="-342900">
              <a:lnSpc>
                <a:spcPct val="150000"/>
              </a:lnSpc>
              <a:buFont typeface="+mj-lt"/>
              <a:buAutoNum type="arabicPeriod" startAt="4"/>
            </a:pPr>
            <a:r>
              <a:rPr lang="en-US" sz="1500" dirty="0"/>
              <a:t>Add a Note that explains the reason for closing the PO</a:t>
            </a:r>
          </a:p>
        </p:txBody>
      </p:sp>
      <p:sp>
        <p:nvSpPr>
          <p:cNvPr id="39" name="Rectangle 38">
            <a:extLst>
              <a:ext uri="{FF2B5EF4-FFF2-40B4-BE49-F238E27FC236}">
                <a16:creationId xmlns:a16="http://schemas.microsoft.com/office/drawing/2014/main" id="{0021EC1F-7825-4F1D-AE88-4929B43AC2E8}"/>
              </a:ext>
            </a:extLst>
          </p:cNvPr>
          <p:cNvSpPr/>
          <p:nvPr/>
        </p:nvSpPr>
        <p:spPr>
          <a:xfrm>
            <a:off x="85260" y="5624845"/>
            <a:ext cx="6957430" cy="402803"/>
          </a:xfrm>
          <a:prstGeom prst="rect">
            <a:avLst/>
          </a:prstGeom>
        </p:spPr>
        <p:txBody>
          <a:bodyPr wrap="square">
            <a:spAutoFit/>
          </a:bodyPr>
          <a:lstStyle/>
          <a:p>
            <a:pPr marL="342900" indent="-342900">
              <a:lnSpc>
                <a:spcPct val="150000"/>
              </a:lnSpc>
              <a:buFont typeface="+mj-lt"/>
              <a:buAutoNum type="arabicPeriod" startAt="5"/>
            </a:pPr>
            <a:r>
              <a:rPr lang="en-US" sz="1500" dirty="0"/>
              <a:t>Click OK</a:t>
            </a:r>
          </a:p>
        </p:txBody>
      </p:sp>
      <p:sp>
        <p:nvSpPr>
          <p:cNvPr id="40" name="Rectangle 39">
            <a:extLst>
              <a:ext uri="{FF2B5EF4-FFF2-40B4-BE49-F238E27FC236}">
                <a16:creationId xmlns:a16="http://schemas.microsoft.com/office/drawing/2014/main" id="{B9D7EF96-5069-480F-B2FE-B61C24626203}"/>
              </a:ext>
            </a:extLst>
          </p:cNvPr>
          <p:cNvSpPr/>
          <p:nvPr/>
        </p:nvSpPr>
        <p:spPr>
          <a:xfrm>
            <a:off x="6220243" y="6263952"/>
            <a:ext cx="440356" cy="23039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ectangle 30">
            <a:extLst>
              <a:ext uri="{FF2B5EF4-FFF2-40B4-BE49-F238E27FC236}">
                <a16:creationId xmlns:a16="http://schemas.microsoft.com/office/drawing/2014/main" id="{45C4994F-89D3-4499-9A9F-ACE65D98BC80}"/>
              </a:ext>
            </a:extLst>
          </p:cNvPr>
          <p:cNvSpPr/>
          <p:nvPr/>
        </p:nvSpPr>
        <p:spPr>
          <a:xfrm>
            <a:off x="-44606" y="3043421"/>
            <a:ext cx="11843261" cy="402803"/>
          </a:xfrm>
          <a:prstGeom prst="rect">
            <a:avLst/>
          </a:prstGeom>
        </p:spPr>
        <p:txBody>
          <a:bodyPr wrap="square">
            <a:spAutoFit/>
          </a:bodyPr>
          <a:lstStyle/>
          <a:p>
            <a:pPr marL="342900" indent="-342900">
              <a:lnSpc>
                <a:spcPct val="150000"/>
              </a:lnSpc>
              <a:buFont typeface="+mj-lt"/>
              <a:buAutoNum type="arabicPeriod" startAt="3"/>
            </a:pPr>
            <a:r>
              <a:rPr lang="en-US" sz="1500" dirty="0"/>
              <a:t>Make sure that the final invoice has been paid in full (in which case you may not need to close the PO) prior to following the directions below.</a:t>
            </a:r>
          </a:p>
        </p:txBody>
      </p:sp>
      <p:sp>
        <p:nvSpPr>
          <p:cNvPr id="32" name="Rectangle 31">
            <a:extLst>
              <a:ext uri="{FF2B5EF4-FFF2-40B4-BE49-F238E27FC236}">
                <a16:creationId xmlns:a16="http://schemas.microsoft.com/office/drawing/2014/main" id="{850006BF-D1EB-4FD9-AFD3-423CB41E18FA}"/>
              </a:ext>
            </a:extLst>
          </p:cNvPr>
          <p:cNvSpPr/>
          <p:nvPr/>
        </p:nvSpPr>
        <p:spPr>
          <a:xfrm>
            <a:off x="914400" y="2328203"/>
            <a:ext cx="10896599" cy="749051"/>
          </a:xfrm>
          <a:prstGeom prst="rect">
            <a:avLst/>
          </a:prstGeom>
        </p:spPr>
        <p:txBody>
          <a:bodyPr wrap="square">
            <a:spAutoFit/>
          </a:bodyPr>
          <a:lstStyle/>
          <a:p>
            <a:pPr>
              <a:lnSpc>
                <a:spcPct val="150000"/>
              </a:lnSpc>
            </a:pPr>
            <a:r>
              <a:rPr lang="en-US" altLang="en-US" sz="1500" dirty="0">
                <a:solidFill>
                  <a:srgbClr val="0D0D0D"/>
                </a:solidFill>
                <a:ea typeface="Calibri" panose="020F0502020204030204" pitchFamily="34" charset="0"/>
                <a:cs typeface="Calibri" panose="020F0502020204030204" pitchFamily="34" charset="0"/>
              </a:rPr>
              <a:t>PO’s which have been invoiced to the final 0.01 (penny) change to a state of</a:t>
            </a:r>
            <a:r>
              <a:rPr lang="en-US" altLang="en-US" sz="1500" i="1" dirty="0">
                <a:solidFill>
                  <a:srgbClr val="0D0D0D"/>
                </a:solidFill>
                <a:ea typeface="Calibri" panose="020F0502020204030204" pitchFamily="34" charset="0"/>
                <a:cs typeface="Calibri" panose="020F0502020204030204" pitchFamily="34" charset="0"/>
              </a:rPr>
              <a:t> </a:t>
            </a:r>
            <a:r>
              <a:rPr lang="en-US" altLang="en-US" sz="1500" b="1" i="1" dirty="0">
                <a:solidFill>
                  <a:srgbClr val="0D0D0D"/>
                </a:solidFill>
                <a:ea typeface="Calibri" panose="020F0502020204030204" pitchFamily="34" charset="0"/>
                <a:cs typeface="Calibri" panose="020F0502020204030204" pitchFamily="34" charset="0"/>
              </a:rPr>
              <a:t>Soft Close </a:t>
            </a:r>
            <a:r>
              <a:rPr lang="en-US" altLang="en-US" sz="1500" dirty="0">
                <a:solidFill>
                  <a:srgbClr val="0D0D0D"/>
                </a:solidFill>
                <a:ea typeface="Calibri" panose="020F0502020204030204" pitchFamily="34" charset="0"/>
                <a:cs typeface="Calibri" panose="020F0502020204030204" pitchFamily="34" charset="0"/>
              </a:rPr>
              <a:t>for 30 days to permit for potential Credit Memos.  The system will change the state of the PO to </a:t>
            </a:r>
            <a:r>
              <a:rPr lang="en-US" altLang="en-US" sz="1500" b="1" i="1" dirty="0">
                <a:solidFill>
                  <a:srgbClr val="0D0D0D"/>
                </a:solidFill>
                <a:ea typeface="Calibri" panose="020F0502020204030204" pitchFamily="34" charset="0"/>
                <a:cs typeface="Calibri" panose="020F0502020204030204" pitchFamily="34" charset="0"/>
              </a:rPr>
              <a:t>Closed</a:t>
            </a:r>
            <a:r>
              <a:rPr lang="en-US" altLang="en-US" sz="1500" dirty="0">
                <a:solidFill>
                  <a:srgbClr val="0D0D0D"/>
                </a:solidFill>
                <a:ea typeface="Calibri" panose="020F0502020204030204" pitchFamily="34" charset="0"/>
                <a:cs typeface="Calibri" panose="020F0502020204030204" pitchFamily="34" charset="0"/>
              </a:rPr>
              <a:t> on the 31</a:t>
            </a:r>
            <a:r>
              <a:rPr lang="en-US" altLang="en-US" sz="1500" baseline="30000" dirty="0">
                <a:solidFill>
                  <a:srgbClr val="0D0D0D"/>
                </a:solidFill>
                <a:ea typeface="Calibri" panose="020F0502020204030204" pitchFamily="34" charset="0"/>
                <a:cs typeface="Calibri" panose="020F0502020204030204" pitchFamily="34" charset="0"/>
              </a:rPr>
              <a:t>st</a:t>
            </a:r>
            <a:r>
              <a:rPr lang="en-US" altLang="en-US" sz="1500" dirty="0">
                <a:solidFill>
                  <a:srgbClr val="0D0D0D"/>
                </a:solidFill>
                <a:ea typeface="Calibri" panose="020F0502020204030204" pitchFamily="34" charset="0"/>
                <a:cs typeface="Calibri" panose="020F0502020204030204" pitchFamily="34" charset="0"/>
              </a:rPr>
              <a:t> day after the final 0.01 (penny) was invoiced. </a:t>
            </a:r>
            <a:endParaRPr lang="en-US" sz="1500" dirty="0"/>
          </a:p>
        </p:txBody>
      </p:sp>
      <p:pic>
        <p:nvPicPr>
          <p:cNvPr id="33" name="Picture 32">
            <a:extLst>
              <a:ext uri="{FF2B5EF4-FFF2-40B4-BE49-F238E27FC236}">
                <a16:creationId xmlns:a16="http://schemas.microsoft.com/office/drawing/2014/main" id="{0A71B222-6762-4EB6-A461-D45DAF71B4F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526" t="20611" r="26215" b="28737"/>
          <a:stretch/>
        </p:blipFill>
        <p:spPr>
          <a:xfrm>
            <a:off x="749012" y="2373542"/>
            <a:ext cx="256771" cy="312123"/>
          </a:xfrm>
          <a:prstGeom prst="rect">
            <a:avLst/>
          </a:prstGeom>
        </p:spPr>
      </p:pic>
      <p:pic>
        <p:nvPicPr>
          <p:cNvPr id="41" name="Picture 40">
            <a:extLst>
              <a:ext uri="{FF2B5EF4-FFF2-40B4-BE49-F238E27FC236}">
                <a16:creationId xmlns:a16="http://schemas.microsoft.com/office/drawing/2014/main" id="{358576F6-6B27-450F-AA82-56CB1BCD5A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526" t="20611" r="26215" b="28737"/>
          <a:stretch/>
        </p:blipFill>
        <p:spPr>
          <a:xfrm>
            <a:off x="9151974" y="5715525"/>
            <a:ext cx="256771" cy="312123"/>
          </a:xfrm>
          <a:prstGeom prst="rect">
            <a:avLst/>
          </a:prstGeom>
        </p:spPr>
      </p:pic>
      <p:sp>
        <p:nvSpPr>
          <p:cNvPr id="4" name="Rectangle 3">
            <a:extLst>
              <a:ext uri="{FF2B5EF4-FFF2-40B4-BE49-F238E27FC236}">
                <a16:creationId xmlns:a16="http://schemas.microsoft.com/office/drawing/2014/main" id="{6525B43F-AD47-49E2-B3BA-EA9ACB6C9D05}"/>
              </a:ext>
            </a:extLst>
          </p:cNvPr>
          <p:cNvSpPr/>
          <p:nvPr/>
        </p:nvSpPr>
        <p:spPr>
          <a:xfrm>
            <a:off x="9220200" y="5830485"/>
            <a:ext cx="3365440" cy="692497"/>
          </a:xfrm>
          <a:prstGeom prst="rect">
            <a:avLst/>
          </a:prstGeom>
        </p:spPr>
        <p:txBody>
          <a:bodyPr wrap="square">
            <a:spAutoFit/>
          </a:bodyPr>
          <a:lstStyle/>
          <a:p>
            <a:r>
              <a:rPr lang="en-US" sz="1300" dirty="0"/>
              <a:t>Note that the action of closing a PO will disencumber all unvouchered funds which remain on the PO</a:t>
            </a:r>
          </a:p>
        </p:txBody>
      </p:sp>
      <p:sp>
        <p:nvSpPr>
          <p:cNvPr id="13" name="Rectangle 12">
            <a:extLst>
              <a:ext uri="{FF2B5EF4-FFF2-40B4-BE49-F238E27FC236}">
                <a16:creationId xmlns:a16="http://schemas.microsoft.com/office/drawing/2014/main" id="{3093BEDB-4784-45B2-8D9A-FE2EA0B79570}"/>
              </a:ext>
            </a:extLst>
          </p:cNvPr>
          <p:cNvSpPr/>
          <p:nvPr/>
        </p:nvSpPr>
        <p:spPr>
          <a:xfrm>
            <a:off x="4965807" y="5474075"/>
            <a:ext cx="1989333" cy="29695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2" name="Picture 41">
            <a:extLst>
              <a:ext uri="{FF2B5EF4-FFF2-40B4-BE49-F238E27FC236}">
                <a16:creationId xmlns:a16="http://schemas.microsoft.com/office/drawing/2014/main" id="{6DA813DF-BA39-4735-8A7B-D11B561EBF4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307124" y="75066"/>
            <a:ext cx="598876" cy="550354"/>
          </a:xfrm>
          <a:prstGeom prst="rect">
            <a:avLst/>
          </a:prstGeom>
          <a:noFill/>
          <a:ln>
            <a:noFill/>
          </a:ln>
        </p:spPr>
      </p:pic>
      <p:sp>
        <p:nvSpPr>
          <p:cNvPr id="43" name="TextBox 42">
            <a:extLst>
              <a:ext uri="{FF2B5EF4-FFF2-40B4-BE49-F238E27FC236}">
                <a16:creationId xmlns:a16="http://schemas.microsoft.com/office/drawing/2014/main" id="{83AEC19F-DF38-4464-AE4D-25EAE871A60E}"/>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pic>
        <p:nvPicPr>
          <p:cNvPr id="6" name="Picture 5">
            <a:extLst>
              <a:ext uri="{FF2B5EF4-FFF2-40B4-BE49-F238E27FC236}">
                <a16:creationId xmlns:a16="http://schemas.microsoft.com/office/drawing/2014/main" id="{A918ABC4-8C2F-466B-B688-A0023D00AFBB}"/>
              </a:ext>
            </a:extLst>
          </p:cNvPr>
          <p:cNvPicPr>
            <a:picLocks noChangeAspect="1"/>
          </p:cNvPicPr>
          <p:nvPr/>
        </p:nvPicPr>
        <p:blipFill>
          <a:blip r:embed="rId9"/>
          <a:stretch>
            <a:fillRect/>
          </a:stretch>
        </p:blipFill>
        <p:spPr>
          <a:xfrm>
            <a:off x="8490274" y="4192342"/>
            <a:ext cx="494867" cy="458040"/>
          </a:xfrm>
          <a:prstGeom prst="rect">
            <a:avLst/>
          </a:prstGeom>
        </p:spPr>
      </p:pic>
      <p:sp>
        <p:nvSpPr>
          <p:cNvPr id="10" name="Rectangle 9">
            <a:extLst>
              <a:ext uri="{FF2B5EF4-FFF2-40B4-BE49-F238E27FC236}">
                <a16:creationId xmlns:a16="http://schemas.microsoft.com/office/drawing/2014/main" id="{B41A17EF-E5C7-4A88-AC3E-B26EAC762725}"/>
              </a:ext>
            </a:extLst>
          </p:cNvPr>
          <p:cNvSpPr/>
          <p:nvPr/>
        </p:nvSpPr>
        <p:spPr>
          <a:xfrm>
            <a:off x="8978008" y="4262793"/>
            <a:ext cx="2446965" cy="830997"/>
          </a:xfrm>
          <a:prstGeom prst="rect">
            <a:avLst/>
          </a:prstGeom>
        </p:spPr>
        <p:txBody>
          <a:bodyPr wrap="square">
            <a:spAutoFit/>
          </a:bodyPr>
          <a:lstStyle/>
          <a:p>
            <a:r>
              <a:rPr lang="en-US" sz="1600" b="1" u="sng" dirty="0"/>
              <a:t>Do not </a:t>
            </a:r>
            <a:r>
              <a:rPr lang="en-US" sz="1600" b="1" dirty="0"/>
              <a:t>click on </a:t>
            </a:r>
            <a:r>
              <a:rPr lang="en-US" sz="1600" b="1" u="sng" dirty="0"/>
              <a:t>cancel</a:t>
            </a:r>
            <a:r>
              <a:rPr lang="en-US" sz="1600" b="1" dirty="0"/>
              <a:t>.  </a:t>
            </a:r>
            <a:r>
              <a:rPr lang="en-US" sz="1600" dirty="0"/>
              <a:t>Choose the option to </a:t>
            </a:r>
            <a:r>
              <a:rPr lang="en-US" sz="1600" b="1" dirty="0"/>
              <a:t>Close the PO</a:t>
            </a:r>
          </a:p>
        </p:txBody>
      </p:sp>
      <p:pic>
        <p:nvPicPr>
          <p:cNvPr id="12" name="Picture 11">
            <a:extLst>
              <a:ext uri="{FF2B5EF4-FFF2-40B4-BE49-F238E27FC236}">
                <a16:creationId xmlns:a16="http://schemas.microsoft.com/office/drawing/2014/main" id="{4D57F27C-5602-45B8-B42A-B3D4E5E2ACC8}"/>
              </a:ext>
            </a:extLst>
          </p:cNvPr>
          <p:cNvPicPr>
            <a:picLocks noChangeAspect="1"/>
          </p:cNvPicPr>
          <p:nvPr/>
        </p:nvPicPr>
        <p:blipFill>
          <a:blip r:embed="rId10"/>
          <a:stretch>
            <a:fillRect/>
          </a:stretch>
        </p:blipFill>
        <p:spPr>
          <a:xfrm>
            <a:off x="3208130" y="4002097"/>
            <a:ext cx="4915586" cy="419158"/>
          </a:xfrm>
          <a:prstGeom prst="rect">
            <a:avLst/>
          </a:prstGeom>
        </p:spPr>
      </p:pic>
      <p:sp>
        <p:nvSpPr>
          <p:cNvPr id="44" name="Rectangle 43">
            <a:extLst>
              <a:ext uri="{FF2B5EF4-FFF2-40B4-BE49-F238E27FC236}">
                <a16:creationId xmlns:a16="http://schemas.microsoft.com/office/drawing/2014/main" id="{75FAA560-6FB6-4494-8D76-831CF29F2D6B}"/>
              </a:ext>
            </a:extLst>
          </p:cNvPr>
          <p:cNvSpPr/>
          <p:nvPr/>
        </p:nvSpPr>
        <p:spPr>
          <a:xfrm>
            <a:off x="7818722" y="4089589"/>
            <a:ext cx="268357" cy="254722"/>
          </a:xfrm>
          <a:prstGeom prst="rect">
            <a:avLst/>
          </a:prstGeom>
          <a:noFill/>
          <a:ln w="28575">
            <a:solidFill>
              <a:srgbClr val="00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1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080"/>
                                        </p:tgtEl>
                                        <p:attrNameLst>
                                          <p:attrName>style.visibility</p:attrName>
                                        </p:attrNameLst>
                                      </p:cBhvr>
                                      <p:to>
                                        <p:strVal val="visible"/>
                                      </p:to>
                                    </p:set>
                                    <p:animEffect transition="in" filter="fade">
                                      <p:cBhvr>
                                        <p:cTn id="57" dur="1000"/>
                                        <p:tgtEl>
                                          <p:spTgt spid="3080"/>
                                        </p:tgtEl>
                                      </p:cBhvr>
                                    </p:animEffect>
                                    <p:anim calcmode="lin" valueType="num">
                                      <p:cBhvr>
                                        <p:cTn id="58" dur="1000" fill="hold"/>
                                        <p:tgtEl>
                                          <p:spTgt spid="3080"/>
                                        </p:tgtEl>
                                        <p:attrNameLst>
                                          <p:attrName>ppt_x</p:attrName>
                                        </p:attrNameLst>
                                      </p:cBhvr>
                                      <p:tavLst>
                                        <p:tav tm="0">
                                          <p:val>
                                            <p:strVal val="#ppt_x"/>
                                          </p:val>
                                        </p:tav>
                                        <p:tav tm="100000">
                                          <p:val>
                                            <p:strVal val="#ppt_x"/>
                                          </p:val>
                                        </p:tav>
                                      </p:tavLst>
                                    </p:anim>
                                    <p:anim calcmode="lin" valueType="num">
                                      <p:cBhvr>
                                        <p:cTn id="59"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1000"/>
                                        <p:tgtEl>
                                          <p:spTgt spid="35"/>
                                        </p:tgtEl>
                                      </p:cBhvr>
                                    </p:animEffect>
                                    <p:anim calcmode="lin" valueType="num">
                                      <p:cBhvr>
                                        <p:cTn id="69" dur="1000" fill="hold"/>
                                        <p:tgtEl>
                                          <p:spTgt spid="35"/>
                                        </p:tgtEl>
                                        <p:attrNameLst>
                                          <p:attrName>ppt_x</p:attrName>
                                        </p:attrNameLst>
                                      </p:cBhvr>
                                      <p:tavLst>
                                        <p:tav tm="0">
                                          <p:val>
                                            <p:strVal val="#ppt_x"/>
                                          </p:val>
                                        </p:tav>
                                        <p:tav tm="100000">
                                          <p:val>
                                            <p:strVal val="#ppt_x"/>
                                          </p:val>
                                        </p:tav>
                                      </p:tavLst>
                                    </p:anim>
                                    <p:anim calcmode="lin" valueType="num">
                                      <p:cBhvr>
                                        <p:cTn id="70" dur="1000" fill="hold"/>
                                        <p:tgtEl>
                                          <p:spTgt spid="3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1000"/>
                                        <p:tgtEl>
                                          <p:spTgt spid="44"/>
                                        </p:tgtEl>
                                      </p:cBhvr>
                                    </p:animEffect>
                                    <p:anim calcmode="lin" valueType="num">
                                      <p:cBhvr>
                                        <p:cTn id="86" dur="1000" fill="hold"/>
                                        <p:tgtEl>
                                          <p:spTgt spid="44"/>
                                        </p:tgtEl>
                                        <p:attrNameLst>
                                          <p:attrName>ppt_x</p:attrName>
                                        </p:attrNameLst>
                                      </p:cBhvr>
                                      <p:tavLst>
                                        <p:tav tm="0">
                                          <p:val>
                                            <p:strVal val="#ppt_x"/>
                                          </p:val>
                                        </p:tav>
                                        <p:tav tm="100000">
                                          <p:val>
                                            <p:strVal val="#ppt_x"/>
                                          </p:val>
                                        </p:tav>
                                      </p:tavLst>
                                    </p:anim>
                                    <p:anim calcmode="lin" valueType="num">
                                      <p:cBhvr>
                                        <p:cTn id="8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nodeType="click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p:cTn id="92" dur="1000" fill="hold"/>
                                        <p:tgtEl>
                                          <p:spTgt spid="6"/>
                                        </p:tgtEl>
                                        <p:attrNameLst>
                                          <p:attrName>ppt_w</p:attrName>
                                        </p:attrNameLst>
                                      </p:cBhvr>
                                      <p:tavLst>
                                        <p:tav tm="0">
                                          <p:val>
                                            <p:fltVal val="0"/>
                                          </p:val>
                                        </p:tav>
                                        <p:tav tm="100000">
                                          <p:val>
                                            <p:strVal val="#ppt_w"/>
                                          </p:val>
                                        </p:tav>
                                      </p:tavLst>
                                    </p:anim>
                                    <p:anim calcmode="lin" valueType="num">
                                      <p:cBhvr>
                                        <p:cTn id="93" dur="1000" fill="hold"/>
                                        <p:tgtEl>
                                          <p:spTgt spid="6"/>
                                        </p:tgtEl>
                                        <p:attrNameLst>
                                          <p:attrName>ppt_h</p:attrName>
                                        </p:attrNameLst>
                                      </p:cBhvr>
                                      <p:tavLst>
                                        <p:tav tm="0">
                                          <p:val>
                                            <p:fltVal val="0"/>
                                          </p:val>
                                        </p:tav>
                                        <p:tav tm="100000">
                                          <p:val>
                                            <p:strVal val="#ppt_h"/>
                                          </p:val>
                                        </p:tav>
                                      </p:tavLst>
                                    </p:anim>
                                    <p:anim calcmode="lin" valueType="num">
                                      <p:cBhvr>
                                        <p:cTn id="94" dur="1000" fill="hold"/>
                                        <p:tgtEl>
                                          <p:spTgt spid="6"/>
                                        </p:tgtEl>
                                        <p:attrNameLst>
                                          <p:attrName>style.rotation</p:attrName>
                                        </p:attrNameLst>
                                      </p:cBhvr>
                                      <p:tavLst>
                                        <p:tav tm="0">
                                          <p:val>
                                            <p:fltVal val="90"/>
                                          </p:val>
                                        </p:tav>
                                        <p:tav tm="100000">
                                          <p:val>
                                            <p:fltVal val="0"/>
                                          </p:val>
                                        </p:tav>
                                      </p:tavLst>
                                    </p:anim>
                                    <p:animEffect transition="in" filter="fade">
                                      <p:cBhvr>
                                        <p:cTn id="95" dur="1000"/>
                                        <p:tgtEl>
                                          <p:spTgt spid="6"/>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1000"/>
                                        <p:tgtEl>
                                          <p:spTgt spid="37"/>
                                        </p:tgtEl>
                                      </p:cBhvr>
                                    </p:animEffect>
                                    <p:anim calcmode="lin" valueType="num">
                                      <p:cBhvr>
                                        <p:cTn id="107" dur="1000" fill="hold"/>
                                        <p:tgtEl>
                                          <p:spTgt spid="37"/>
                                        </p:tgtEl>
                                        <p:attrNameLst>
                                          <p:attrName>ppt_x</p:attrName>
                                        </p:attrNameLst>
                                      </p:cBhvr>
                                      <p:tavLst>
                                        <p:tav tm="0">
                                          <p:val>
                                            <p:strVal val="#ppt_x"/>
                                          </p:val>
                                        </p:tav>
                                        <p:tav tm="100000">
                                          <p:val>
                                            <p:strVal val="#ppt_x"/>
                                          </p:val>
                                        </p:tav>
                                      </p:tavLst>
                                    </p:anim>
                                    <p:anim calcmode="lin" valueType="num">
                                      <p:cBhvr>
                                        <p:cTn id="108" dur="1000" fill="hold"/>
                                        <p:tgtEl>
                                          <p:spTgt spid="37"/>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077"/>
                                        </p:tgtEl>
                                        <p:attrNameLst>
                                          <p:attrName>style.visibility</p:attrName>
                                        </p:attrNameLst>
                                      </p:cBhvr>
                                      <p:to>
                                        <p:strVal val="visible"/>
                                      </p:to>
                                    </p:set>
                                    <p:animEffect transition="in" filter="fade">
                                      <p:cBhvr>
                                        <p:cTn id="111" dur="1000"/>
                                        <p:tgtEl>
                                          <p:spTgt spid="3077"/>
                                        </p:tgtEl>
                                      </p:cBhvr>
                                    </p:animEffect>
                                    <p:anim calcmode="lin" valueType="num">
                                      <p:cBhvr>
                                        <p:cTn id="112" dur="1000" fill="hold"/>
                                        <p:tgtEl>
                                          <p:spTgt spid="3077"/>
                                        </p:tgtEl>
                                        <p:attrNameLst>
                                          <p:attrName>ppt_x</p:attrName>
                                        </p:attrNameLst>
                                      </p:cBhvr>
                                      <p:tavLst>
                                        <p:tav tm="0">
                                          <p:val>
                                            <p:strVal val="#ppt_x"/>
                                          </p:val>
                                        </p:tav>
                                        <p:tav tm="100000">
                                          <p:val>
                                            <p:strVal val="#ppt_x"/>
                                          </p:val>
                                        </p:tav>
                                      </p:tavLst>
                                    </p:anim>
                                    <p:anim calcmode="lin" valueType="num">
                                      <p:cBhvr>
                                        <p:cTn id="113" dur="1000" fill="hold"/>
                                        <p:tgtEl>
                                          <p:spTgt spid="3077"/>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fade">
                                      <p:cBhvr>
                                        <p:cTn id="116" dur="1000"/>
                                        <p:tgtEl>
                                          <p:spTgt spid="14"/>
                                        </p:tgtEl>
                                      </p:cBhvr>
                                    </p:animEffect>
                                    <p:anim calcmode="lin" valueType="num">
                                      <p:cBhvr>
                                        <p:cTn id="117" dur="1000" fill="hold"/>
                                        <p:tgtEl>
                                          <p:spTgt spid="14"/>
                                        </p:tgtEl>
                                        <p:attrNameLst>
                                          <p:attrName>ppt_x</p:attrName>
                                        </p:attrNameLst>
                                      </p:cBhvr>
                                      <p:tavLst>
                                        <p:tav tm="0">
                                          <p:val>
                                            <p:strVal val="#ppt_x"/>
                                          </p:val>
                                        </p:tav>
                                        <p:tav tm="100000">
                                          <p:val>
                                            <p:strVal val="#ppt_x"/>
                                          </p:val>
                                        </p:tav>
                                      </p:tavLst>
                                    </p:anim>
                                    <p:anim calcmode="lin" valueType="num">
                                      <p:cBhvr>
                                        <p:cTn id="1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1000"/>
                                        <p:tgtEl>
                                          <p:spTgt spid="38"/>
                                        </p:tgtEl>
                                      </p:cBhvr>
                                    </p:animEffect>
                                    <p:anim calcmode="lin" valueType="num">
                                      <p:cBhvr>
                                        <p:cTn id="124" dur="1000" fill="hold"/>
                                        <p:tgtEl>
                                          <p:spTgt spid="38"/>
                                        </p:tgtEl>
                                        <p:attrNameLst>
                                          <p:attrName>ppt_x</p:attrName>
                                        </p:attrNameLst>
                                      </p:cBhvr>
                                      <p:tavLst>
                                        <p:tav tm="0">
                                          <p:val>
                                            <p:strVal val="#ppt_x"/>
                                          </p:val>
                                        </p:tav>
                                        <p:tav tm="100000">
                                          <p:val>
                                            <p:strVal val="#ppt_x"/>
                                          </p:val>
                                        </p:tav>
                                      </p:tavLst>
                                    </p:anim>
                                    <p:anim calcmode="lin" valueType="num">
                                      <p:cBhvr>
                                        <p:cTn id="125" dur="1000" fill="hold"/>
                                        <p:tgtEl>
                                          <p:spTgt spid="38"/>
                                        </p:tgtEl>
                                        <p:attrNameLst>
                                          <p:attrName>ppt_y</p:attrName>
                                        </p:attrNameLst>
                                      </p:cBhvr>
                                      <p:tavLst>
                                        <p:tav tm="0">
                                          <p:val>
                                            <p:strVal val="#ppt_y+.1"/>
                                          </p:val>
                                        </p:tav>
                                        <p:tav tm="100000">
                                          <p:val>
                                            <p:strVal val="#ppt_y"/>
                                          </p:val>
                                        </p:tav>
                                      </p:tavLst>
                                    </p:anim>
                                  </p:childTnLst>
                                </p:cTn>
                              </p:par>
                              <p:par>
                                <p:cTn id="126" presetID="53" presetClass="entr" presetSubtype="16" fill="hold" grpId="0" nodeType="withEffect">
                                  <p:stCondLst>
                                    <p:cond delay="0"/>
                                  </p:stCondLst>
                                  <p:childTnLst>
                                    <p:set>
                                      <p:cBhvr>
                                        <p:cTn id="127" dur="1" fill="hold">
                                          <p:stCondLst>
                                            <p:cond delay="0"/>
                                          </p:stCondLst>
                                        </p:cTn>
                                        <p:tgtEl>
                                          <p:spTgt spid="2"/>
                                        </p:tgtEl>
                                        <p:attrNameLst>
                                          <p:attrName>style.visibility</p:attrName>
                                        </p:attrNameLst>
                                      </p:cBhvr>
                                      <p:to>
                                        <p:strVal val="visible"/>
                                      </p:to>
                                    </p:set>
                                    <p:anim calcmode="lin" valueType="num">
                                      <p:cBhvr>
                                        <p:cTn id="128" dur="500" fill="hold"/>
                                        <p:tgtEl>
                                          <p:spTgt spid="2"/>
                                        </p:tgtEl>
                                        <p:attrNameLst>
                                          <p:attrName>ppt_w</p:attrName>
                                        </p:attrNameLst>
                                      </p:cBhvr>
                                      <p:tavLst>
                                        <p:tav tm="0">
                                          <p:val>
                                            <p:fltVal val="0"/>
                                          </p:val>
                                        </p:tav>
                                        <p:tav tm="100000">
                                          <p:val>
                                            <p:strVal val="#ppt_w"/>
                                          </p:val>
                                        </p:tav>
                                      </p:tavLst>
                                    </p:anim>
                                    <p:anim calcmode="lin" valueType="num">
                                      <p:cBhvr>
                                        <p:cTn id="129" dur="500" fill="hold"/>
                                        <p:tgtEl>
                                          <p:spTgt spid="2"/>
                                        </p:tgtEl>
                                        <p:attrNameLst>
                                          <p:attrName>ppt_h</p:attrName>
                                        </p:attrNameLst>
                                      </p:cBhvr>
                                      <p:tavLst>
                                        <p:tav tm="0">
                                          <p:val>
                                            <p:fltVal val="0"/>
                                          </p:val>
                                        </p:tav>
                                        <p:tav tm="100000">
                                          <p:val>
                                            <p:strVal val="#ppt_h"/>
                                          </p:val>
                                        </p:tav>
                                      </p:tavLst>
                                    </p:anim>
                                    <p:animEffect transition="in" filter="fade">
                                      <p:cBhvr>
                                        <p:cTn id="130" dur="500"/>
                                        <p:tgtEl>
                                          <p:spTgt spid="2"/>
                                        </p:tgtEl>
                                      </p:cBhvr>
                                    </p:animEffect>
                                  </p:childTnLst>
                                </p:cTn>
                              </p:par>
                              <p:par>
                                <p:cTn id="131" presetID="53" presetClass="entr" presetSubtype="16" fill="hold" nodeType="withEffect">
                                  <p:stCondLst>
                                    <p:cond delay="0"/>
                                  </p:stCondLst>
                                  <p:childTnLst>
                                    <p:set>
                                      <p:cBhvr>
                                        <p:cTn id="132" dur="1" fill="hold">
                                          <p:stCondLst>
                                            <p:cond delay="0"/>
                                          </p:stCondLst>
                                        </p:cTn>
                                        <p:tgtEl>
                                          <p:spTgt spid="3076"/>
                                        </p:tgtEl>
                                        <p:attrNameLst>
                                          <p:attrName>style.visibility</p:attrName>
                                        </p:attrNameLst>
                                      </p:cBhvr>
                                      <p:to>
                                        <p:strVal val="visible"/>
                                      </p:to>
                                    </p:set>
                                    <p:anim calcmode="lin" valueType="num">
                                      <p:cBhvr>
                                        <p:cTn id="133" dur="500" fill="hold"/>
                                        <p:tgtEl>
                                          <p:spTgt spid="3076"/>
                                        </p:tgtEl>
                                        <p:attrNameLst>
                                          <p:attrName>ppt_w</p:attrName>
                                        </p:attrNameLst>
                                      </p:cBhvr>
                                      <p:tavLst>
                                        <p:tav tm="0">
                                          <p:val>
                                            <p:fltVal val="0"/>
                                          </p:val>
                                        </p:tav>
                                        <p:tav tm="100000">
                                          <p:val>
                                            <p:strVal val="#ppt_w"/>
                                          </p:val>
                                        </p:tav>
                                      </p:tavLst>
                                    </p:anim>
                                    <p:anim calcmode="lin" valueType="num">
                                      <p:cBhvr>
                                        <p:cTn id="134" dur="500" fill="hold"/>
                                        <p:tgtEl>
                                          <p:spTgt spid="3076"/>
                                        </p:tgtEl>
                                        <p:attrNameLst>
                                          <p:attrName>ppt_h</p:attrName>
                                        </p:attrNameLst>
                                      </p:cBhvr>
                                      <p:tavLst>
                                        <p:tav tm="0">
                                          <p:val>
                                            <p:fltVal val="0"/>
                                          </p:val>
                                        </p:tav>
                                        <p:tav tm="100000">
                                          <p:val>
                                            <p:strVal val="#ppt_h"/>
                                          </p:val>
                                        </p:tav>
                                      </p:tavLst>
                                    </p:anim>
                                    <p:animEffect transition="in" filter="fade">
                                      <p:cBhvr>
                                        <p:cTn id="135" dur="500"/>
                                        <p:tgtEl>
                                          <p:spTgt spid="3076"/>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3"/>
                                        </p:tgtEl>
                                        <p:attrNameLst>
                                          <p:attrName>style.visibility</p:attrName>
                                        </p:attrNameLst>
                                      </p:cBhvr>
                                      <p:to>
                                        <p:strVal val="visible"/>
                                      </p:to>
                                    </p:set>
                                    <p:anim calcmode="lin" valueType="num">
                                      <p:cBhvr>
                                        <p:cTn id="138" dur="500" fill="hold"/>
                                        <p:tgtEl>
                                          <p:spTgt spid="13"/>
                                        </p:tgtEl>
                                        <p:attrNameLst>
                                          <p:attrName>ppt_w</p:attrName>
                                        </p:attrNameLst>
                                      </p:cBhvr>
                                      <p:tavLst>
                                        <p:tav tm="0">
                                          <p:val>
                                            <p:fltVal val="0"/>
                                          </p:val>
                                        </p:tav>
                                        <p:tav tm="100000">
                                          <p:val>
                                            <p:strVal val="#ppt_w"/>
                                          </p:val>
                                        </p:tav>
                                      </p:tavLst>
                                    </p:anim>
                                    <p:anim calcmode="lin" valueType="num">
                                      <p:cBhvr>
                                        <p:cTn id="139" dur="500" fill="hold"/>
                                        <p:tgtEl>
                                          <p:spTgt spid="13"/>
                                        </p:tgtEl>
                                        <p:attrNameLst>
                                          <p:attrName>ppt_h</p:attrName>
                                        </p:attrNameLst>
                                      </p:cBhvr>
                                      <p:tavLst>
                                        <p:tav tm="0">
                                          <p:val>
                                            <p:fltVal val="0"/>
                                          </p:val>
                                        </p:tav>
                                        <p:tav tm="100000">
                                          <p:val>
                                            <p:strVal val="#ppt_h"/>
                                          </p:val>
                                        </p:tav>
                                      </p:tavLst>
                                    </p:anim>
                                    <p:animEffect transition="in" filter="fade">
                                      <p:cBhvr>
                                        <p:cTn id="140" dur="500"/>
                                        <p:tgtEl>
                                          <p:spTgt spid="13"/>
                                        </p:tgtEl>
                                      </p:cBhvr>
                                    </p:animEffect>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fade">
                                      <p:cBhvr>
                                        <p:cTn id="145" dur="1000"/>
                                        <p:tgtEl>
                                          <p:spTgt spid="39"/>
                                        </p:tgtEl>
                                      </p:cBhvr>
                                    </p:animEffect>
                                    <p:anim calcmode="lin" valueType="num">
                                      <p:cBhvr>
                                        <p:cTn id="146" dur="1000" fill="hold"/>
                                        <p:tgtEl>
                                          <p:spTgt spid="39"/>
                                        </p:tgtEl>
                                        <p:attrNameLst>
                                          <p:attrName>ppt_x</p:attrName>
                                        </p:attrNameLst>
                                      </p:cBhvr>
                                      <p:tavLst>
                                        <p:tav tm="0">
                                          <p:val>
                                            <p:strVal val="#ppt_x"/>
                                          </p:val>
                                        </p:tav>
                                        <p:tav tm="100000">
                                          <p:val>
                                            <p:strVal val="#ppt_x"/>
                                          </p:val>
                                        </p:tav>
                                      </p:tavLst>
                                    </p:anim>
                                    <p:anim calcmode="lin" valueType="num">
                                      <p:cBhvr>
                                        <p:cTn id="147" dur="1000" fill="hold"/>
                                        <p:tgtEl>
                                          <p:spTgt spid="39"/>
                                        </p:tgtEl>
                                        <p:attrNameLst>
                                          <p:attrName>ppt_y</p:attrName>
                                        </p:attrNameLst>
                                      </p:cBhvr>
                                      <p:tavLst>
                                        <p:tav tm="0">
                                          <p:val>
                                            <p:strVal val="#ppt_y+.1"/>
                                          </p:val>
                                        </p:tav>
                                        <p:tav tm="100000">
                                          <p:val>
                                            <p:strVal val="#ppt_y"/>
                                          </p:val>
                                        </p:tav>
                                      </p:tavLst>
                                    </p:anim>
                                  </p:childTnLst>
                                </p:cTn>
                              </p:par>
                              <p:par>
                                <p:cTn id="148" presetID="53" presetClass="entr" presetSubtype="16" fill="hold" grpId="0" nodeType="withEffect">
                                  <p:stCondLst>
                                    <p:cond delay="0"/>
                                  </p:stCondLst>
                                  <p:childTnLst>
                                    <p:set>
                                      <p:cBhvr>
                                        <p:cTn id="149" dur="1" fill="hold">
                                          <p:stCondLst>
                                            <p:cond delay="0"/>
                                          </p:stCondLst>
                                        </p:cTn>
                                        <p:tgtEl>
                                          <p:spTgt spid="40"/>
                                        </p:tgtEl>
                                        <p:attrNameLst>
                                          <p:attrName>style.visibility</p:attrName>
                                        </p:attrNameLst>
                                      </p:cBhvr>
                                      <p:to>
                                        <p:strVal val="visible"/>
                                      </p:to>
                                    </p:set>
                                    <p:anim calcmode="lin" valueType="num">
                                      <p:cBhvr>
                                        <p:cTn id="150" dur="500" fill="hold"/>
                                        <p:tgtEl>
                                          <p:spTgt spid="40"/>
                                        </p:tgtEl>
                                        <p:attrNameLst>
                                          <p:attrName>ppt_w</p:attrName>
                                        </p:attrNameLst>
                                      </p:cBhvr>
                                      <p:tavLst>
                                        <p:tav tm="0">
                                          <p:val>
                                            <p:fltVal val="0"/>
                                          </p:val>
                                        </p:tav>
                                        <p:tav tm="100000">
                                          <p:val>
                                            <p:strVal val="#ppt_w"/>
                                          </p:val>
                                        </p:tav>
                                      </p:tavLst>
                                    </p:anim>
                                    <p:anim calcmode="lin" valueType="num">
                                      <p:cBhvr>
                                        <p:cTn id="151" dur="500" fill="hold"/>
                                        <p:tgtEl>
                                          <p:spTgt spid="40"/>
                                        </p:tgtEl>
                                        <p:attrNameLst>
                                          <p:attrName>ppt_h</p:attrName>
                                        </p:attrNameLst>
                                      </p:cBhvr>
                                      <p:tavLst>
                                        <p:tav tm="0">
                                          <p:val>
                                            <p:fltVal val="0"/>
                                          </p:val>
                                        </p:tav>
                                        <p:tav tm="100000">
                                          <p:val>
                                            <p:strVal val="#ppt_h"/>
                                          </p:val>
                                        </p:tav>
                                      </p:tavLst>
                                    </p:anim>
                                    <p:animEffect transition="in" filter="fade">
                                      <p:cBhvr>
                                        <p:cTn id="152" dur="500"/>
                                        <p:tgtEl>
                                          <p:spTgt spid="40"/>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nodeType="click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500" fill="hold"/>
                                        <p:tgtEl>
                                          <p:spTgt spid="41"/>
                                        </p:tgtEl>
                                        <p:attrNameLst>
                                          <p:attrName>ppt_w</p:attrName>
                                        </p:attrNameLst>
                                      </p:cBhvr>
                                      <p:tavLst>
                                        <p:tav tm="0">
                                          <p:val>
                                            <p:fltVal val="0"/>
                                          </p:val>
                                        </p:tav>
                                        <p:tav tm="100000">
                                          <p:val>
                                            <p:strVal val="#ppt_w"/>
                                          </p:val>
                                        </p:tav>
                                      </p:tavLst>
                                    </p:anim>
                                    <p:anim calcmode="lin" valueType="num">
                                      <p:cBhvr>
                                        <p:cTn id="158" dur="500" fill="hold"/>
                                        <p:tgtEl>
                                          <p:spTgt spid="41"/>
                                        </p:tgtEl>
                                        <p:attrNameLst>
                                          <p:attrName>ppt_h</p:attrName>
                                        </p:attrNameLst>
                                      </p:cBhvr>
                                      <p:tavLst>
                                        <p:tav tm="0">
                                          <p:val>
                                            <p:fltVal val="0"/>
                                          </p:val>
                                        </p:tav>
                                        <p:tav tm="100000">
                                          <p:val>
                                            <p:strVal val="#ppt_h"/>
                                          </p:val>
                                        </p:tav>
                                      </p:tavLst>
                                    </p:anim>
                                    <p:animEffect transition="in" filter="fade">
                                      <p:cBhvr>
                                        <p:cTn id="159" dur="500"/>
                                        <p:tgtEl>
                                          <p:spTgt spid="41"/>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4"/>
                                        </p:tgtEl>
                                        <p:attrNameLst>
                                          <p:attrName>style.visibility</p:attrName>
                                        </p:attrNameLst>
                                      </p:cBhvr>
                                      <p:to>
                                        <p:strVal val="visible"/>
                                      </p:to>
                                    </p:set>
                                    <p:anim calcmode="lin" valueType="num">
                                      <p:cBhvr>
                                        <p:cTn id="162" dur="500" fill="hold"/>
                                        <p:tgtEl>
                                          <p:spTgt spid="4"/>
                                        </p:tgtEl>
                                        <p:attrNameLst>
                                          <p:attrName>ppt_w</p:attrName>
                                        </p:attrNameLst>
                                      </p:cBhvr>
                                      <p:tavLst>
                                        <p:tav tm="0">
                                          <p:val>
                                            <p:fltVal val="0"/>
                                          </p:val>
                                        </p:tav>
                                        <p:tav tm="100000">
                                          <p:val>
                                            <p:strVal val="#ppt_w"/>
                                          </p:val>
                                        </p:tav>
                                      </p:tavLst>
                                    </p:anim>
                                    <p:anim calcmode="lin" valueType="num">
                                      <p:cBhvr>
                                        <p:cTn id="163" dur="500" fill="hold"/>
                                        <p:tgtEl>
                                          <p:spTgt spid="4"/>
                                        </p:tgtEl>
                                        <p:attrNameLst>
                                          <p:attrName>ppt_h</p:attrName>
                                        </p:attrNameLst>
                                      </p:cBhvr>
                                      <p:tavLst>
                                        <p:tav tm="0">
                                          <p:val>
                                            <p:fltVal val="0"/>
                                          </p:val>
                                        </p:tav>
                                        <p:tav tm="100000">
                                          <p:val>
                                            <p:strVal val="#ppt_h"/>
                                          </p:val>
                                        </p:tav>
                                      </p:tavLst>
                                    </p:anim>
                                    <p:animEffect transition="in" filter="fade">
                                      <p:cBhvr>
                                        <p:cTn id="16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26" grpId="0"/>
      <p:bldP spid="27" grpId="0"/>
      <p:bldP spid="28" grpId="0"/>
      <p:bldP spid="29" grpId="0"/>
      <p:bldP spid="34" grpId="0"/>
      <p:bldP spid="35" grpId="0"/>
      <p:bldP spid="36" grpId="0"/>
      <p:bldP spid="37" grpId="0"/>
      <p:bldP spid="38" grpId="0"/>
      <p:bldP spid="39" grpId="0"/>
      <p:bldP spid="40" grpId="0" animBg="1"/>
      <p:bldP spid="31" grpId="0"/>
      <p:bldP spid="32" grpId="0"/>
      <p:bldP spid="4" grpId="0"/>
      <p:bldP spid="13" grpId="0" animBg="1"/>
      <p:bldP spid="10" grpId="0"/>
      <p:bldP spid="4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7" name="TextBox 6"/>
          <p:cNvSpPr txBox="1"/>
          <p:nvPr/>
        </p:nvSpPr>
        <p:spPr>
          <a:xfrm>
            <a:off x="2269472" y="457200"/>
            <a:ext cx="7951215" cy="584775"/>
          </a:xfrm>
          <a:prstGeom prst="rect">
            <a:avLst/>
          </a:prstGeom>
          <a:noFill/>
        </p:spPr>
        <p:txBody>
          <a:bodyPr wrap="none" rtlCol="0">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UShop Training Materials – Table of Contents</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1" name="TextBox 10">
            <a:extLst>
              <a:ext uri="{FF2B5EF4-FFF2-40B4-BE49-F238E27FC236}">
                <a16:creationId xmlns:a16="http://schemas.microsoft.com/office/drawing/2014/main" id="{97F66F52-CC95-42F3-9335-9000F7548CEB}"/>
              </a:ext>
            </a:extLst>
          </p:cNvPr>
          <p:cNvSpPr txBox="1"/>
          <p:nvPr/>
        </p:nvSpPr>
        <p:spPr>
          <a:xfrm>
            <a:off x="6798328" y="1860492"/>
            <a:ext cx="3886200" cy="2343655"/>
          </a:xfrm>
          <a:prstGeom prst="rect">
            <a:avLst/>
          </a:prstGeom>
          <a:noFill/>
        </p:spPr>
        <p:txBody>
          <a:bodyPr wrap="square" rtlCol="0">
            <a:spAutoFit/>
          </a:bodyPr>
          <a:lstStyle/>
          <a:p>
            <a:pPr marL="457200" indent="-4572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4" action="ppaction://hlinksldjump"/>
              </a:rPr>
              <a:t>Invoicing &amp; Payment</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5" action="ppaction://hlinksldjump"/>
              </a:rPr>
              <a:t>Closing 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6" action="ppaction://hlinksldjump"/>
              </a:rPr>
              <a:t>Reports &amp; Searching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7" action="ppaction://hlinksldjump"/>
              </a:rPr>
              <a:t>Tips &amp; Tricks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8" action="ppaction://hlinksldjump"/>
              </a:rPr>
              <a:t>Help Resources</a:t>
            </a:r>
            <a:endParaRPr lang="en-US" sz="2000" dirty="0">
              <a:latin typeface="Arial" panose="020B0604020202020204" pitchFamily="34" charset="0"/>
              <a:cs typeface="Arial" panose="020B0604020202020204" pitchFamily="34" charset="0"/>
            </a:endParaRPr>
          </a:p>
        </p:txBody>
      </p:sp>
      <p:sp>
        <p:nvSpPr>
          <p:cNvPr id="15" name="Star: 5 Points 14">
            <a:extLst>
              <a:ext uri="{FF2B5EF4-FFF2-40B4-BE49-F238E27FC236}">
                <a16:creationId xmlns:a16="http://schemas.microsoft.com/office/drawing/2014/main" id="{2315E0F2-F3E7-42D1-906D-38C0EF493EDF}"/>
              </a:ext>
            </a:extLst>
          </p:cNvPr>
          <p:cNvSpPr/>
          <p:nvPr/>
        </p:nvSpPr>
        <p:spPr>
          <a:xfrm>
            <a:off x="6472544" y="2860568"/>
            <a:ext cx="381000" cy="343501"/>
          </a:xfrm>
          <a:prstGeom prst="star5">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8905563-8E75-4F1F-9518-8C7762481A66}"/>
              </a:ext>
            </a:extLst>
          </p:cNvPr>
          <p:cNvSpPr txBox="1"/>
          <p:nvPr/>
        </p:nvSpPr>
        <p:spPr>
          <a:xfrm>
            <a:off x="2243444" y="1860492"/>
            <a:ext cx="4419600" cy="3266985"/>
          </a:xfrm>
          <a:prstGeom prst="rect">
            <a:avLst/>
          </a:prstGeom>
          <a:noFill/>
        </p:spPr>
        <p:txBody>
          <a:bodyPr wrap="square" rtlCol="0">
            <a:spAutoFit/>
          </a:bodyPr>
          <a:lstStyle/>
          <a:p>
            <a:pPr marL="342900" indent="-342900">
              <a:lnSpc>
                <a:spcPct val="150000"/>
              </a:lnSpc>
              <a:buFont typeface="+mj-lt"/>
              <a:buAutoNum type="arabicPeriod"/>
            </a:pPr>
            <a:r>
              <a:rPr lang="en-US" sz="2000" dirty="0">
                <a:solidFill>
                  <a:srgbClr val="C00000"/>
                </a:solidFill>
                <a:hlinkClick r:id="rId9"/>
              </a:rPr>
              <a:t>Shopper Training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rPr>
              <a:t>Checklist</a:t>
            </a:r>
            <a:endParaRPr lang="en-US" sz="2000" dirty="0">
              <a:latin typeface="Arial" panose="020B0604020202020204" pitchFamily="34" charset="0"/>
              <a:cs typeface="Arial" panose="020B0604020202020204" pitchFamily="34" charset="0"/>
              <a:hlinkClick r:id="rId10" action="ppaction://hlinksldjump"/>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0" action="ppaction://hlinksldjump"/>
              </a:rPr>
              <a:t>Requisition Workflow</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1" action="ppaction://hlinksldjump"/>
              </a:rPr>
              <a:t>Approving Orders</a:t>
            </a: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1" action="ppaction://hlinksldjump"/>
              </a:rPr>
              <a:t>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2" action="ppaction://hlinksldjump"/>
              </a:rPr>
              <a:t>Change Orders</a:t>
            </a:r>
            <a:endParaRPr lang="en-US" sz="2000" dirty="0">
              <a:latin typeface="Arial" panose="020B0604020202020204" pitchFamily="34" charset="0"/>
              <a:cs typeface="Arial" panose="020B0604020202020204" pitchFamily="34" charset="0"/>
              <a:hlinkClick r:id="rId13" action="ppaction://hlinksldjump"/>
            </a:endParaRPr>
          </a:p>
          <a:p>
            <a:pPr marL="342900" indent="-342900">
              <a:lnSpc>
                <a:spcPct val="150000"/>
              </a:lnSpc>
              <a:buFont typeface="+mj-lt"/>
              <a:buAutoNum type="arabicPeriod"/>
            </a:pPr>
            <a:endParaRPr lang="en-US"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627026E-58D2-42DB-B101-14117E2C943D}"/>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87650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5" name="Rectangle 4">
            <a:extLst>
              <a:ext uri="{FF2B5EF4-FFF2-40B4-BE49-F238E27FC236}">
                <a16:creationId xmlns:a16="http://schemas.microsoft.com/office/drawing/2014/main" id="{C6945151-89A8-406C-9725-A32A43F3167D}"/>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4EC58D06-4091-4473-838D-0C6F807A3B10}"/>
              </a:ext>
            </a:extLst>
          </p:cNvPr>
          <p:cNvPicPr>
            <a:picLocks noChangeAspect="1"/>
          </p:cNvPicPr>
          <p:nvPr/>
        </p:nvPicPr>
        <p:blipFill>
          <a:blip r:embed="rId2"/>
          <a:stretch>
            <a:fillRect/>
          </a:stretch>
        </p:blipFill>
        <p:spPr>
          <a:xfrm>
            <a:off x="52762" y="6553201"/>
            <a:ext cx="696250" cy="269082"/>
          </a:xfrm>
          <a:prstGeom prst="rect">
            <a:avLst/>
          </a:prstGeom>
          <a:ln>
            <a:solidFill>
              <a:schemeClr val="tx1">
                <a:lumMod val="50000"/>
                <a:lumOff val="50000"/>
              </a:schemeClr>
            </a:solidFill>
          </a:ln>
        </p:spPr>
      </p:pic>
      <p:pic>
        <p:nvPicPr>
          <p:cNvPr id="4099" name="Picture 2130">
            <a:extLst>
              <a:ext uri="{FF2B5EF4-FFF2-40B4-BE49-F238E27FC236}">
                <a16:creationId xmlns:a16="http://schemas.microsoft.com/office/drawing/2014/main" id="{CB54E1CD-C3DE-4489-9053-66EE51F78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64531"/>
            <a:ext cx="777875" cy="365125"/>
          </a:xfrm>
          <a:prstGeom prst="rect">
            <a:avLst/>
          </a:prstGeom>
          <a:solidFill>
            <a:schemeClr val="bg1">
              <a:lumMod val="50000"/>
            </a:schemeClr>
          </a:solidFill>
          <a:extLst/>
        </p:spPr>
      </p:pic>
      <p:pic>
        <p:nvPicPr>
          <p:cNvPr id="4098" name="Picture 2131">
            <a:extLst>
              <a:ext uri="{FF2B5EF4-FFF2-40B4-BE49-F238E27FC236}">
                <a16:creationId xmlns:a16="http://schemas.microsoft.com/office/drawing/2014/main" id="{17AC51FE-2E11-45AF-8989-2EC944F91A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3084053"/>
            <a:ext cx="8169275" cy="47942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7BBF6A69-C4D3-4641-AAD2-6DCB08E3CEE8}"/>
              </a:ext>
            </a:extLst>
          </p:cNvPr>
          <p:cNvSpPr>
            <a:spLocks noChangeArrowheads="1"/>
          </p:cNvSpPr>
          <p:nvPr/>
        </p:nvSpPr>
        <p:spPr bwMode="auto">
          <a:xfrm>
            <a:off x="247573" y="341951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7">
            <a:extLst>
              <a:ext uri="{FF2B5EF4-FFF2-40B4-BE49-F238E27FC236}">
                <a16:creationId xmlns:a16="http://schemas.microsoft.com/office/drawing/2014/main" id="{34A15CEF-E1C4-41C1-92D2-BD0E25CC21C6}"/>
              </a:ext>
            </a:extLst>
          </p:cNvPr>
          <p:cNvSpPr>
            <a:spLocks noChangeArrowheads="1"/>
          </p:cNvSpPr>
          <p:nvPr/>
        </p:nvSpPr>
        <p:spPr bwMode="auto">
          <a:xfrm>
            <a:off x="400887" y="4590340"/>
            <a:ext cx="825033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1" eaLnBrk="0" fontAlgn="base" hangingPunct="0">
              <a:spcBef>
                <a:spcPct val="0"/>
              </a:spcBef>
              <a:spcAft>
                <a:spcPct val="0"/>
              </a:spcAft>
            </a:pPr>
            <a:r>
              <a:rPr kumimoji="0" lang="en-US" altLang="en-US" sz="1500" b="0" i="0" u="none" strike="noStrike" cap="none" normalizeH="0" baseline="0" dirty="0">
                <a:ln>
                  <a:noFill/>
                </a:ln>
                <a:solidFill>
                  <a:srgbClr val="0D0D0D"/>
                </a:solidFill>
                <a:effectLst/>
                <a:ea typeface="Calibri" panose="020F0502020204030204" pitchFamily="34" charset="0"/>
                <a:cs typeface="Calibri" panose="020F0502020204030204" pitchFamily="34" charset="0"/>
              </a:rPr>
              <a:t>Click on these links for assistance </a:t>
            </a:r>
            <a:r>
              <a:rPr lang="en-US" altLang="en-US" sz="1500" dirty="0">
                <a:solidFill>
                  <a:srgbClr val="0D0D0D"/>
                </a:solidFill>
                <a:ea typeface="Calibri" panose="020F0502020204030204" pitchFamily="34" charset="0"/>
                <a:cs typeface="Calibri" panose="020F0502020204030204" pitchFamily="34" charset="0"/>
              </a:rPr>
              <a:t>for formatting </a:t>
            </a:r>
            <a:r>
              <a:rPr kumimoji="0" lang="en-US" altLang="en-US" sz="1500" b="0" i="0" u="none" strike="noStrike" cap="none" normalizeH="0" baseline="0" dirty="0">
                <a:ln>
                  <a:noFill/>
                </a:ln>
                <a:solidFill>
                  <a:srgbClr val="0D0D0D"/>
                </a:solidFill>
                <a:effectLst/>
                <a:ea typeface="Calibri" panose="020F0502020204030204" pitchFamily="34" charset="0"/>
                <a:cs typeface="Calibri" panose="020F0502020204030204" pitchFamily="34" charset="0"/>
              </a:rPr>
              <a:t> </a:t>
            </a:r>
            <a:r>
              <a:rPr kumimoji="0" lang="en-US" altLang="en-US" sz="1500" b="0" i="0" u="none" strike="noStrike" cap="none" normalizeH="0" baseline="0" dirty="0">
                <a:ln>
                  <a:noFill/>
                </a:ln>
                <a:solidFill>
                  <a:srgbClr val="0D0D0D"/>
                </a:solidFill>
                <a:effectLst/>
                <a:ea typeface="Calibri" panose="020F0502020204030204" pitchFamily="34" charset="0"/>
                <a:cs typeface="Calibri" panose="020F0502020204030204" pitchFamily="34" charset="0"/>
                <a:hlinkClick r:id="rId5"/>
              </a:rPr>
              <a:t>Columns</a:t>
            </a:r>
            <a:r>
              <a:rPr kumimoji="0" lang="en-US" altLang="en-US" sz="1500" b="0" i="0" u="none" strike="noStrike" cap="none" normalizeH="0" baseline="0" dirty="0">
                <a:ln>
                  <a:noFill/>
                </a:ln>
                <a:solidFill>
                  <a:srgbClr val="0D0D0D"/>
                </a:solidFill>
                <a:effectLst/>
                <a:ea typeface="Calibri" panose="020F0502020204030204" pitchFamily="34" charset="0"/>
                <a:cs typeface="Calibri" panose="020F0502020204030204" pitchFamily="34" charset="0"/>
              </a:rPr>
              <a:t>, </a:t>
            </a:r>
            <a:r>
              <a:rPr lang="en-US" sz="1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Filters</a:t>
            </a:r>
            <a:r>
              <a:rPr lang="en-US" sz="15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 </a:t>
            </a:r>
            <a:r>
              <a:rPr lang="en-US" altLang="en-US" sz="1500" dirty="0">
                <a:solidFill>
                  <a:srgbClr val="0D0D0D"/>
                </a:solidFill>
                <a:ea typeface="Calibri" panose="020F0502020204030204" pitchFamily="34" charset="0"/>
                <a:cs typeface="Calibri" panose="020F0502020204030204" pitchFamily="34" charset="0"/>
              </a:rPr>
              <a:t>and</a:t>
            </a:r>
            <a:r>
              <a:rPr kumimoji="0" lang="en-US" altLang="en-US" sz="1500" b="0" strike="noStrike" cap="none" normalizeH="0" baseline="0" dirty="0">
                <a:ln>
                  <a:noFill/>
                </a:ln>
                <a:solidFill>
                  <a:srgbClr val="0D0D0D"/>
                </a:solidFill>
                <a:effectLst/>
                <a:ea typeface="Calibri" panose="020F0502020204030204" pitchFamily="34" charset="0"/>
                <a:cs typeface="Calibri" panose="020F0502020204030204" pitchFamily="34" charset="0"/>
              </a:rPr>
              <a:t> </a:t>
            </a:r>
            <a:r>
              <a:rPr lang="en-US" altLang="en-US" sz="1500" dirty="0">
                <a:solidFill>
                  <a:srgbClr val="0D0D0D"/>
                </a:solidFill>
                <a:ea typeface="Calibri" panose="020F0502020204030204" pitchFamily="34" charset="0"/>
                <a:cs typeface="Calibri" panose="020F0502020204030204" pitchFamily="34" charset="0"/>
              </a:rPr>
              <a:t>searching for </a:t>
            </a:r>
            <a:r>
              <a:rPr lang="en-US" altLang="en-US" sz="1500" dirty="0">
                <a:solidFill>
                  <a:srgbClr val="0D0D0D"/>
                </a:solidFill>
                <a:ea typeface="Calibri" panose="020F0502020204030204" pitchFamily="34" charset="0"/>
                <a:cs typeface="Calibri" panose="020F0502020204030204" pitchFamily="34" charset="0"/>
                <a:hlinkClick r:id="rId5"/>
              </a:rPr>
              <a:t>transactions</a:t>
            </a:r>
            <a:r>
              <a:rPr lang="en-US" altLang="en-US" sz="1500" dirty="0">
                <a:solidFill>
                  <a:srgbClr val="0D0D0D"/>
                </a:solidFill>
                <a:ea typeface="Calibri" panose="020F0502020204030204" pitchFamily="34" charset="0"/>
                <a:cs typeface="Calibri" panose="020F0502020204030204" pitchFamily="34" charset="0"/>
              </a:rPr>
              <a:t>.</a:t>
            </a:r>
            <a:r>
              <a:rPr kumimoji="0" lang="en-US" altLang="en-US" sz="1500" b="0" i="0" u="none" strike="noStrike" cap="none" normalizeH="0" baseline="0" dirty="0">
                <a:ln>
                  <a:noFill/>
                </a:ln>
                <a:solidFill>
                  <a:srgbClr val="0D0D0D"/>
                </a:solidFill>
                <a:effectLst/>
                <a:ea typeface="Calibri" panose="020F0502020204030204" pitchFamily="34" charset="0"/>
                <a:cs typeface="Calibri" panose="020F0502020204030204" pitchFamily="34" charset="0"/>
              </a:rPr>
              <a:t> </a:t>
            </a:r>
            <a:endParaRPr kumimoji="0" lang="en-US" altLang="en-US" sz="1500" b="0" i="0" u="none" strike="noStrike" cap="none" normalizeH="0" baseline="0" dirty="0">
              <a:ln>
                <a:noFill/>
              </a:ln>
              <a:solidFill>
                <a:schemeClr val="tx1"/>
              </a:solidFill>
              <a:effectLst/>
            </a:endParaRPr>
          </a:p>
        </p:txBody>
      </p:sp>
      <p:sp>
        <p:nvSpPr>
          <p:cNvPr id="16" name="Rectangle 15">
            <a:extLst>
              <a:ext uri="{FF2B5EF4-FFF2-40B4-BE49-F238E27FC236}">
                <a16:creationId xmlns:a16="http://schemas.microsoft.com/office/drawing/2014/main" id="{31C15C41-36C5-4E84-8A64-3188DBB42F38}"/>
              </a:ext>
            </a:extLst>
          </p:cNvPr>
          <p:cNvSpPr/>
          <p:nvPr/>
        </p:nvSpPr>
        <p:spPr>
          <a:xfrm>
            <a:off x="52762" y="32762"/>
            <a:ext cx="12163301" cy="584775"/>
          </a:xfrm>
          <a:prstGeom prst="rect">
            <a:avLst/>
          </a:prstGeom>
        </p:spPr>
        <p:txBody>
          <a:bodyPr wrap="square">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Report &amp; Searching</a:t>
            </a:r>
          </a:p>
        </p:txBody>
      </p:sp>
      <p:sp>
        <p:nvSpPr>
          <p:cNvPr id="15" name="Text Box 2">
            <a:extLst>
              <a:ext uri="{FF2B5EF4-FFF2-40B4-BE49-F238E27FC236}">
                <a16:creationId xmlns:a16="http://schemas.microsoft.com/office/drawing/2014/main" id="{4ABF3E3D-31DD-457D-A941-7673DB2CB06A}"/>
              </a:ext>
            </a:extLst>
          </p:cNvPr>
          <p:cNvSpPr txBox="1">
            <a:spLocks noChangeArrowheads="1"/>
          </p:cNvSpPr>
          <p:nvPr/>
        </p:nvSpPr>
        <p:spPr bwMode="auto">
          <a:xfrm>
            <a:off x="1547813" y="5851867"/>
            <a:ext cx="80533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500" b="0" i="0" strike="noStrike" cap="none" normalizeH="0" baseline="0" dirty="0">
                <a:ln>
                  <a:noFill/>
                </a:ln>
                <a:effectLst/>
                <a:ea typeface="Calibri" panose="020F0502020204030204" pitchFamily="34" charset="0"/>
                <a:cs typeface="Times New Roman" panose="02020603050405020304" pitchFamily="18" charset="0"/>
              </a:rPr>
              <a:t>For assistance on creating reports click on this </a:t>
            </a:r>
            <a:r>
              <a:rPr kumimoji="0" lang="en-US" altLang="en-US" sz="1500" b="0" i="0" strike="noStrike" cap="none" normalizeH="0" baseline="0" dirty="0">
                <a:ln>
                  <a:noFill/>
                </a:ln>
                <a:effectLst/>
                <a:ea typeface="Calibri" panose="020F0502020204030204" pitchFamily="34" charset="0"/>
                <a:cs typeface="Times New Roman" panose="02020603050405020304" pitchFamily="18" charset="0"/>
                <a:hlinkClick r:id="rId6"/>
              </a:rPr>
              <a:t>link</a:t>
            </a:r>
            <a:endParaRPr kumimoji="0" lang="en-US" altLang="en-US" sz="1800" b="0" i="0" strike="noStrike" cap="none" normalizeH="0" baseline="0" dirty="0">
              <a:ln>
                <a:noFill/>
              </a:ln>
              <a:effectLst/>
            </a:endParaRPr>
          </a:p>
        </p:txBody>
      </p:sp>
      <p:sp>
        <p:nvSpPr>
          <p:cNvPr id="18" name="Rectangle 17">
            <a:extLst>
              <a:ext uri="{FF2B5EF4-FFF2-40B4-BE49-F238E27FC236}">
                <a16:creationId xmlns:a16="http://schemas.microsoft.com/office/drawing/2014/main" id="{3DFFA2F2-A1CA-449C-8978-4590718BB71A}"/>
              </a:ext>
            </a:extLst>
          </p:cNvPr>
          <p:cNvSpPr/>
          <p:nvPr/>
        </p:nvSpPr>
        <p:spPr>
          <a:xfrm>
            <a:off x="-24063" y="614735"/>
            <a:ext cx="12163301" cy="402803"/>
          </a:xfrm>
          <a:prstGeom prst="rect">
            <a:avLst/>
          </a:prstGeom>
        </p:spPr>
        <p:txBody>
          <a:bodyPr wrap="square">
            <a:spAutoFit/>
          </a:bodyPr>
          <a:lstStyle/>
          <a:p>
            <a:pPr algn="ctr">
              <a:lnSpc>
                <a:spcPct val="150000"/>
              </a:lnSpc>
            </a:pPr>
            <a:r>
              <a:rPr lang="en-US" sz="1500" dirty="0"/>
              <a:t>The system has many tools to assist in searching for information regarding Requisitions, PO’s and Invoices </a:t>
            </a:r>
          </a:p>
        </p:txBody>
      </p:sp>
      <p:sp>
        <p:nvSpPr>
          <p:cNvPr id="19" name="Rectangle 18">
            <a:extLst>
              <a:ext uri="{FF2B5EF4-FFF2-40B4-BE49-F238E27FC236}">
                <a16:creationId xmlns:a16="http://schemas.microsoft.com/office/drawing/2014/main" id="{F03CF55D-BA8D-49A4-A7FD-3BEC7E89FC0E}"/>
              </a:ext>
            </a:extLst>
          </p:cNvPr>
          <p:cNvSpPr/>
          <p:nvPr/>
        </p:nvSpPr>
        <p:spPr>
          <a:xfrm>
            <a:off x="-24064" y="937581"/>
            <a:ext cx="12163301" cy="402803"/>
          </a:xfrm>
          <a:prstGeom prst="rect">
            <a:avLst/>
          </a:prstGeom>
        </p:spPr>
        <p:txBody>
          <a:bodyPr wrap="square">
            <a:spAutoFit/>
          </a:bodyPr>
          <a:lstStyle/>
          <a:p>
            <a:pPr algn="ctr">
              <a:lnSpc>
                <a:spcPct val="150000"/>
              </a:lnSpc>
            </a:pPr>
            <a:r>
              <a:rPr lang="en-US" sz="1500" dirty="0"/>
              <a:t>In addition to finding these documents it may also be helpful to create reports from the data in the system.</a:t>
            </a:r>
          </a:p>
        </p:txBody>
      </p:sp>
      <p:sp>
        <p:nvSpPr>
          <p:cNvPr id="20" name="Rectangle 19">
            <a:extLst>
              <a:ext uri="{FF2B5EF4-FFF2-40B4-BE49-F238E27FC236}">
                <a16:creationId xmlns:a16="http://schemas.microsoft.com/office/drawing/2014/main" id="{4AF6D95E-28B6-4556-9F58-9AED0EB1189E}"/>
              </a:ext>
            </a:extLst>
          </p:cNvPr>
          <p:cNvSpPr/>
          <p:nvPr/>
        </p:nvSpPr>
        <p:spPr>
          <a:xfrm>
            <a:off x="52762" y="1241873"/>
            <a:ext cx="1155316" cy="369332"/>
          </a:xfrm>
          <a:prstGeom prst="rect">
            <a:avLst/>
          </a:prstGeom>
        </p:spPr>
        <p:txBody>
          <a:bodyPr wrap="none">
            <a:spAutoFit/>
          </a:bodyPr>
          <a:lstStyle/>
          <a:p>
            <a:r>
              <a:rPr lang="en-US" b="1" dirty="0">
                <a:solidFill>
                  <a:schemeClr val="accent1">
                    <a:lumMod val="50000"/>
                  </a:schemeClr>
                </a:solidFill>
              </a:rPr>
              <a:t>To Search:</a:t>
            </a:r>
            <a:endParaRPr lang="en-US" dirty="0"/>
          </a:p>
        </p:txBody>
      </p:sp>
      <p:sp>
        <p:nvSpPr>
          <p:cNvPr id="21" name="Rectangle 20">
            <a:extLst>
              <a:ext uri="{FF2B5EF4-FFF2-40B4-BE49-F238E27FC236}">
                <a16:creationId xmlns:a16="http://schemas.microsoft.com/office/drawing/2014/main" id="{AB2C1321-CDDF-4E2D-8400-2AD3BC4E8A2C}"/>
              </a:ext>
            </a:extLst>
          </p:cNvPr>
          <p:cNvSpPr/>
          <p:nvPr/>
        </p:nvSpPr>
        <p:spPr>
          <a:xfrm>
            <a:off x="56339" y="4965326"/>
            <a:ext cx="1187954" cy="369332"/>
          </a:xfrm>
          <a:prstGeom prst="rect">
            <a:avLst/>
          </a:prstGeom>
        </p:spPr>
        <p:txBody>
          <a:bodyPr wrap="none">
            <a:spAutoFit/>
          </a:bodyPr>
          <a:lstStyle/>
          <a:p>
            <a:r>
              <a:rPr lang="en-US" b="1" dirty="0">
                <a:solidFill>
                  <a:schemeClr val="accent1">
                    <a:lumMod val="50000"/>
                  </a:schemeClr>
                </a:solidFill>
              </a:rPr>
              <a:t>Reporting:</a:t>
            </a:r>
            <a:endParaRPr lang="en-US" dirty="0"/>
          </a:p>
        </p:txBody>
      </p:sp>
      <p:sp>
        <p:nvSpPr>
          <p:cNvPr id="22" name="Rectangle 21">
            <a:extLst>
              <a:ext uri="{FF2B5EF4-FFF2-40B4-BE49-F238E27FC236}">
                <a16:creationId xmlns:a16="http://schemas.microsoft.com/office/drawing/2014/main" id="{66DC95BE-B348-47EC-97F0-68215C2B22FC}"/>
              </a:ext>
            </a:extLst>
          </p:cNvPr>
          <p:cNvSpPr/>
          <p:nvPr/>
        </p:nvSpPr>
        <p:spPr>
          <a:xfrm>
            <a:off x="52763" y="1520713"/>
            <a:ext cx="11224838" cy="553998"/>
          </a:xfrm>
          <a:prstGeom prst="rect">
            <a:avLst/>
          </a:prstGeom>
        </p:spPr>
        <p:txBody>
          <a:bodyPr wrap="square">
            <a:spAutoFit/>
          </a:bodyPr>
          <a:lstStyle/>
          <a:p>
            <a:pPr marL="342900" indent="-342900">
              <a:buFont typeface="+mj-lt"/>
              <a:buAutoNum type="arabicPeriod"/>
            </a:pPr>
            <a:r>
              <a:rPr lang="en-US" sz="1500" b="1" dirty="0"/>
              <a:t>Columns</a:t>
            </a:r>
            <a:r>
              <a:rPr lang="en-US" sz="1500" dirty="0"/>
              <a:t>:	When using Document search for Requisitions, PO’s and Invoices; it is important to know that there are different 			Columns for each document type.</a:t>
            </a:r>
          </a:p>
        </p:txBody>
      </p:sp>
      <p:sp>
        <p:nvSpPr>
          <p:cNvPr id="23" name="Rectangle 22">
            <a:extLst>
              <a:ext uri="{FF2B5EF4-FFF2-40B4-BE49-F238E27FC236}">
                <a16:creationId xmlns:a16="http://schemas.microsoft.com/office/drawing/2014/main" id="{FB05368D-E28A-47C2-9242-905CC42E19F0}"/>
              </a:ext>
            </a:extLst>
          </p:cNvPr>
          <p:cNvSpPr/>
          <p:nvPr/>
        </p:nvSpPr>
        <p:spPr>
          <a:xfrm>
            <a:off x="1889125" y="2098175"/>
            <a:ext cx="10326938" cy="553998"/>
          </a:xfrm>
          <a:prstGeom prst="rect">
            <a:avLst/>
          </a:prstGeom>
        </p:spPr>
        <p:txBody>
          <a:bodyPr wrap="square">
            <a:spAutoFit/>
          </a:bodyPr>
          <a:lstStyle/>
          <a:p>
            <a:pPr marL="285750" indent="-285750">
              <a:buFont typeface="Arial" panose="020B0604020202020204" pitchFamily="34" charset="0"/>
              <a:buChar char="•"/>
            </a:pPr>
            <a:r>
              <a:rPr lang="en-US" sz="1500" dirty="0"/>
              <a:t>It may be helpful to preset the </a:t>
            </a:r>
            <a:r>
              <a:rPr lang="en-US" sz="1500" b="1" dirty="0"/>
              <a:t>Columns</a:t>
            </a:r>
            <a:r>
              <a:rPr lang="en-US" sz="1500" dirty="0"/>
              <a:t> for each document type prior to searching for an order(s) with the information that would be most relevant to your daily needs. </a:t>
            </a:r>
          </a:p>
        </p:txBody>
      </p:sp>
      <p:sp>
        <p:nvSpPr>
          <p:cNvPr id="24" name="Rectangle 23">
            <a:extLst>
              <a:ext uri="{FF2B5EF4-FFF2-40B4-BE49-F238E27FC236}">
                <a16:creationId xmlns:a16="http://schemas.microsoft.com/office/drawing/2014/main" id="{BE4973D3-B512-4362-81B4-0CE90310964D}"/>
              </a:ext>
            </a:extLst>
          </p:cNvPr>
          <p:cNvSpPr/>
          <p:nvPr/>
        </p:nvSpPr>
        <p:spPr>
          <a:xfrm>
            <a:off x="896265" y="2672662"/>
            <a:ext cx="10914735" cy="402803"/>
          </a:xfrm>
          <a:prstGeom prst="rect">
            <a:avLst/>
          </a:prstGeom>
        </p:spPr>
        <p:txBody>
          <a:bodyPr wrap="square">
            <a:spAutoFit/>
          </a:bodyPr>
          <a:lstStyle/>
          <a:p>
            <a:pPr>
              <a:lnSpc>
                <a:spcPct val="150000"/>
              </a:lnSpc>
            </a:pPr>
            <a:r>
              <a:rPr lang="en-US" sz="1500" dirty="0"/>
              <a:t>For Example, in search by Requisition, having these Columns preset (pinned) may assist when searching desired transactions. </a:t>
            </a:r>
          </a:p>
        </p:txBody>
      </p:sp>
      <p:pic>
        <p:nvPicPr>
          <p:cNvPr id="25" name="Picture 24">
            <a:extLst>
              <a:ext uri="{FF2B5EF4-FFF2-40B4-BE49-F238E27FC236}">
                <a16:creationId xmlns:a16="http://schemas.microsoft.com/office/drawing/2014/main" id="{58714ACD-01FD-4445-B14B-8D958D1B5C8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526" t="20611" r="26215" b="28737"/>
          <a:stretch/>
        </p:blipFill>
        <p:spPr>
          <a:xfrm>
            <a:off x="739180" y="2714546"/>
            <a:ext cx="230413" cy="312123"/>
          </a:xfrm>
          <a:prstGeom prst="rect">
            <a:avLst/>
          </a:prstGeom>
        </p:spPr>
      </p:pic>
      <p:sp>
        <p:nvSpPr>
          <p:cNvPr id="26" name="Rectangle 25">
            <a:extLst>
              <a:ext uri="{FF2B5EF4-FFF2-40B4-BE49-F238E27FC236}">
                <a16:creationId xmlns:a16="http://schemas.microsoft.com/office/drawing/2014/main" id="{140D5473-EE75-4741-B0DA-70C607FB3112}"/>
              </a:ext>
            </a:extLst>
          </p:cNvPr>
          <p:cNvSpPr/>
          <p:nvPr/>
        </p:nvSpPr>
        <p:spPr>
          <a:xfrm>
            <a:off x="-24064" y="3657600"/>
            <a:ext cx="12163301" cy="402803"/>
          </a:xfrm>
          <a:prstGeom prst="rect">
            <a:avLst/>
          </a:prstGeom>
        </p:spPr>
        <p:txBody>
          <a:bodyPr wrap="square">
            <a:spAutoFit/>
          </a:bodyPr>
          <a:lstStyle/>
          <a:p>
            <a:pPr marL="342900" indent="-342900">
              <a:lnSpc>
                <a:spcPct val="150000"/>
              </a:lnSpc>
              <a:buFont typeface="+mj-lt"/>
              <a:buAutoNum type="arabicPeriod" startAt="2"/>
            </a:pPr>
            <a:r>
              <a:rPr lang="en-US" sz="1500" b="1" dirty="0"/>
              <a:t>Filters</a:t>
            </a:r>
            <a:r>
              <a:rPr lang="en-US" sz="1500" dirty="0"/>
              <a:t>:		Filters allow for more in depth and specific searching of the data.</a:t>
            </a:r>
          </a:p>
        </p:txBody>
      </p:sp>
      <p:sp>
        <p:nvSpPr>
          <p:cNvPr id="27" name="Rectangle 26">
            <a:extLst>
              <a:ext uri="{FF2B5EF4-FFF2-40B4-BE49-F238E27FC236}">
                <a16:creationId xmlns:a16="http://schemas.microsoft.com/office/drawing/2014/main" id="{49F9A1EE-71B6-417F-9BBB-C35A940EA9B6}"/>
              </a:ext>
            </a:extLst>
          </p:cNvPr>
          <p:cNvSpPr/>
          <p:nvPr/>
        </p:nvSpPr>
        <p:spPr>
          <a:xfrm>
            <a:off x="1859308" y="4147446"/>
            <a:ext cx="10407396" cy="402803"/>
          </a:xfrm>
          <a:prstGeom prst="rect">
            <a:avLst/>
          </a:prstGeom>
        </p:spPr>
        <p:txBody>
          <a:bodyPr wrap="square">
            <a:spAutoFit/>
          </a:bodyPr>
          <a:lstStyle/>
          <a:p>
            <a:pPr marL="285750" indent="-285750">
              <a:lnSpc>
                <a:spcPct val="150000"/>
              </a:lnSpc>
              <a:buFont typeface="Arial" panose="020B0604020202020204" pitchFamily="34" charset="0"/>
              <a:buChar char="•"/>
            </a:pPr>
            <a:r>
              <a:rPr lang="en-US" sz="1500" dirty="0"/>
              <a:t>For example: Refine by Filtering by Org, Participant, Supplier, Invoiced, etc. </a:t>
            </a:r>
          </a:p>
        </p:txBody>
      </p:sp>
      <p:pic>
        <p:nvPicPr>
          <p:cNvPr id="28" name="Picture 27">
            <a:extLst>
              <a:ext uri="{FF2B5EF4-FFF2-40B4-BE49-F238E27FC236}">
                <a16:creationId xmlns:a16="http://schemas.microsoft.com/office/drawing/2014/main" id="{9A815399-5C2C-4733-BF3E-8A83DA44C42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526" t="20611" r="26215" b="28737"/>
          <a:stretch/>
        </p:blipFill>
        <p:spPr>
          <a:xfrm>
            <a:off x="729936" y="4494668"/>
            <a:ext cx="230413" cy="312123"/>
          </a:xfrm>
          <a:prstGeom prst="rect">
            <a:avLst/>
          </a:prstGeom>
        </p:spPr>
      </p:pic>
      <p:sp>
        <p:nvSpPr>
          <p:cNvPr id="29" name="Rectangle 28">
            <a:extLst>
              <a:ext uri="{FF2B5EF4-FFF2-40B4-BE49-F238E27FC236}">
                <a16:creationId xmlns:a16="http://schemas.microsoft.com/office/drawing/2014/main" id="{144288E7-5BFF-4C50-BB60-23CAC1D1AD45}"/>
              </a:ext>
            </a:extLst>
          </p:cNvPr>
          <p:cNvSpPr/>
          <p:nvPr/>
        </p:nvSpPr>
        <p:spPr>
          <a:xfrm>
            <a:off x="1431925" y="5151784"/>
            <a:ext cx="9125594" cy="402803"/>
          </a:xfrm>
          <a:prstGeom prst="rect">
            <a:avLst/>
          </a:prstGeom>
        </p:spPr>
        <p:txBody>
          <a:bodyPr wrap="square">
            <a:spAutoFit/>
          </a:bodyPr>
          <a:lstStyle/>
          <a:p>
            <a:pPr marL="285750" indent="-285750">
              <a:lnSpc>
                <a:spcPct val="150000"/>
              </a:lnSpc>
              <a:buFont typeface="Arial" panose="020B0604020202020204" pitchFamily="34" charset="0"/>
              <a:buChar char="•"/>
            </a:pPr>
            <a:r>
              <a:rPr lang="en-US" sz="1500" dirty="0"/>
              <a:t>Reports can be created by you. Reports created through the system can be exported to Excel</a:t>
            </a:r>
          </a:p>
        </p:txBody>
      </p:sp>
      <p:pic>
        <p:nvPicPr>
          <p:cNvPr id="30" name="Picture 29">
            <a:extLst>
              <a:ext uri="{FF2B5EF4-FFF2-40B4-BE49-F238E27FC236}">
                <a16:creationId xmlns:a16="http://schemas.microsoft.com/office/drawing/2014/main" id="{3AE10F21-48CD-42E3-B64D-B2B2BE366A1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526" t="20611" r="26215" b="28737"/>
          <a:stretch/>
        </p:blipFill>
        <p:spPr>
          <a:xfrm>
            <a:off x="1905982" y="5518339"/>
            <a:ext cx="190424" cy="257953"/>
          </a:xfrm>
          <a:prstGeom prst="rect">
            <a:avLst/>
          </a:prstGeom>
        </p:spPr>
      </p:pic>
      <p:sp>
        <p:nvSpPr>
          <p:cNvPr id="31" name="Rectangle 30">
            <a:extLst>
              <a:ext uri="{FF2B5EF4-FFF2-40B4-BE49-F238E27FC236}">
                <a16:creationId xmlns:a16="http://schemas.microsoft.com/office/drawing/2014/main" id="{9FFC90A8-2E31-4654-AB8E-EE50865B6DB1}"/>
              </a:ext>
            </a:extLst>
          </p:cNvPr>
          <p:cNvSpPr/>
          <p:nvPr/>
        </p:nvSpPr>
        <p:spPr>
          <a:xfrm>
            <a:off x="2001194" y="5419687"/>
            <a:ext cx="9125594" cy="402803"/>
          </a:xfrm>
          <a:prstGeom prst="rect">
            <a:avLst/>
          </a:prstGeom>
        </p:spPr>
        <p:txBody>
          <a:bodyPr wrap="square">
            <a:spAutoFit/>
          </a:bodyPr>
          <a:lstStyle/>
          <a:p>
            <a:pPr>
              <a:lnSpc>
                <a:spcPct val="150000"/>
              </a:lnSpc>
            </a:pPr>
            <a:r>
              <a:rPr lang="en-US" sz="1500" dirty="0"/>
              <a:t>Reports can also be Saved, Scheduled to run at varying intervals and more</a:t>
            </a:r>
          </a:p>
        </p:txBody>
      </p:sp>
      <p:pic>
        <p:nvPicPr>
          <p:cNvPr id="32" name="Picture 31">
            <a:extLst>
              <a:ext uri="{FF2B5EF4-FFF2-40B4-BE49-F238E27FC236}">
                <a16:creationId xmlns:a16="http://schemas.microsoft.com/office/drawing/2014/main" id="{E77DFE57-1CD6-4906-83A9-DF19E3E9A20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526" t="20611" r="26215" b="28737"/>
          <a:stretch/>
        </p:blipFill>
        <p:spPr>
          <a:xfrm>
            <a:off x="2343189" y="6175032"/>
            <a:ext cx="190424" cy="257953"/>
          </a:xfrm>
          <a:prstGeom prst="rect">
            <a:avLst/>
          </a:prstGeom>
        </p:spPr>
      </p:pic>
      <p:sp>
        <p:nvSpPr>
          <p:cNvPr id="33" name="Text Box 2">
            <a:extLst>
              <a:ext uri="{FF2B5EF4-FFF2-40B4-BE49-F238E27FC236}">
                <a16:creationId xmlns:a16="http://schemas.microsoft.com/office/drawing/2014/main" id="{346137DC-CE5F-4A67-938A-40D5AD1ECB96}"/>
              </a:ext>
            </a:extLst>
          </p:cNvPr>
          <p:cNvSpPr txBox="1">
            <a:spLocks noChangeArrowheads="1"/>
          </p:cNvSpPr>
          <p:nvPr/>
        </p:nvSpPr>
        <p:spPr bwMode="auto">
          <a:xfrm>
            <a:off x="2438401" y="6241534"/>
            <a:ext cx="8915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1200" dirty="0"/>
              <a:t>If there is a report you would like to create and desire assistance in setting it up please email </a:t>
            </a:r>
            <a:r>
              <a:rPr lang="en-US" altLang="en-US" sz="1200" dirty="0">
                <a:hlinkClick r:id="rId8"/>
              </a:rPr>
              <a:t>UShop@Utah.edu</a:t>
            </a:r>
            <a:r>
              <a:rPr lang="en-US" altLang="en-US" sz="1200" dirty="0"/>
              <a:t> and we will help you set it up</a:t>
            </a:r>
            <a:endParaRPr kumimoji="0" lang="en-US" altLang="en-US" sz="1200" b="0" i="0" strike="noStrike" cap="none" normalizeH="0" baseline="0" dirty="0">
              <a:ln>
                <a:noFill/>
              </a:ln>
              <a:effectLst/>
            </a:endParaRPr>
          </a:p>
        </p:txBody>
      </p:sp>
      <p:pic>
        <p:nvPicPr>
          <p:cNvPr id="34" name="Picture 33">
            <a:extLst>
              <a:ext uri="{FF2B5EF4-FFF2-40B4-BE49-F238E27FC236}">
                <a16:creationId xmlns:a16="http://schemas.microsoft.com/office/drawing/2014/main" id="{977774DF-ACED-4AAF-8E00-16D7E46B5092}"/>
              </a:ext>
            </a:extLst>
          </p:cNvPr>
          <p:cNvPicPr/>
          <p:nvPr/>
        </p:nvPicPr>
        <p:blipFill rotWithShape="1">
          <a:blip r:embed="rId9" cstate="print">
            <a:extLst>
              <a:ext uri="{28A0092B-C50C-407E-A947-70E740481C1C}">
                <a14:useLocalDpi xmlns:a14="http://schemas.microsoft.com/office/drawing/2010/main" val="0"/>
              </a:ext>
            </a:extLst>
          </a:blip>
          <a:srcRect b="7585"/>
          <a:stretch/>
        </p:blipFill>
        <p:spPr bwMode="auto">
          <a:xfrm>
            <a:off x="8091487" y="47525"/>
            <a:ext cx="442913" cy="508631"/>
          </a:xfrm>
          <a:prstGeom prst="rect">
            <a:avLst/>
          </a:prstGeom>
          <a:ln>
            <a:noFill/>
          </a:ln>
          <a:extLst>
            <a:ext uri="{53640926-AAD7-44D8-BBD7-CCE9431645EC}">
              <a14:shadowObscured xmlns:a14="http://schemas.microsoft.com/office/drawing/2010/main"/>
            </a:ext>
          </a:extLst>
        </p:spPr>
      </p:pic>
      <p:sp>
        <p:nvSpPr>
          <p:cNvPr id="35" name="TextBox 34">
            <a:extLst>
              <a:ext uri="{FF2B5EF4-FFF2-40B4-BE49-F238E27FC236}">
                <a16:creationId xmlns:a16="http://schemas.microsoft.com/office/drawing/2014/main" id="{2D64D4DE-6E5B-4ED0-B0C1-076FA4EACF61}"/>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1797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098"/>
                                        </p:tgtEl>
                                        <p:attrNameLst>
                                          <p:attrName>style.visibility</p:attrName>
                                        </p:attrNameLst>
                                      </p:cBhvr>
                                      <p:to>
                                        <p:strVal val="visible"/>
                                      </p:to>
                                    </p:set>
                                    <p:animEffect transition="in" filter="fade">
                                      <p:cBhvr>
                                        <p:cTn id="49" dur="1000"/>
                                        <p:tgtEl>
                                          <p:spTgt spid="4098"/>
                                        </p:tgtEl>
                                      </p:cBhvr>
                                    </p:animEffect>
                                    <p:anim calcmode="lin" valueType="num">
                                      <p:cBhvr>
                                        <p:cTn id="50" dur="1000" fill="hold"/>
                                        <p:tgtEl>
                                          <p:spTgt spid="4098"/>
                                        </p:tgtEl>
                                        <p:attrNameLst>
                                          <p:attrName>ppt_x</p:attrName>
                                        </p:attrNameLst>
                                      </p:cBhvr>
                                      <p:tavLst>
                                        <p:tav tm="0">
                                          <p:val>
                                            <p:strVal val="#ppt_x"/>
                                          </p:val>
                                        </p:tav>
                                        <p:tav tm="100000">
                                          <p:val>
                                            <p:strVal val="#ppt_x"/>
                                          </p:val>
                                        </p:tav>
                                      </p:tavLst>
                                    </p:anim>
                                    <p:anim calcmode="lin" valueType="num">
                                      <p:cBhvr>
                                        <p:cTn id="5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099"/>
                                        </p:tgtEl>
                                        <p:attrNameLst>
                                          <p:attrName>style.visibility</p:attrName>
                                        </p:attrNameLst>
                                      </p:cBhvr>
                                      <p:to>
                                        <p:strVal val="visible"/>
                                      </p:to>
                                    </p:set>
                                    <p:animEffect transition="in" filter="fade">
                                      <p:cBhvr>
                                        <p:cTn id="61" dur="1000"/>
                                        <p:tgtEl>
                                          <p:spTgt spid="4099"/>
                                        </p:tgtEl>
                                      </p:cBhvr>
                                    </p:animEffect>
                                    <p:anim calcmode="lin" valueType="num">
                                      <p:cBhvr>
                                        <p:cTn id="62" dur="1000" fill="hold"/>
                                        <p:tgtEl>
                                          <p:spTgt spid="4099"/>
                                        </p:tgtEl>
                                        <p:attrNameLst>
                                          <p:attrName>ppt_x</p:attrName>
                                        </p:attrNameLst>
                                      </p:cBhvr>
                                      <p:tavLst>
                                        <p:tav tm="0">
                                          <p:val>
                                            <p:strVal val="#ppt_x"/>
                                          </p:val>
                                        </p:tav>
                                        <p:tav tm="100000">
                                          <p:val>
                                            <p:strVal val="#ppt_x"/>
                                          </p:val>
                                        </p:tav>
                                      </p:tavLst>
                                    </p:anim>
                                    <p:anim calcmode="lin" valueType="num">
                                      <p:cBhvr>
                                        <p:cTn id="63"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42"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1000"/>
                                        <p:tgtEl>
                                          <p:spTgt spid="30"/>
                                        </p:tgtEl>
                                      </p:cBhvr>
                                    </p:animEffect>
                                    <p:anim calcmode="lin" valueType="num">
                                      <p:cBhvr>
                                        <p:cTn id="97" dur="1000" fill="hold"/>
                                        <p:tgtEl>
                                          <p:spTgt spid="30"/>
                                        </p:tgtEl>
                                        <p:attrNameLst>
                                          <p:attrName>ppt_x</p:attrName>
                                        </p:attrNameLst>
                                      </p:cBhvr>
                                      <p:tavLst>
                                        <p:tav tm="0">
                                          <p:val>
                                            <p:strVal val="#ppt_x"/>
                                          </p:val>
                                        </p:tav>
                                        <p:tav tm="100000">
                                          <p:val>
                                            <p:strVal val="#ppt_x"/>
                                          </p:val>
                                        </p:tav>
                                      </p:tavLst>
                                    </p:anim>
                                    <p:anim calcmode="lin" valueType="num">
                                      <p:cBhvr>
                                        <p:cTn id="98" dur="1000" fill="hold"/>
                                        <p:tgtEl>
                                          <p:spTgt spid="3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1000"/>
                                        <p:tgtEl>
                                          <p:spTgt spid="15"/>
                                        </p:tgtEl>
                                      </p:cBhvr>
                                    </p:animEffect>
                                    <p:anim calcmode="lin" valueType="num">
                                      <p:cBhvr>
                                        <p:cTn id="109" dur="1000" fill="hold"/>
                                        <p:tgtEl>
                                          <p:spTgt spid="15"/>
                                        </p:tgtEl>
                                        <p:attrNameLst>
                                          <p:attrName>ppt_x</p:attrName>
                                        </p:attrNameLst>
                                      </p:cBhvr>
                                      <p:tavLst>
                                        <p:tav tm="0">
                                          <p:val>
                                            <p:strVal val="#ppt_x"/>
                                          </p:val>
                                        </p:tav>
                                        <p:tav tm="100000">
                                          <p:val>
                                            <p:strVal val="#ppt_x"/>
                                          </p:val>
                                        </p:tav>
                                      </p:tavLst>
                                    </p:anim>
                                    <p:anim calcmode="lin" valueType="num">
                                      <p:cBhvr>
                                        <p:cTn id="11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1000"/>
                                        <p:tgtEl>
                                          <p:spTgt spid="32"/>
                                        </p:tgtEl>
                                      </p:cBhvr>
                                    </p:animEffect>
                                    <p:anim calcmode="lin" valueType="num">
                                      <p:cBhvr>
                                        <p:cTn id="116" dur="1000" fill="hold"/>
                                        <p:tgtEl>
                                          <p:spTgt spid="32"/>
                                        </p:tgtEl>
                                        <p:attrNameLst>
                                          <p:attrName>ppt_x</p:attrName>
                                        </p:attrNameLst>
                                      </p:cBhvr>
                                      <p:tavLst>
                                        <p:tav tm="0">
                                          <p:val>
                                            <p:strVal val="#ppt_x"/>
                                          </p:val>
                                        </p:tav>
                                        <p:tav tm="100000">
                                          <p:val>
                                            <p:strVal val="#ppt_x"/>
                                          </p:val>
                                        </p:tav>
                                      </p:tavLst>
                                    </p:anim>
                                    <p:anim calcmode="lin" valueType="num">
                                      <p:cBhvr>
                                        <p:cTn id="117" dur="1000" fill="hold"/>
                                        <p:tgtEl>
                                          <p:spTgt spid="32"/>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fade">
                                      <p:cBhvr>
                                        <p:cTn id="120" dur="1000"/>
                                        <p:tgtEl>
                                          <p:spTgt spid="33"/>
                                        </p:tgtEl>
                                      </p:cBhvr>
                                    </p:animEffect>
                                    <p:anim calcmode="lin" valueType="num">
                                      <p:cBhvr>
                                        <p:cTn id="121" dur="1000" fill="hold"/>
                                        <p:tgtEl>
                                          <p:spTgt spid="33"/>
                                        </p:tgtEl>
                                        <p:attrNameLst>
                                          <p:attrName>ppt_x</p:attrName>
                                        </p:attrNameLst>
                                      </p:cBhvr>
                                      <p:tavLst>
                                        <p:tav tm="0">
                                          <p:val>
                                            <p:strVal val="#ppt_x"/>
                                          </p:val>
                                        </p:tav>
                                        <p:tav tm="100000">
                                          <p:val>
                                            <p:strVal val="#ppt_x"/>
                                          </p:val>
                                        </p:tav>
                                      </p:tavLst>
                                    </p:anim>
                                    <p:anim calcmode="lin" valueType="num">
                                      <p:cBhvr>
                                        <p:cTn id="12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P spid="19" grpId="0"/>
      <p:bldP spid="20" grpId="0"/>
      <p:bldP spid="21" grpId="0"/>
      <p:bldP spid="22" grpId="0"/>
      <p:bldP spid="23" grpId="0"/>
      <p:bldP spid="24" grpId="0"/>
      <p:bldP spid="26" grpId="0"/>
      <p:bldP spid="27" grpId="0"/>
      <p:bldP spid="29" grpId="0"/>
      <p:bldP spid="31"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7" name="TextBox 6"/>
          <p:cNvSpPr txBox="1"/>
          <p:nvPr/>
        </p:nvSpPr>
        <p:spPr>
          <a:xfrm>
            <a:off x="2269472" y="457200"/>
            <a:ext cx="7951215" cy="584775"/>
          </a:xfrm>
          <a:prstGeom prst="rect">
            <a:avLst/>
          </a:prstGeom>
          <a:noFill/>
        </p:spPr>
        <p:txBody>
          <a:bodyPr wrap="none" rtlCol="0">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UShop Training Materials – Table of Contents</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1" name="TextBox 10">
            <a:extLst>
              <a:ext uri="{FF2B5EF4-FFF2-40B4-BE49-F238E27FC236}">
                <a16:creationId xmlns:a16="http://schemas.microsoft.com/office/drawing/2014/main" id="{5C331548-0A66-4D52-B0D3-BE5BE107CC76}"/>
              </a:ext>
            </a:extLst>
          </p:cNvPr>
          <p:cNvSpPr txBox="1"/>
          <p:nvPr/>
        </p:nvSpPr>
        <p:spPr>
          <a:xfrm>
            <a:off x="6798328" y="1860492"/>
            <a:ext cx="3886200" cy="2343655"/>
          </a:xfrm>
          <a:prstGeom prst="rect">
            <a:avLst/>
          </a:prstGeom>
          <a:noFill/>
        </p:spPr>
        <p:txBody>
          <a:bodyPr wrap="square" rtlCol="0">
            <a:spAutoFit/>
          </a:bodyPr>
          <a:lstStyle/>
          <a:p>
            <a:pPr marL="457200" indent="-4572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4" action="ppaction://hlinksldjump"/>
              </a:rPr>
              <a:t>Invoicing &amp; Payment</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5" action="ppaction://hlinksldjump"/>
              </a:rPr>
              <a:t>Closing 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6" action="ppaction://hlinksldjump"/>
              </a:rPr>
              <a:t>Reports &amp; Searching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7" action="ppaction://hlinksldjump"/>
              </a:rPr>
              <a:t>Tips &amp; Tricks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8" action="ppaction://hlinksldjump"/>
              </a:rPr>
              <a:t>Help Resources</a:t>
            </a:r>
            <a:endParaRPr lang="en-US" sz="2000" dirty="0">
              <a:latin typeface="Arial" panose="020B0604020202020204" pitchFamily="34" charset="0"/>
              <a:cs typeface="Arial" panose="020B0604020202020204" pitchFamily="34" charset="0"/>
            </a:endParaRPr>
          </a:p>
        </p:txBody>
      </p:sp>
      <p:sp>
        <p:nvSpPr>
          <p:cNvPr id="15" name="Star: 5 Points 14">
            <a:extLst>
              <a:ext uri="{FF2B5EF4-FFF2-40B4-BE49-F238E27FC236}">
                <a16:creationId xmlns:a16="http://schemas.microsoft.com/office/drawing/2014/main" id="{A6AFABB8-9C32-4351-B7CA-D27BD27311A4}"/>
              </a:ext>
            </a:extLst>
          </p:cNvPr>
          <p:cNvSpPr/>
          <p:nvPr/>
        </p:nvSpPr>
        <p:spPr>
          <a:xfrm>
            <a:off x="6472544" y="3322233"/>
            <a:ext cx="381000" cy="343501"/>
          </a:xfrm>
          <a:prstGeom prst="star5">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9F828DC-77DD-479E-B184-08C617DA30C4}"/>
              </a:ext>
            </a:extLst>
          </p:cNvPr>
          <p:cNvSpPr txBox="1"/>
          <p:nvPr/>
        </p:nvSpPr>
        <p:spPr>
          <a:xfrm>
            <a:off x="2243444" y="1860492"/>
            <a:ext cx="4419600" cy="3266985"/>
          </a:xfrm>
          <a:prstGeom prst="rect">
            <a:avLst/>
          </a:prstGeom>
          <a:noFill/>
        </p:spPr>
        <p:txBody>
          <a:bodyPr wrap="square" rtlCol="0">
            <a:spAutoFit/>
          </a:bodyPr>
          <a:lstStyle/>
          <a:p>
            <a:pPr marL="342900" indent="-342900">
              <a:lnSpc>
                <a:spcPct val="150000"/>
              </a:lnSpc>
              <a:buFont typeface="+mj-lt"/>
              <a:buAutoNum type="arabicPeriod"/>
            </a:pPr>
            <a:r>
              <a:rPr lang="en-US" sz="2000" dirty="0">
                <a:solidFill>
                  <a:srgbClr val="C00000"/>
                </a:solidFill>
                <a:hlinkClick r:id="rId9"/>
              </a:rPr>
              <a:t>Shopper Training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rPr>
              <a:t>Checklist</a:t>
            </a:r>
            <a:endParaRPr lang="en-US" sz="2000" dirty="0">
              <a:latin typeface="Arial" panose="020B0604020202020204" pitchFamily="34" charset="0"/>
              <a:cs typeface="Arial" panose="020B0604020202020204" pitchFamily="34" charset="0"/>
              <a:hlinkClick r:id="rId10" action="ppaction://hlinksldjump"/>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0" action="ppaction://hlinksldjump"/>
              </a:rPr>
              <a:t>Requisition Workflow</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1" action="ppaction://hlinksldjump"/>
              </a:rPr>
              <a:t>Approving Orders</a:t>
            </a: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1" action="ppaction://hlinksldjump"/>
              </a:rPr>
              <a:t>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2" action="ppaction://hlinksldjump"/>
              </a:rPr>
              <a:t>Change Orders</a:t>
            </a:r>
            <a:endParaRPr lang="en-US" sz="2000" dirty="0">
              <a:latin typeface="Arial" panose="020B0604020202020204" pitchFamily="34" charset="0"/>
              <a:cs typeface="Arial" panose="020B0604020202020204" pitchFamily="34" charset="0"/>
              <a:hlinkClick r:id="rId13" action="ppaction://hlinksldjump"/>
            </a:endParaRPr>
          </a:p>
          <a:p>
            <a:pPr marL="342900" indent="-342900">
              <a:lnSpc>
                <a:spcPct val="150000"/>
              </a:lnSpc>
              <a:buFont typeface="+mj-lt"/>
              <a:buAutoNum type="arabicPeriod"/>
            </a:pPr>
            <a:endParaRPr lang="en-US"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605C4F6-FBED-4335-BFA5-9079C10584A2}"/>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729658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5" name="Rectangle 4">
            <a:extLst>
              <a:ext uri="{FF2B5EF4-FFF2-40B4-BE49-F238E27FC236}">
                <a16:creationId xmlns:a16="http://schemas.microsoft.com/office/drawing/2014/main" id="{B1F257CD-A933-44C1-A702-D2E8ECC871DE}"/>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AE839EDD-2060-4C94-BDDB-F32DF6DE88FF}"/>
              </a:ext>
            </a:extLst>
          </p:cNvPr>
          <p:cNvPicPr>
            <a:picLocks noChangeAspect="1"/>
          </p:cNvPicPr>
          <p:nvPr/>
        </p:nvPicPr>
        <p:blipFill>
          <a:blip r:embed="rId2"/>
          <a:stretch>
            <a:fillRect/>
          </a:stretch>
        </p:blipFill>
        <p:spPr>
          <a:xfrm>
            <a:off x="52762" y="6553201"/>
            <a:ext cx="696250" cy="269082"/>
          </a:xfrm>
          <a:prstGeom prst="rect">
            <a:avLst/>
          </a:prstGeom>
          <a:ln>
            <a:solidFill>
              <a:schemeClr val="tx1">
                <a:lumMod val="50000"/>
                <a:lumOff val="50000"/>
              </a:schemeClr>
            </a:solidFill>
          </a:ln>
        </p:spPr>
      </p:pic>
      <p:sp>
        <p:nvSpPr>
          <p:cNvPr id="2" name="Rectangle 1">
            <a:extLst>
              <a:ext uri="{FF2B5EF4-FFF2-40B4-BE49-F238E27FC236}">
                <a16:creationId xmlns:a16="http://schemas.microsoft.com/office/drawing/2014/main" id="{42323F95-7FEE-478B-B77F-FC08A8167B77}"/>
              </a:ext>
            </a:extLst>
          </p:cNvPr>
          <p:cNvSpPr/>
          <p:nvPr/>
        </p:nvSpPr>
        <p:spPr>
          <a:xfrm>
            <a:off x="76825" y="5239008"/>
            <a:ext cx="10386638" cy="342210"/>
          </a:xfrm>
          <a:prstGeom prst="rect">
            <a:avLst/>
          </a:prstGeom>
        </p:spPr>
        <p:txBody>
          <a:bodyPr wrap="square">
            <a:spAutoFit/>
          </a:bodyPr>
          <a:lstStyle/>
          <a:p>
            <a:pPr>
              <a:lnSpc>
                <a:spcPct val="115000"/>
              </a:lnSpc>
              <a:spcAft>
                <a:spcPts val="800"/>
              </a:spcAft>
            </a:pP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How to request payment.  </a:t>
            </a:r>
            <a:r>
              <a:rPr lang="en-US" sz="1500" u="sng" dirty="0">
                <a:solidFill>
                  <a:srgbClr val="0D0D0D"/>
                </a:solidFill>
                <a:latin typeface="Calibri" panose="020F0502020204030204" pitchFamily="34" charset="0"/>
                <a:ea typeface="Calibri" panose="020F0502020204030204" pitchFamily="34" charset="0"/>
                <a:cs typeface="Calibri" panose="020F0502020204030204" pitchFamily="34" charset="0"/>
                <a:hlinkClick r:id="rId3"/>
              </a:rPr>
              <a:t>Email</a:t>
            </a: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 invoice to </a:t>
            </a:r>
            <a:r>
              <a:rPr lang="en-US" sz="1500" u="sng" dirty="0">
                <a:solidFill>
                  <a:srgbClr val="0D0D0D"/>
                </a:solidFill>
                <a:latin typeface="Calibri" panose="020F0502020204030204" pitchFamily="34" charset="0"/>
                <a:ea typeface="Calibri" panose="020F0502020204030204" pitchFamily="34" charset="0"/>
                <a:cs typeface="Calibri" panose="020F0502020204030204" pitchFamily="34" charset="0"/>
                <a:hlinkClick r:id="rId4"/>
              </a:rPr>
              <a:t>ap@admin.utah.edu</a:t>
            </a:r>
            <a:endParaRPr lang="en-US" sz="1500" dirty="0"/>
          </a:p>
        </p:txBody>
      </p:sp>
      <p:sp>
        <p:nvSpPr>
          <p:cNvPr id="8" name="Rectangle 7">
            <a:extLst>
              <a:ext uri="{FF2B5EF4-FFF2-40B4-BE49-F238E27FC236}">
                <a16:creationId xmlns:a16="http://schemas.microsoft.com/office/drawing/2014/main" id="{82180B7A-755F-4299-A3A9-1FEAB1A228DB}"/>
              </a:ext>
            </a:extLst>
          </p:cNvPr>
          <p:cNvSpPr/>
          <p:nvPr/>
        </p:nvSpPr>
        <p:spPr>
          <a:xfrm>
            <a:off x="52762" y="101025"/>
            <a:ext cx="12163301" cy="584775"/>
          </a:xfrm>
          <a:prstGeom prst="rect">
            <a:avLst/>
          </a:prstGeom>
        </p:spPr>
        <p:txBody>
          <a:bodyPr wrap="square">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Tips &amp; Tricks</a:t>
            </a:r>
          </a:p>
        </p:txBody>
      </p:sp>
      <p:sp>
        <p:nvSpPr>
          <p:cNvPr id="4" name="Rectangle 3">
            <a:extLst>
              <a:ext uri="{FF2B5EF4-FFF2-40B4-BE49-F238E27FC236}">
                <a16:creationId xmlns:a16="http://schemas.microsoft.com/office/drawing/2014/main" id="{C68167DF-F630-42BA-9064-18961EE661B4}"/>
              </a:ext>
            </a:extLst>
          </p:cNvPr>
          <p:cNvSpPr/>
          <p:nvPr/>
        </p:nvSpPr>
        <p:spPr>
          <a:xfrm>
            <a:off x="89633" y="1066800"/>
            <a:ext cx="2737481" cy="342210"/>
          </a:xfrm>
          <a:prstGeom prst="rect">
            <a:avLst/>
          </a:prstGeom>
        </p:spPr>
        <p:txBody>
          <a:bodyPr wrap="none">
            <a:spAutoFit/>
          </a:bodyPr>
          <a:lstStyle/>
          <a:p>
            <a:pPr marR="0" lvl="0">
              <a:lnSpc>
                <a:spcPct val="115000"/>
              </a:lnSpc>
              <a:spcBef>
                <a:spcPts val="0"/>
              </a:spcBef>
              <a:spcAft>
                <a:spcPts val="1200"/>
              </a:spcAft>
              <a:buSzPts val="2200"/>
            </a:pPr>
            <a:r>
              <a:rPr lang="en-US" sz="1500" u="sng" dirty="0">
                <a:solidFill>
                  <a:srgbClr val="0D0D0D"/>
                </a:solidFill>
                <a:latin typeface="Calibri" panose="020F0502020204030204" pitchFamily="34" charset="0"/>
                <a:ea typeface="Calibri" panose="020F0502020204030204" pitchFamily="34" charset="0"/>
                <a:cs typeface="Calibri" panose="020F0502020204030204" pitchFamily="34" charset="0"/>
                <a:hlinkClick r:id="rId5"/>
              </a:rPr>
              <a:t>Copy a Requisition</a:t>
            </a: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 to a New Cart</a:t>
            </a:r>
          </a:p>
        </p:txBody>
      </p:sp>
      <p:sp>
        <p:nvSpPr>
          <p:cNvPr id="9" name="Rectangle 8">
            <a:extLst>
              <a:ext uri="{FF2B5EF4-FFF2-40B4-BE49-F238E27FC236}">
                <a16:creationId xmlns:a16="http://schemas.microsoft.com/office/drawing/2014/main" id="{8CD189B0-6410-480E-A5D2-5BC3C5893818}"/>
              </a:ext>
            </a:extLst>
          </p:cNvPr>
          <p:cNvSpPr/>
          <p:nvPr/>
        </p:nvSpPr>
        <p:spPr>
          <a:xfrm>
            <a:off x="76825" y="1524000"/>
            <a:ext cx="4092082" cy="342210"/>
          </a:xfrm>
          <a:prstGeom prst="rect">
            <a:avLst/>
          </a:prstGeom>
        </p:spPr>
        <p:txBody>
          <a:bodyPr wrap="none">
            <a:spAutoFit/>
          </a:bodyPr>
          <a:lstStyle/>
          <a:p>
            <a:pPr marR="0" lvl="0">
              <a:lnSpc>
                <a:spcPct val="115000"/>
              </a:lnSpc>
              <a:spcBef>
                <a:spcPts val="0"/>
              </a:spcBef>
              <a:spcAft>
                <a:spcPts val="1200"/>
              </a:spcAft>
              <a:buSzPts val="2200"/>
            </a:pPr>
            <a:r>
              <a:rPr lang="en-US" sz="1500" dirty="0" err="1">
                <a:solidFill>
                  <a:srgbClr val="0D0D0D"/>
                </a:solidFill>
                <a:latin typeface="Calibri" panose="020F0502020204030204" pitchFamily="34" charset="0"/>
                <a:ea typeface="Calibri" panose="020F0502020204030204" pitchFamily="34" charset="0"/>
                <a:cs typeface="Calibri" panose="020F0502020204030204" pitchFamily="34" charset="0"/>
              </a:rPr>
              <a:t>Chartfields</a:t>
            </a: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 at the PO line level – Page 2 of this </a:t>
            </a: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hlinkClick r:id="rId6"/>
              </a:rPr>
              <a:t>link</a:t>
            </a:r>
            <a:endPar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F1570750-145F-4150-82CA-5F33AC1F0BFF}"/>
              </a:ext>
            </a:extLst>
          </p:cNvPr>
          <p:cNvSpPr/>
          <p:nvPr/>
        </p:nvSpPr>
        <p:spPr>
          <a:xfrm>
            <a:off x="82414" y="1981200"/>
            <a:ext cx="3069495" cy="342210"/>
          </a:xfrm>
          <a:prstGeom prst="rect">
            <a:avLst/>
          </a:prstGeom>
        </p:spPr>
        <p:txBody>
          <a:bodyPr wrap="none">
            <a:spAutoFit/>
          </a:bodyPr>
          <a:lstStyle/>
          <a:p>
            <a:pPr marR="0" lvl="0">
              <a:lnSpc>
                <a:spcPct val="115000"/>
              </a:lnSpc>
              <a:spcBef>
                <a:spcPts val="0"/>
              </a:spcBef>
              <a:spcAft>
                <a:spcPts val="1200"/>
              </a:spcAft>
              <a:buSzPts val="2200"/>
            </a:pP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Where is my </a:t>
            </a:r>
            <a:r>
              <a:rPr lang="en-US" sz="1500" u="sng" dirty="0">
                <a:solidFill>
                  <a:srgbClr val="0D0D0D"/>
                </a:solidFill>
                <a:latin typeface="Calibri" panose="020F0502020204030204" pitchFamily="34" charset="0"/>
                <a:ea typeface="Calibri" panose="020F0502020204030204" pitchFamily="34" charset="0"/>
                <a:cs typeface="Calibri" panose="020F0502020204030204" pitchFamily="34" charset="0"/>
                <a:hlinkClick r:id="rId7"/>
              </a:rPr>
              <a:t>Cart</a:t>
            </a: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 / What’s in my </a:t>
            </a:r>
            <a:r>
              <a:rPr lang="en-US" sz="1500" u="sng" dirty="0">
                <a:solidFill>
                  <a:srgbClr val="0D0D0D"/>
                </a:solidFill>
                <a:latin typeface="Calibri" panose="020F0502020204030204" pitchFamily="34" charset="0"/>
                <a:ea typeface="Calibri" panose="020F0502020204030204" pitchFamily="34" charset="0"/>
                <a:cs typeface="Calibri" panose="020F0502020204030204" pitchFamily="34" charset="0"/>
                <a:hlinkClick r:id="rId7"/>
              </a:rPr>
              <a:t>Cart</a:t>
            </a:r>
            <a:endPar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CE9951E6-CAE7-4441-ACD5-2AB242CEB3AD}"/>
              </a:ext>
            </a:extLst>
          </p:cNvPr>
          <p:cNvSpPr/>
          <p:nvPr/>
        </p:nvSpPr>
        <p:spPr>
          <a:xfrm>
            <a:off x="89633" y="2453561"/>
            <a:ext cx="1429046" cy="342210"/>
          </a:xfrm>
          <a:prstGeom prst="rect">
            <a:avLst/>
          </a:prstGeom>
        </p:spPr>
        <p:txBody>
          <a:bodyPr wrap="none">
            <a:spAutoFit/>
          </a:bodyPr>
          <a:lstStyle/>
          <a:p>
            <a:pPr marR="0" lvl="0">
              <a:lnSpc>
                <a:spcPct val="115000"/>
              </a:lnSpc>
              <a:spcBef>
                <a:spcPts val="0"/>
              </a:spcBef>
              <a:spcAft>
                <a:spcPts val="1200"/>
              </a:spcAft>
              <a:buSzPts val="2200"/>
            </a:pP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UShop only </a:t>
            </a:r>
            <a:r>
              <a:rPr lang="en-US" sz="1500" u="sng" dirty="0">
                <a:solidFill>
                  <a:srgbClr val="0D0D0D"/>
                </a:solidFill>
                <a:latin typeface="Calibri" panose="020F0502020204030204" pitchFamily="34" charset="0"/>
                <a:ea typeface="Calibri" panose="020F0502020204030204" pitchFamily="34" charset="0"/>
                <a:cs typeface="Calibri" panose="020F0502020204030204" pitchFamily="34" charset="0"/>
                <a:hlinkClick r:id="rId8"/>
              </a:rPr>
              <a:t>GFA</a:t>
            </a:r>
            <a:endPar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4C109C1E-378A-4590-9320-46FF4FE72CA7}"/>
              </a:ext>
            </a:extLst>
          </p:cNvPr>
          <p:cNvSpPr/>
          <p:nvPr/>
        </p:nvSpPr>
        <p:spPr>
          <a:xfrm>
            <a:off x="78429" y="2968272"/>
            <a:ext cx="9472238" cy="342210"/>
          </a:xfrm>
          <a:prstGeom prst="rect">
            <a:avLst/>
          </a:prstGeom>
        </p:spPr>
        <p:txBody>
          <a:bodyPr wrap="square">
            <a:spAutoFit/>
          </a:bodyPr>
          <a:lstStyle/>
          <a:p>
            <a:pPr marR="0" lvl="0">
              <a:lnSpc>
                <a:spcPct val="115000"/>
              </a:lnSpc>
              <a:spcBef>
                <a:spcPts val="0"/>
              </a:spcBef>
              <a:spcAft>
                <a:spcPts val="1200"/>
              </a:spcAft>
              <a:buSzPts val="2200"/>
            </a:pP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Has my Invoice been processed/paid? See </a:t>
            </a: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hlinkClick r:id="rId9" action="ppaction://hlinksldjump"/>
              </a:rPr>
              <a:t>Invoicing – View Invoice Overview and Payment</a:t>
            </a: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 </a:t>
            </a:r>
          </a:p>
        </p:txBody>
      </p:sp>
      <p:sp>
        <p:nvSpPr>
          <p:cNvPr id="13" name="Rectangle 12">
            <a:extLst>
              <a:ext uri="{FF2B5EF4-FFF2-40B4-BE49-F238E27FC236}">
                <a16:creationId xmlns:a16="http://schemas.microsoft.com/office/drawing/2014/main" id="{6F213B8A-079D-405E-A4C7-99D3CEFCC70F}"/>
              </a:ext>
            </a:extLst>
          </p:cNvPr>
          <p:cNvSpPr/>
          <p:nvPr/>
        </p:nvSpPr>
        <p:spPr>
          <a:xfrm>
            <a:off x="63164" y="3508099"/>
            <a:ext cx="12073667" cy="342210"/>
          </a:xfrm>
          <a:prstGeom prst="rect">
            <a:avLst/>
          </a:prstGeom>
        </p:spPr>
        <p:txBody>
          <a:bodyPr wrap="square">
            <a:spAutoFit/>
          </a:bodyPr>
          <a:lstStyle/>
          <a:p>
            <a:pPr>
              <a:lnSpc>
                <a:spcPct val="115000"/>
              </a:lnSpc>
              <a:spcAft>
                <a:spcPts val="800"/>
              </a:spcAft>
            </a:pP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Link to </a:t>
            </a:r>
            <a:r>
              <a:rPr lang="en-US" sz="1500" u="sng" dirty="0">
                <a:solidFill>
                  <a:srgbClr val="0D0D0D"/>
                </a:solidFill>
                <a:latin typeface="Calibri" panose="020F0502020204030204" pitchFamily="34" charset="0"/>
                <a:ea typeface="Calibri" panose="020F0502020204030204" pitchFamily="34" charset="0"/>
                <a:cs typeface="Calibri" panose="020F0502020204030204" pitchFamily="34" charset="0"/>
                <a:hlinkClick r:id="rId10"/>
              </a:rPr>
              <a:t>PCard only list</a:t>
            </a: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  These suppliers have informed us that they will only process a transaction with a credit card.</a:t>
            </a:r>
          </a:p>
        </p:txBody>
      </p:sp>
      <p:sp>
        <p:nvSpPr>
          <p:cNvPr id="14" name="Rectangle 13">
            <a:extLst>
              <a:ext uri="{FF2B5EF4-FFF2-40B4-BE49-F238E27FC236}">
                <a16:creationId xmlns:a16="http://schemas.microsoft.com/office/drawing/2014/main" id="{9E46BEC9-31A9-49B3-BB4F-B879AA060A89}"/>
              </a:ext>
            </a:extLst>
          </p:cNvPr>
          <p:cNvSpPr/>
          <p:nvPr/>
        </p:nvSpPr>
        <p:spPr>
          <a:xfrm>
            <a:off x="91136" y="3976285"/>
            <a:ext cx="8001001" cy="342210"/>
          </a:xfrm>
          <a:prstGeom prst="rect">
            <a:avLst/>
          </a:prstGeom>
        </p:spPr>
        <p:txBody>
          <a:bodyPr wrap="square">
            <a:spAutoFit/>
          </a:bodyPr>
          <a:lstStyle/>
          <a:p>
            <a:pPr>
              <a:lnSpc>
                <a:spcPct val="115000"/>
              </a:lnSpc>
              <a:spcAft>
                <a:spcPts val="800"/>
              </a:spcAft>
            </a:pP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I’m getting too many emails.  How to change </a:t>
            </a:r>
            <a:r>
              <a:rPr lang="en-US" sz="1500" u="sng" dirty="0">
                <a:solidFill>
                  <a:srgbClr val="0D0D0D"/>
                </a:solidFill>
                <a:latin typeface="Calibri" panose="020F0502020204030204" pitchFamily="34" charset="0"/>
                <a:ea typeface="Calibri" panose="020F0502020204030204" pitchFamily="34" charset="0"/>
                <a:cs typeface="Calibri" panose="020F0502020204030204" pitchFamily="34" charset="0"/>
                <a:hlinkClick r:id="rId11"/>
              </a:rPr>
              <a:t>Notification Preferences</a:t>
            </a:r>
            <a:endPar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23CAB308-D0DA-4230-BF9D-BA489BF09296}"/>
              </a:ext>
            </a:extLst>
          </p:cNvPr>
          <p:cNvSpPr/>
          <p:nvPr/>
        </p:nvSpPr>
        <p:spPr>
          <a:xfrm>
            <a:off x="89633" y="4343400"/>
            <a:ext cx="3579826" cy="342210"/>
          </a:xfrm>
          <a:prstGeom prst="rect">
            <a:avLst/>
          </a:prstGeom>
        </p:spPr>
        <p:txBody>
          <a:bodyPr wrap="none">
            <a:spAutoFit/>
          </a:bodyPr>
          <a:lstStyle/>
          <a:p>
            <a:pPr>
              <a:lnSpc>
                <a:spcPct val="115000"/>
              </a:lnSpc>
              <a:spcAft>
                <a:spcPts val="800"/>
              </a:spcAft>
            </a:pP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How to change my </a:t>
            </a:r>
            <a:r>
              <a:rPr lang="en-US" sz="1500" u="sng" dirty="0">
                <a:solidFill>
                  <a:srgbClr val="0D0D0D"/>
                </a:solidFill>
                <a:latin typeface="Calibri" panose="020F0502020204030204" pitchFamily="34" charset="0"/>
                <a:ea typeface="Calibri" panose="020F0502020204030204" pitchFamily="34" charset="0"/>
                <a:cs typeface="Calibri" panose="020F0502020204030204" pitchFamily="34" charset="0"/>
                <a:hlinkClick r:id="rId12"/>
              </a:rPr>
              <a:t>email address</a:t>
            </a: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 for UShop</a:t>
            </a:r>
          </a:p>
        </p:txBody>
      </p:sp>
      <p:sp>
        <p:nvSpPr>
          <p:cNvPr id="16" name="Rectangle 15">
            <a:extLst>
              <a:ext uri="{FF2B5EF4-FFF2-40B4-BE49-F238E27FC236}">
                <a16:creationId xmlns:a16="http://schemas.microsoft.com/office/drawing/2014/main" id="{880A261B-8717-46E7-BB08-C334531B0607}"/>
              </a:ext>
            </a:extLst>
          </p:cNvPr>
          <p:cNvSpPr/>
          <p:nvPr/>
        </p:nvSpPr>
        <p:spPr>
          <a:xfrm>
            <a:off x="107074" y="4856003"/>
            <a:ext cx="2720040" cy="342210"/>
          </a:xfrm>
          <a:prstGeom prst="rect">
            <a:avLst/>
          </a:prstGeom>
        </p:spPr>
        <p:txBody>
          <a:bodyPr wrap="none">
            <a:spAutoFit/>
          </a:bodyPr>
          <a:lstStyle/>
          <a:p>
            <a:pPr>
              <a:lnSpc>
                <a:spcPct val="115000"/>
              </a:lnSpc>
              <a:spcAft>
                <a:spcPts val="800"/>
              </a:spcAft>
            </a:pPr>
            <a:r>
              <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rPr>
              <a:t>How to create a </a:t>
            </a:r>
            <a:r>
              <a:rPr lang="en-US" sz="1500" u="sng" dirty="0">
                <a:solidFill>
                  <a:srgbClr val="0D0D0D"/>
                </a:solidFill>
                <a:latin typeface="Calibri" panose="020F0502020204030204" pitchFamily="34" charset="0"/>
                <a:ea typeface="Calibri" panose="020F0502020204030204" pitchFamily="34" charset="0"/>
                <a:cs typeface="Calibri" panose="020F0502020204030204" pitchFamily="34" charset="0"/>
                <a:hlinkClick r:id="rId13"/>
              </a:rPr>
              <a:t>replacement PO</a:t>
            </a:r>
            <a:endParaRPr lang="en-US" sz="1500" dirty="0">
              <a:solidFill>
                <a:srgbClr val="0D0D0D"/>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D844A93C-8CB7-4C09-99D1-22DDDA9A516D}"/>
              </a:ext>
            </a:extLst>
          </p:cNvPr>
          <p:cNvSpPr/>
          <p:nvPr/>
        </p:nvSpPr>
        <p:spPr>
          <a:xfrm>
            <a:off x="329488" y="5633956"/>
            <a:ext cx="11886575" cy="323165"/>
          </a:xfrm>
          <a:prstGeom prst="rect">
            <a:avLst/>
          </a:prstGeom>
        </p:spPr>
        <p:txBody>
          <a:bodyPr wrap="square">
            <a:spAutoFit/>
          </a:bodyPr>
          <a:lstStyle/>
          <a:p>
            <a:pPr algn="r"/>
            <a:r>
              <a:rPr lang="en-US" sz="1500" dirty="0"/>
              <a:t>When a PO is created the funds are </a:t>
            </a:r>
            <a:r>
              <a:rPr lang="en-US" sz="1500" i="1" dirty="0"/>
              <a:t>encumbered</a:t>
            </a:r>
            <a:r>
              <a:rPr lang="en-US" sz="1500" dirty="0"/>
              <a:t>.  The action of closing a PO will </a:t>
            </a:r>
            <a:r>
              <a:rPr lang="en-US" sz="1500" i="1" dirty="0"/>
              <a:t>disencumber</a:t>
            </a:r>
            <a:r>
              <a:rPr lang="en-US" sz="1500" dirty="0"/>
              <a:t> all unvouchered funds which remain on the PO</a:t>
            </a:r>
          </a:p>
        </p:txBody>
      </p:sp>
      <p:sp>
        <p:nvSpPr>
          <p:cNvPr id="22" name="Rectangle 21">
            <a:extLst>
              <a:ext uri="{FF2B5EF4-FFF2-40B4-BE49-F238E27FC236}">
                <a16:creationId xmlns:a16="http://schemas.microsoft.com/office/drawing/2014/main" id="{F87E4A00-0D4B-47D0-8D64-9D28F9E5CF5E}"/>
              </a:ext>
            </a:extLst>
          </p:cNvPr>
          <p:cNvSpPr/>
          <p:nvPr/>
        </p:nvSpPr>
        <p:spPr>
          <a:xfrm>
            <a:off x="2667000" y="6004143"/>
            <a:ext cx="9549063" cy="553998"/>
          </a:xfrm>
          <a:prstGeom prst="rect">
            <a:avLst/>
          </a:prstGeom>
        </p:spPr>
        <p:txBody>
          <a:bodyPr wrap="square">
            <a:spAutoFit/>
          </a:bodyPr>
          <a:lstStyle/>
          <a:p>
            <a:pPr algn="r"/>
            <a:r>
              <a:rPr lang="en-US" sz="1500" dirty="0"/>
              <a:t>The PO owner receives all messages regarding the status of the order and/or payment.  If you are replacing someone, and should be the new PO owner, email </a:t>
            </a:r>
            <a:r>
              <a:rPr lang="en-US" sz="1500" dirty="0">
                <a:hlinkClick r:id="rId14"/>
              </a:rPr>
              <a:t>UShop@Utah.edu</a:t>
            </a:r>
            <a:r>
              <a:rPr lang="en-US" sz="1500" dirty="0"/>
              <a:t> and let us know.  We will update the PO owner.</a:t>
            </a:r>
          </a:p>
        </p:txBody>
      </p:sp>
      <p:pic>
        <p:nvPicPr>
          <p:cNvPr id="23" name="Picture 22">
            <a:extLst>
              <a:ext uri="{FF2B5EF4-FFF2-40B4-BE49-F238E27FC236}">
                <a16:creationId xmlns:a16="http://schemas.microsoft.com/office/drawing/2014/main" id="{D22A90FB-FE96-4C94-A38D-2163860184F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8526" t="20611" r="26215" b="28737"/>
          <a:stretch/>
        </p:blipFill>
        <p:spPr>
          <a:xfrm>
            <a:off x="1065109" y="5606123"/>
            <a:ext cx="190424" cy="257953"/>
          </a:xfrm>
          <a:prstGeom prst="rect">
            <a:avLst/>
          </a:prstGeom>
        </p:spPr>
      </p:pic>
      <p:pic>
        <p:nvPicPr>
          <p:cNvPr id="24" name="Picture 23">
            <a:extLst>
              <a:ext uri="{FF2B5EF4-FFF2-40B4-BE49-F238E27FC236}">
                <a16:creationId xmlns:a16="http://schemas.microsoft.com/office/drawing/2014/main" id="{EC3DA50D-95F2-4491-AC40-C4BB820D9BD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8526" t="20611" r="26215" b="28737"/>
          <a:stretch/>
        </p:blipFill>
        <p:spPr>
          <a:xfrm>
            <a:off x="2878774" y="5999224"/>
            <a:ext cx="190424" cy="257953"/>
          </a:xfrm>
          <a:prstGeom prst="rect">
            <a:avLst/>
          </a:prstGeom>
        </p:spPr>
      </p:pic>
      <p:pic>
        <p:nvPicPr>
          <p:cNvPr id="21" name="Picture 20">
            <a:extLst>
              <a:ext uri="{FF2B5EF4-FFF2-40B4-BE49-F238E27FC236}">
                <a16:creationId xmlns:a16="http://schemas.microsoft.com/office/drawing/2014/main" id="{CB5D4825-F6FC-4887-8049-2A709F7EDF9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8526" t="20611" r="26215" b="28737"/>
          <a:stretch/>
        </p:blipFill>
        <p:spPr>
          <a:xfrm>
            <a:off x="7441531" y="76120"/>
            <a:ext cx="405251" cy="493023"/>
          </a:xfrm>
          <a:prstGeom prst="rect">
            <a:avLst/>
          </a:prstGeom>
        </p:spPr>
      </p:pic>
      <p:sp>
        <p:nvSpPr>
          <p:cNvPr id="25" name="TextBox 24">
            <a:extLst>
              <a:ext uri="{FF2B5EF4-FFF2-40B4-BE49-F238E27FC236}">
                <a16:creationId xmlns:a16="http://schemas.microsoft.com/office/drawing/2014/main" id="{12AB5C03-AC1D-49BF-80E5-80E68F0F5942}"/>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216813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500" fill="hold"/>
                                        <p:tgtEl>
                                          <p:spTgt spid="2"/>
                                        </p:tgtEl>
                                        <p:attrNameLst>
                                          <p:attrName>ppt_w</p:attrName>
                                        </p:attrNameLst>
                                      </p:cBhvr>
                                      <p:tavLst>
                                        <p:tav tm="0">
                                          <p:val>
                                            <p:fltVal val="0"/>
                                          </p:val>
                                        </p:tav>
                                        <p:tav tm="100000">
                                          <p:val>
                                            <p:strVal val="#ppt_w"/>
                                          </p:val>
                                        </p:tav>
                                      </p:tavLst>
                                    </p:anim>
                                    <p:anim calcmode="lin" valueType="num">
                                      <p:cBhvr>
                                        <p:cTn id="71" dur="500" fill="hold"/>
                                        <p:tgtEl>
                                          <p:spTgt spid="2"/>
                                        </p:tgtEl>
                                        <p:attrNameLst>
                                          <p:attrName>ppt_h</p:attrName>
                                        </p:attrNameLst>
                                      </p:cBhvr>
                                      <p:tavLst>
                                        <p:tav tm="0">
                                          <p:val>
                                            <p:fltVal val="0"/>
                                          </p:val>
                                        </p:tav>
                                        <p:tav tm="100000">
                                          <p:val>
                                            <p:strVal val="#ppt_h"/>
                                          </p:val>
                                        </p:tav>
                                      </p:tavLst>
                                    </p:anim>
                                    <p:animEffect transition="in" filter="fade">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42" presetClass="entr" presetSubtype="0" fill="hold"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par>
                                <p:cTn id="92" presetID="53" presetClass="entr" presetSubtype="16"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0" grpId="0"/>
      <p:bldP spid="11" grpId="0"/>
      <p:bldP spid="12" grpId="0"/>
      <p:bldP spid="13" grpId="0"/>
      <p:bldP spid="14" grpId="0"/>
      <p:bldP spid="15" grpId="0"/>
      <p:bldP spid="16" grpId="0"/>
      <p:bldP spid="17"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8" name="Rectangle 7">
            <a:extLst>
              <a:ext uri="{FF2B5EF4-FFF2-40B4-BE49-F238E27FC236}">
                <a16:creationId xmlns:a16="http://schemas.microsoft.com/office/drawing/2014/main" id="{03BCA00E-52B1-44AC-BE6B-256F62E9F641}"/>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ipart&#10;&#10;Description automatically generated">
            <a:extLst>
              <a:ext uri="{FF2B5EF4-FFF2-40B4-BE49-F238E27FC236}">
                <a16:creationId xmlns:a16="http://schemas.microsoft.com/office/drawing/2014/main" id="{B945DF1D-8764-4AD8-AD3C-418E840BC1F3}"/>
              </a:ext>
            </a:extLst>
          </p:cNvPr>
          <p:cNvPicPr>
            <a:picLocks noChangeAspect="1"/>
          </p:cNvPicPr>
          <p:nvPr/>
        </p:nvPicPr>
        <p:blipFill>
          <a:blip r:embed="rId2"/>
          <a:stretch>
            <a:fillRect/>
          </a:stretch>
        </p:blipFill>
        <p:spPr>
          <a:xfrm>
            <a:off x="52762" y="6553201"/>
            <a:ext cx="696250" cy="269082"/>
          </a:xfrm>
          <a:prstGeom prst="rect">
            <a:avLst/>
          </a:prstGeom>
          <a:ln>
            <a:solidFill>
              <a:schemeClr val="tx1">
                <a:lumMod val="50000"/>
                <a:lumOff val="50000"/>
              </a:schemeClr>
            </a:solidFill>
          </a:ln>
        </p:spPr>
      </p:pic>
      <p:sp>
        <p:nvSpPr>
          <p:cNvPr id="11" name="Rectangle 10">
            <a:extLst>
              <a:ext uri="{FF2B5EF4-FFF2-40B4-BE49-F238E27FC236}">
                <a16:creationId xmlns:a16="http://schemas.microsoft.com/office/drawing/2014/main" id="{D5362121-D3DD-4343-A5B3-405CAA9F4A81}"/>
              </a:ext>
            </a:extLst>
          </p:cNvPr>
          <p:cNvSpPr/>
          <p:nvPr/>
        </p:nvSpPr>
        <p:spPr>
          <a:xfrm>
            <a:off x="52762" y="32762"/>
            <a:ext cx="12163301" cy="584775"/>
          </a:xfrm>
          <a:prstGeom prst="rect">
            <a:avLst/>
          </a:prstGeom>
        </p:spPr>
        <p:txBody>
          <a:bodyPr wrap="square">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Default User Setting Options</a:t>
            </a:r>
          </a:p>
        </p:txBody>
      </p:sp>
      <p:sp>
        <p:nvSpPr>
          <p:cNvPr id="12" name="Rectangle 11">
            <a:extLst>
              <a:ext uri="{FF2B5EF4-FFF2-40B4-BE49-F238E27FC236}">
                <a16:creationId xmlns:a16="http://schemas.microsoft.com/office/drawing/2014/main" id="{84C2C417-7058-480C-81F9-E4446F203A13}"/>
              </a:ext>
            </a:extLst>
          </p:cNvPr>
          <p:cNvSpPr/>
          <p:nvPr/>
        </p:nvSpPr>
        <p:spPr>
          <a:xfrm>
            <a:off x="-24063" y="614735"/>
            <a:ext cx="12163301" cy="402803"/>
          </a:xfrm>
          <a:prstGeom prst="rect">
            <a:avLst/>
          </a:prstGeom>
        </p:spPr>
        <p:txBody>
          <a:bodyPr wrap="square">
            <a:spAutoFit/>
          </a:bodyPr>
          <a:lstStyle/>
          <a:p>
            <a:pPr algn="ctr">
              <a:lnSpc>
                <a:spcPct val="150000"/>
              </a:lnSpc>
            </a:pPr>
            <a:r>
              <a:rPr lang="en-US" sz="1500" dirty="0"/>
              <a:t>Default options for the </a:t>
            </a:r>
            <a:r>
              <a:rPr lang="en-US" sz="1500" dirty="0" err="1"/>
              <a:t>Shipto</a:t>
            </a:r>
            <a:r>
              <a:rPr lang="en-US" sz="1500" dirty="0"/>
              <a:t> Address, Accounting Distribution and Cart Assignees can be set up </a:t>
            </a:r>
            <a:r>
              <a:rPr lang="en-US" sz="1500" i="1" dirty="0"/>
              <a:t>prior</a:t>
            </a:r>
            <a:r>
              <a:rPr lang="en-US" sz="1500" dirty="0"/>
              <a:t> to order creation</a:t>
            </a:r>
          </a:p>
        </p:txBody>
      </p:sp>
      <p:sp>
        <p:nvSpPr>
          <p:cNvPr id="13" name="Rectangle 12">
            <a:extLst>
              <a:ext uri="{FF2B5EF4-FFF2-40B4-BE49-F238E27FC236}">
                <a16:creationId xmlns:a16="http://schemas.microsoft.com/office/drawing/2014/main" id="{D7B287D7-F849-474C-B55D-FA5EF6389BDC}"/>
              </a:ext>
            </a:extLst>
          </p:cNvPr>
          <p:cNvSpPr/>
          <p:nvPr/>
        </p:nvSpPr>
        <p:spPr>
          <a:xfrm>
            <a:off x="0" y="3124200"/>
            <a:ext cx="3355406" cy="369332"/>
          </a:xfrm>
          <a:prstGeom prst="rect">
            <a:avLst/>
          </a:prstGeom>
        </p:spPr>
        <p:txBody>
          <a:bodyPr wrap="none">
            <a:spAutoFit/>
          </a:bodyPr>
          <a:lstStyle/>
          <a:p>
            <a:r>
              <a:rPr lang="en-US" b="1" dirty="0">
                <a:solidFill>
                  <a:schemeClr val="accent1">
                    <a:lumMod val="50000"/>
                  </a:schemeClr>
                </a:solidFill>
              </a:rPr>
              <a:t>Accounting Distribution Defaults:</a:t>
            </a:r>
            <a:endParaRPr lang="en-US" dirty="0"/>
          </a:p>
        </p:txBody>
      </p:sp>
      <p:sp>
        <p:nvSpPr>
          <p:cNvPr id="14" name="Rectangle 13">
            <a:extLst>
              <a:ext uri="{FF2B5EF4-FFF2-40B4-BE49-F238E27FC236}">
                <a16:creationId xmlns:a16="http://schemas.microsoft.com/office/drawing/2014/main" id="{E8EF14AE-95C1-47E5-A399-F96E89E79BF6}"/>
              </a:ext>
            </a:extLst>
          </p:cNvPr>
          <p:cNvSpPr/>
          <p:nvPr/>
        </p:nvSpPr>
        <p:spPr>
          <a:xfrm>
            <a:off x="52762" y="1241873"/>
            <a:ext cx="2525178" cy="369332"/>
          </a:xfrm>
          <a:prstGeom prst="rect">
            <a:avLst/>
          </a:prstGeom>
        </p:spPr>
        <p:txBody>
          <a:bodyPr wrap="none">
            <a:spAutoFit/>
          </a:bodyPr>
          <a:lstStyle/>
          <a:p>
            <a:r>
              <a:rPr lang="en-US" b="1" dirty="0" err="1">
                <a:solidFill>
                  <a:schemeClr val="accent1">
                    <a:lumMod val="50000"/>
                  </a:schemeClr>
                </a:solidFill>
              </a:rPr>
              <a:t>Shipto</a:t>
            </a:r>
            <a:r>
              <a:rPr lang="en-US" b="1" dirty="0">
                <a:solidFill>
                  <a:schemeClr val="accent1">
                    <a:lumMod val="50000"/>
                  </a:schemeClr>
                </a:solidFill>
              </a:rPr>
              <a:t> Address Defaults:</a:t>
            </a:r>
            <a:endParaRPr lang="en-US" dirty="0"/>
          </a:p>
        </p:txBody>
      </p:sp>
      <p:sp>
        <p:nvSpPr>
          <p:cNvPr id="15" name="Rectangle 14">
            <a:extLst>
              <a:ext uri="{FF2B5EF4-FFF2-40B4-BE49-F238E27FC236}">
                <a16:creationId xmlns:a16="http://schemas.microsoft.com/office/drawing/2014/main" id="{BA2C06B3-51CC-4A2D-B3EB-87472FE5765F}"/>
              </a:ext>
            </a:extLst>
          </p:cNvPr>
          <p:cNvSpPr/>
          <p:nvPr/>
        </p:nvSpPr>
        <p:spPr>
          <a:xfrm>
            <a:off x="52762" y="5024828"/>
            <a:ext cx="2388218" cy="369332"/>
          </a:xfrm>
          <a:prstGeom prst="rect">
            <a:avLst/>
          </a:prstGeom>
        </p:spPr>
        <p:txBody>
          <a:bodyPr wrap="none">
            <a:spAutoFit/>
          </a:bodyPr>
          <a:lstStyle/>
          <a:p>
            <a:r>
              <a:rPr lang="en-US" b="1" dirty="0">
                <a:solidFill>
                  <a:schemeClr val="accent1">
                    <a:lumMod val="50000"/>
                  </a:schemeClr>
                </a:solidFill>
              </a:rPr>
              <a:t>Cart Assignee Defaults:</a:t>
            </a:r>
            <a:endParaRPr lang="en-US" dirty="0"/>
          </a:p>
        </p:txBody>
      </p:sp>
      <p:sp>
        <p:nvSpPr>
          <p:cNvPr id="16" name="Rectangle 15">
            <a:extLst>
              <a:ext uri="{FF2B5EF4-FFF2-40B4-BE49-F238E27FC236}">
                <a16:creationId xmlns:a16="http://schemas.microsoft.com/office/drawing/2014/main" id="{6D53FAF1-CDAA-45C4-96D6-73B69566EF1B}"/>
              </a:ext>
            </a:extLst>
          </p:cNvPr>
          <p:cNvSpPr/>
          <p:nvPr/>
        </p:nvSpPr>
        <p:spPr>
          <a:xfrm>
            <a:off x="630420" y="1627243"/>
            <a:ext cx="12163301" cy="402803"/>
          </a:xfrm>
          <a:prstGeom prst="rect">
            <a:avLst/>
          </a:prstGeom>
        </p:spPr>
        <p:txBody>
          <a:bodyPr wrap="square">
            <a:spAutoFit/>
          </a:bodyPr>
          <a:lstStyle/>
          <a:p>
            <a:pPr marL="285750" indent="-285750">
              <a:lnSpc>
                <a:spcPct val="150000"/>
              </a:lnSpc>
              <a:buFont typeface="Arial" panose="020B0604020202020204" pitchFamily="34" charset="0"/>
              <a:buChar char="•"/>
            </a:pPr>
            <a:r>
              <a:rPr lang="en-US" sz="1500" dirty="0"/>
              <a:t>Multiple default </a:t>
            </a:r>
            <a:r>
              <a:rPr lang="en-US" sz="1500" dirty="0" err="1"/>
              <a:t>shipto</a:t>
            </a:r>
            <a:r>
              <a:rPr lang="en-US" sz="1500" dirty="0"/>
              <a:t> addresses can be added.  Note that one </a:t>
            </a:r>
            <a:r>
              <a:rPr lang="en-US" sz="1500" dirty="0" err="1"/>
              <a:t>shipto</a:t>
            </a:r>
            <a:r>
              <a:rPr lang="en-US" sz="1500" dirty="0"/>
              <a:t> address must be selected as the default address.</a:t>
            </a:r>
          </a:p>
        </p:txBody>
      </p:sp>
      <p:sp>
        <p:nvSpPr>
          <p:cNvPr id="17" name="Rectangle 16">
            <a:extLst>
              <a:ext uri="{FF2B5EF4-FFF2-40B4-BE49-F238E27FC236}">
                <a16:creationId xmlns:a16="http://schemas.microsoft.com/office/drawing/2014/main" id="{82ACA286-B162-4CFD-8DF9-720AAD66584A}"/>
              </a:ext>
            </a:extLst>
          </p:cNvPr>
          <p:cNvSpPr/>
          <p:nvPr/>
        </p:nvSpPr>
        <p:spPr>
          <a:xfrm>
            <a:off x="630419" y="1981200"/>
            <a:ext cx="12163301" cy="402803"/>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1500" dirty="0"/>
              <a:t>Click this link for instructions on how to add </a:t>
            </a:r>
            <a:r>
              <a:rPr lang="en-US" sz="1500" dirty="0">
                <a:hlinkClick r:id="rId3"/>
              </a:rPr>
              <a:t>Default </a:t>
            </a:r>
            <a:r>
              <a:rPr lang="en-US" sz="1500" dirty="0" err="1">
                <a:hlinkClick r:id="rId3"/>
              </a:rPr>
              <a:t>Shipto</a:t>
            </a:r>
            <a:r>
              <a:rPr lang="en-US" sz="1500" dirty="0">
                <a:hlinkClick r:id="rId3"/>
              </a:rPr>
              <a:t> Addresses</a:t>
            </a:r>
            <a:endParaRPr lang="en-US" sz="1500" dirty="0"/>
          </a:p>
        </p:txBody>
      </p:sp>
      <p:sp>
        <p:nvSpPr>
          <p:cNvPr id="18" name="Rectangle 17">
            <a:extLst>
              <a:ext uri="{FF2B5EF4-FFF2-40B4-BE49-F238E27FC236}">
                <a16:creationId xmlns:a16="http://schemas.microsoft.com/office/drawing/2014/main" id="{AEBBDD0E-B25A-4928-99E8-AC16525159A3}"/>
              </a:ext>
            </a:extLst>
          </p:cNvPr>
          <p:cNvSpPr/>
          <p:nvPr/>
        </p:nvSpPr>
        <p:spPr>
          <a:xfrm>
            <a:off x="1143000" y="2434585"/>
            <a:ext cx="10515600" cy="553998"/>
          </a:xfrm>
          <a:prstGeom prst="rect">
            <a:avLst/>
          </a:prstGeom>
        </p:spPr>
        <p:txBody>
          <a:bodyPr wrap="square">
            <a:spAutoFit/>
          </a:bodyPr>
          <a:lstStyle/>
          <a:p>
            <a:r>
              <a:rPr lang="en-US" sz="1500" dirty="0"/>
              <a:t>If the address that is needed is not found, then email </a:t>
            </a:r>
            <a:r>
              <a:rPr lang="en-US" sz="1500" dirty="0">
                <a:hlinkClick r:id="rId4"/>
              </a:rPr>
              <a:t>ushop@utah.edu</a:t>
            </a:r>
            <a:r>
              <a:rPr lang="en-US" sz="1500" dirty="0"/>
              <a:t> and cc’ </a:t>
            </a:r>
            <a:r>
              <a:rPr lang="en-US" sz="1500" dirty="0">
                <a:hlinkClick r:id="rId5"/>
              </a:rPr>
              <a:t>askme@purchasing.utah.edu</a:t>
            </a:r>
            <a:r>
              <a:rPr lang="en-US" sz="1500" dirty="0"/>
              <a:t> .  Provide the address and /or 10 digit code to be added</a:t>
            </a:r>
          </a:p>
        </p:txBody>
      </p:sp>
      <p:pic>
        <p:nvPicPr>
          <p:cNvPr id="21" name="Picture 20">
            <a:extLst>
              <a:ext uri="{FF2B5EF4-FFF2-40B4-BE49-F238E27FC236}">
                <a16:creationId xmlns:a16="http://schemas.microsoft.com/office/drawing/2014/main" id="{A55984D8-60F2-4492-A0B9-84E9B27AD63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526" t="20611" r="26215" b="28737"/>
          <a:stretch/>
        </p:blipFill>
        <p:spPr>
          <a:xfrm>
            <a:off x="1060406" y="2399601"/>
            <a:ext cx="190424" cy="257953"/>
          </a:xfrm>
          <a:prstGeom prst="rect">
            <a:avLst/>
          </a:prstGeom>
        </p:spPr>
      </p:pic>
      <p:sp>
        <p:nvSpPr>
          <p:cNvPr id="22" name="Rectangle 21">
            <a:extLst>
              <a:ext uri="{FF2B5EF4-FFF2-40B4-BE49-F238E27FC236}">
                <a16:creationId xmlns:a16="http://schemas.microsoft.com/office/drawing/2014/main" id="{6700BD1B-56BA-4C4E-99D3-0995407DFB2D}"/>
              </a:ext>
            </a:extLst>
          </p:cNvPr>
          <p:cNvSpPr/>
          <p:nvPr/>
        </p:nvSpPr>
        <p:spPr>
          <a:xfrm>
            <a:off x="630418" y="3429000"/>
            <a:ext cx="12163301" cy="402803"/>
          </a:xfrm>
          <a:prstGeom prst="rect">
            <a:avLst/>
          </a:prstGeom>
        </p:spPr>
        <p:txBody>
          <a:bodyPr wrap="square">
            <a:spAutoFit/>
          </a:bodyPr>
          <a:lstStyle/>
          <a:p>
            <a:pPr marL="285750" indent="-285750">
              <a:lnSpc>
                <a:spcPct val="150000"/>
              </a:lnSpc>
              <a:buFont typeface="Arial" panose="020B0604020202020204" pitchFamily="34" charset="0"/>
              <a:buChar char="•"/>
            </a:pPr>
            <a:r>
              <a:rPr lang="en-US" sz="1500" dirty="0"/>
              <a:t>Multiple default Accounting Distributions can be added if desired</a:t>
            </a:r>
          </a:p>
        </p:txBody>
      </p:sp>
      <p:sp>
        <p:nvSpPr>
          <p:cNvPr id="23" name="Rectangle 22">
            <a:extLst>
              <a:ext uri="{FF2B5EF4-FFF2-40B4-BE49-F238E27FC236}">
                <a16:creationId xmlns:a16="http://schemas.microsoft.com/office/drawing/2014/main" id="{611BB422-6C1F-45BB-BED9-E4D275A0B264}"/>
              </a:ext>
            </a:extLst>
          </p:cNvPr>
          <p:cNvSpPr/>
          <p:nvPr/>
        </p:nvSpPr>
        <p:spPr>
          <a:xfrm>
            <a:off x="152400" y="3810000"/>
            <a:ext cx="12163301" cy="402803"/>
          </a:xfrm>
          <a:prstGeom prst="rect">
            <a:avLst/>
          </a:prstGeom>
        </p:spPr>
        <p:txBody>
          <a:bodyPr wrap="square">
            <a:spAutoFit/>
          </a:bodyPr>
          <a:lstStyle/>
          <a:p>
            <a:pPr marL="1200150" lvl="2" indent="-285750">
              <a:lnSpc>
                <a:spcPct val="150000"/>
              </a:lnSpc>
              <a:buFont typeface="Arial" panose="020B0604020202020204" pitchFamily="34" charset="0"/>
              <a:buChar char="•"/>
            </a:pPr>
            <a:r>
              <a:rPr lang="en-US" sz="1500" dirty="0"/>
              <a:t>Click this link for instructions on how to add </a:t>
            </a:r>
            <a:r>
              <a:rPr lang="en-US" sz="1500" dirty="0">
                <a:hlinkClick r:id="rId7"/>
              </a:rPr>
              <a:t>Default Accounting Distributions </a:t>
            </a:r>
            <a:endParaRPr lang="en-US" sz="1500" dirty="0"/>
          </a:p>
        </p:txBody>
      </p:sp>
      <p:sp>
        <p:nvSpPr>
          <p:cNvPr id="24" name="Rectangle 23">
            <a:extLst>
              <a:ext uri="{FF2B5EF4-FFF2-40B4-BE49-F238E27FC236}">
                <a16:creationId xmlns:a16="http://schemas.microsoft.com/office/drawing/2014/main" id="{CEF23E87-461C-4D62-A011-E83F0EA2202A}"/>
              </a:ext>
            </a:extLst>
          </p:cNvPr>
          <p:cNvSpPr/>
          <p:nvPr/>
        </p:nvSpPr>
        <p:spPr>
          <a:xfrm>
            <a:off x="1143000" y="4343400"/>
            <a:ext cx="10515600" cy="553998"/>
          </a:xfrm>
          <a:prstGeom prst="rect">
            <a:avLst/>
          </a:prstGeom>
        </p:spPr>
        <p:txBody>
          <a:bodyPr wrap="square">
            <a:spAutoFit/>
          </a:bodyPr>
          <a:lstStyle/>
          <a:p>
            <a:r>
              <a:rPr lang="en-US" sz="1500" dirty="0"/>
              <a:t>It is wise to ensure the </a:t>
            </a:r>
            <a:r>
              <a:rPr lang="en-US" sz="1500" dirty="0">
                <a:hlinkClick r:id="rId8"/>
              </a:rPr>
              <a:t>GFA</a:t>
            </a:r>
            <a:r>
              <a:rPr lang="en-US" sz="1500" dirty="0"/>
              <a:t> is set up with the proper person(s)  with rights to approve prior to setting up the default Accounting Distribution.  This will assist the order in being placed in a more timely manner.</a:t>
            </a:r>
          </a:p>
        </p:txBody>
      </p:sp>
      <p:pic>
        <p:nvPicPr>
          <p:cNvPr id="25" name="Picture 24">
            <a:extLst>
              <a:ext uri="{FF2B5EF4-FFF2-40B4-BE49-F238E27FC236}">
                <a16:creationId xmlns:a16="http://schemas.microsoft.com/office/drawing/2014/main" id="{41EFEA98-2705-4C30-A398-9188B37534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526" t="20611" r="26215" b="28737"/>
          <a:stretch/>
        </p:blipFill>
        <p:spPr>
          <a:xfrm>
            <a:off x="1060406" y="4287444"/>
            <a:ext cx="190424" cy="257953"/>
          </a:xfrm>
          <a:prstGeom prst="rect">
            <a:avLst/>
          </a:prstGeom>
        </p:spPr>
      </p:pic>
      <p:sp>
        <p:nvSpPr>
          <p:cNvPr id="26" name="Rectangle 25">
            <a:extLst>
              <a:ext uri="{FF2B5EF4-FFF2-40B4-BE49-F238E27FC236}">
                <a16:creationId xmlns:a16="http://schemas.microsoft.com/office/drawing/2014/main" id="{6FCD0F65-FAF7-40AB-94B0-CA20C0D43F38}"/>
              </a:ext>
            </a:extLst>
          </p:cNvPr>
          <p:cNvSpPr/>
          <p:nvPr/>
        </p:nvSpPr>
        <p:spPr>
          <a:xfrm>
            <a:off x="749009" y="5398825"/>
            <a:ext cx="12163301" cy="402803"/>
          </a:xfrm>
          <a:prstGeom prst="rect">
            <a:avLst/>
          </a:prstGeom>
        </p:spPr>
        <p:txBody>
          <a:bodyPr wrap="square">
            <a:spAutoFit/>
          </a:bodyPr>
          <a:lstStyle/>
          <a:p>
            <a:pPr marL="285750" indent="-285750">
              <a:lnSpc>
                <a:spcPct val="150000"/>
              </a:lnSpc>
              <a:buFont typeface="Arial" panose="020B0604020202020204" pitchFamily="34" charset="0"/>
              <a:buChar char="•"/>
            </a:pPr>
            <a:r>
              <a:rPr lang="en-US" sz="1500" dirty="0"/>
              <a:t>Multiple default Assignees can be added if desired.  This may be helpful especially for those with the role of </a:t>
            </a:r>
            <a:r>
              <a:rPr lang="en-US" sz="1500" i="1" dirty="0"/>
              <a:t>Shopper</a:t>
            </a:r>
          </a:p>
        </p:txBody>
      </p:sp>
      <p:sp>
        <p:nvSpPr>
          <p:cNvPr id="27" name="Rectangle 26">
            <a:extLst>
              <a:ext uri="{FF2B5EF4-FFF2-40B4-BE49-F238E27FC236}">
                <a16:creationId xmlns:a16="http://schemas.microsoft.com/office/drawing/2014/main" id="{DAD7F03A-7A52-4120-A873-72A03CFF24B8}"/>
              </a:ext>
            </a:extLst>
          </p:cNvPr>
          <p:cNvSpPr/>
          <p:nvPr/>
        </p:nvSpPr>
        <p:spPr>
          <a:xfrm>
            <a:off x="749009" y="5772346"/>
            <a:ext cx="10528589" cy="402803"/>
          </a:xfrm>
          <a:prstGeom prst="rect">
            <a:avLst/>
          </a:prstGeom>
        </p:spPr>
        <p:txBody>
          <a:bodyPr wrap="square">
            <a:spAutoFit/>
          </a:bodyPr>
          <a:lstStyle/>
          <a:p>
            <a:pPr marL="742950" lvl="1" indent="-285750">
              <a:lnSpc>
                <a:spcPct val="150000"/>
              </a:lnSpc>
              <a:buFont typeface="Arial" panose="020B0604020202020204" pitchFamily="34" charset="0"/>
              <a:buChar char="•"/>
            </a:pPr>
            <a:r>
              <a:rPr lang="en-US" sz="1500" dirty="0"/>
              <a:t>Click this link for how to set up </a:t>
            </a:r>
            <a:r>
              <a:rPr lang="en-US" sz="1500" dirty="0">
                <a:hlinkClick r:id="rId9"/>
              </a:rPr>
              <a:t>Default Cart Assignees</a:t>
            </a:r>
            <a:endParaRPr lang="en-US" sz="1500" dirty="0"/>
          </a:p>
        </p:txBody>
      </p:sp>
      <p:sp>
        <p:nvSpPr>
          <p:cNvPr id="35" name="Rectangle 34">
            <a:extLst>
              <a:ext uri="{FF2B5EF4-FFF2-40B4-BE49-F238E27FC236}">
                <a16:creationId xmlns:a16="http://schemas.microsoft.com/office/drawing/2014/main" id="{49989637-1F9F-43B4-9962-23624ADECE92}"/>
              </a:ext>
            </a:extLst>
          </p:cNvPr>
          <p:cNvSpPr/>
          <p:nvPr/>
        </p:nvSpPr>
        <p:spPr>
          <a:xfrm>
            <a:off x="749010" y="6175149"/>
            <a:ext cx="12163301" cy="402803"/>
          </a:xfrm>
          <a:prstGeom prst="rect">
            <a:avLst/>
          </a:prstGeom>
        </p:spPr>
        <p:txBody>
          <a:bodyPr wrap="square">
            <a:spAutoFit/>
          </a:bodyPr>
          <a:lstStyle/>
          <a:p>
            <a:pPr lvl="1">
              <a:lnSpc>
                <a:spcPct val="150000"/>
              </a:lnSpc>
            </a:pPr>
            <a:r>
              <a:rPr lang="en-US" sz="1500" dirty="0"/>
              <a:t>Note that only those with the role of </a:t>
            </a:r>
            <a:r>
              <a:rPr lang="en-US" sz="1500" i="1" dirty="0"/>
              <a:t>Shopper</a:t>
            </a:r>
            <a:r>
              <a:rPr lang="en-US" sz="1500" dirty="0"/>
              <a:t> or </a:t>
            </a:r>
            <a:r>
              <a:rPr lang="en-US" sz="1500" i="1" dirty="0"/>
              <a:t>Requisitioner</a:t>
            </a:r>
            <a:r>
              <a:rPr lang="en-US" sz="1500" dirty="0"/>
              <a:t> can be selected as a Cart Assignee</a:t>
            </a:r>
            <a:endParaRPr lang="en-US" sz="1500" i="1" dirty="0"/>
          </a:p>
        </p:txBody>
      </p:sp>
      <p:pic>
        <p:nvPicPr>
          <p:cNvPr id="36" name="Picture 35">
            <a:extLst>
              <a:ext uri="{FF2B5EF4-FFF2-40B4-BE49-F238E27FC236}">
                <a16:creationId xmlns:a16="http://schemas.microsoft.com/office/drawing/2014/main" id="{FF5B8EF2-F69D-483F-B844-30CAF28718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526" t="20611" r="26215" b="28737"/>
          <a:stretch/>
        </p:blipFill>
        <p:spPr>
          <a:xfrm>
            <a:off x="1082847" y="6198762"/>
            <a:ext cx="190424" cy="257953"/>
          </a:xfrm>
          <a:prstGeom prst="rect">
            <a:avLst/>
          </a:prstGeom>
        </p:spPr>
      </p:pic>
      <p:pic>
        <p:nvPicPr>
          <p:cNvPr id="28" name="Picture 27">
            <a:extLst>
              <a:ext uri="{FF2B5EF4-FFF2-40B4-BE49-F238E27FC236}">
                <a16:creationId xmlns:a16="http://schemas.microsoft.com/office/drawing/2014/main" id="{6ECB904F-A93D-4BB0-8EBD-71FEF0E1DAD2}"/>
              </a:ext>
            </a:extLst>
          </p:cNvPr>
          <p:cNvPicPr/>
          <p:nvPr/>
        </p:nvPicPr>
        <p:blipFill rotWithShape="1">
          <a:blip r:embed="rId10" cstate="print">
            <a:extLst>
              <a:ext uri="{28A0092B-C50C-407E-A947-70E740481C1C}">
                <a14:useLocalDpi xmlns:a14="http://schemas.microsoft.com/office/drawing/2010/main" val="0"/>
              </a:ext>
            </a:extLst>
          </a:blip>
          <a:srcRect l="13474" t="13031" r="14151" b="10842"/>
          <a:stretch/>
        </p:blipFill>
        <p:spPr>
          <a:xfrm>
            <a:off x="8991600" y="109302"/>
            <a:ext cx="457200" cy="497414"/>
          </a:xfrm>
          <a:prstGeom prst="rect">
            <a:avLst/>
          </a:prstGeom>
        </p:spPr>
      </p:pic>
      <p:sp>
        <p:nvSpPr>
          <p:cNvPr id="29" name="TextBox 28">
            <a:extLst>
              <a:ext uri="{FF2B5EF4-FFF2-40B4-BE49-F238E27FC236}">
                <a16:creationId xmlns:a16="http://schemas.microsoft.com/office/drawing/2014/main" id="{2522ABD1-8200-43C2-A7E4-E2F8C2E35B2C}"/>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305219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000"/>
                                        <p:tgtEl>
                                          <p:spTgt spid="36"/>
                                        </p:tgtEl>
                                      </p:cBhvr>
                                    </p:animEffect>
                                    <p:anim calcmode="lin" valueType="num">
                                      <p:cBhvr>
                                        <p:cTn id="98" dur="1000" fill="hold"/>
                                        <p:tgtEl>
                                          <p:spTgt spid="36"/>
                                        </p:tgtEl>
                                        <p:attrNameLst>
                                          <p:attrName>ppt_x</p:attrName>
                                        </p:attrNameLst>
                                      </p:cBhvr>
                                      <p:tavLst>
                                        <p:tav tm="0">
                                          <p:val>
                                            <p:strVal val="#ppt_x"/>
                                          </p:val>
                                        </p:tav>
                                        <p:tav tm="100000">
                                          <p:val>
                                            <p:strVal val="#ppt_x"/>
                                          </p:val>
                                        </p:tav>
                                      </p:tavLst>
                                    </p:anim>
                                    <p:anim calcmode="lin" valueType="num">
                                      <p:cBhvr>
                                        <p:cTn id="9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22" grpId="0"/>
      <p:bldP spid="23" grpId="0"/>
      <p:bldP spid="24" grpId="0"/>
      <p:bldP spid="26" grpId="0"/>
      <p:bldP spid="27"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7" name="TextBox 6"/>
          <p:cNvSpPr txBox="1"/>
          <p:nvPr/>
        </p:nvSpPr>
        <p:spPr>
          <a:xfrm>
            <a:off x="2269472" y="457200"/>
            <a:ext cx="7951215" cy="584775"/>
          </a:xfrm>
          <a:prstGeom prst="rect">
            <a:avLst/>
          </a:prstGeom>
          <a:noFill/>
        </p:spPr>
        <p:txBody>
          <a:bodyPr wrap="none" rtlCol="0">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UShop Training Materials – Table of Contents</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1" name="TextBox 10">
            <a:extLst>
              <a:ext uri="{FF2B5EF4-FFF2-40B4-BE49-F238E27FC236}">
                <a16:creationId xmlns:a16="http://schemas.microsoft.com/office/drawing/2014/main" id="{2FA33BC1-07F9-4F2B-98DA-64D3866EA52E}"/>
              </a:ext>
            </a:extLst>
          </p:cNvPr>
          <p:cNvSpPr txBox="1"/>
          <p:nvPr/>
        </p:nvSpPr>
        <p:spPr>
          <a:xfrm>
            <a:off x="6798328" y="1860492"/>
            <a:ext cx="3886200" cy="2343655"/>
          </a:xfrm>
          <a:prstGeom prst="rect">
            <a:avLst/>
          </a:prstGeom>
          <a:noFill/>
        </p:spPr>
        <p:txBody>
          <a:bodyPr wrap="square" rtlCol="0">
            <a:spAutoFit/>
          </a:bodyPr>
          <a:lstStyle/>
          <a:p>
            <a:pPr marL="457200" indent="-4572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4" action="ppaction://hlinksldjump"/>
              </a:rPr>
              <a:t>Invoicing &amp; Payment</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5" action="ppaction://hlinksldjump"/>
              </a:rPr>
              <a:t>Closing 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6" action="ppaction://hlinksldjump"/>
              </a:rPr>
              <a:t>Reports &amp; Searching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7" action="ppaction://hlinksldjump"/>
              </a:rPr>
              <a:t>Tips &amp; Tricks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8" action="ppaction://hlinksldjump"/>
              </a:rPr>
              <a:t>Help Resources</a:t>
            </a:r>
            <a:endParaRPr lang="en-US" sz="2000" dirty="0">
              <a:latin typeface="Arial" panose="020B0604020202020204" pitchFamily="34" charset="0"/>
              <a:cs typeface="Arial" panose="020B0604020202020204" pitchFamily="34" charset="0"/>
            </a:endParaRPr>
          </a:p>
        </p:txBody>
      </p:sp>
      <p:sp>
        <p:nvSpPr>
          <p:cNvPr id="15" name="Star: 5 Points 14">
            <a:extLst>
              <a:ext uri="{FF2B5EF4-FFF2-40B4-BE49-F238E27FC236}">
                <a16:creationId xmlns:a16="http://schemas.microsoft.com/office/drawing/2014/main" id="{13D4252F-BF62-4FEC-B309-0B96DCCBFE6B}"/>
              </a:ext>
            </a:extLst>
          </p:cNvPr>
          <p:cNvSpPr/>
          <p:nvPr/>
        </p:nvSpPr>
        <p:spPr>
          <a:xfrm>
            <a:off x="6527745" y="3733800"/>
            <a:ext cx="381000" cy="343501"/>
          </a:xfrm>
          <a:prstGeom prst="star5">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84C8BA6-F652-48C6-9743-5A5FF1CB0AB3}"/>
              </a:ext>
            </a:extLst>
          </p:cNvPr>
          <p:cNvSpPr txBox="1"/>
          <p:nvPr/>
        </p:nvSpPr>
        <p:spPr>
          <a:xfrm>
            <a:off x="2243444" y="1860492"/>
            <a:ext cx="4419600" cy="3266985"/>
          </a:xfrm>
          <a:prstGeom prst="rect">
            <a:avLst/>
          </a:prstGeom>
          <a:noFill/>
        </p:spPr>
        <p:txBody>
          <a:bodyPr wrap="square" rtlCol="0">
            <a:spAutoFit/>
          </a:bodyPr>
          <a:lstStyle/>
          <a:p>
            <a:pPr marL="342900" indent="-342900">
              <a:lnSpc>
                <a:spcPct val="150000"/>
              </a:lnSpc>
              <a:buFont typeface="+mj-lt"/>
              <a:buAutoNum type="arabicPeriod"/>
            </a:pPr>
            <a:r>
              <a:rPr lang="en-US" sz="2000" dirty="0">
                <a:solidFill>
                  <a:srgbClr val="C00000"/>
                </a:solidFill>
                <a:hlinkClick r:id="rId9"/>
              </a:rPr>
              <a:t>Shopper Training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rPr>
              <a:t>Checklist</a:t>
            </a:r>
            <a:endParaRPr lang="en-US" sz="2000" dirty="0">
              <a:latin typeface="Arial" panose="020B0604020202020204" pitchFamily="34" charset="0"/>
              <a:cs typeface="Arial" panose="020B0604020202020204" pitchFamily="34" charset="0"/>
              <a:hlinkClick r:id="rId10" action="ppaction://hlinksldjump"/>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0" action="ppaction://hlinksldjump"/>
              </a:rPr>
              <a:t>Requisition Workflow</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1" action="ppaction://hlinksldjump"/>
              </a:rPr>
              <a:t>Approving Orders</a:t>
            </a: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1" action="ppaction://hlinksldjump"/>
              </a:rPr>
              <a:t>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12" action="ppaction://hlinksldjump"/>
              </a:rPr>
              <a:t>Change Orders</a:t>
            </a:r>
            <a:endParaRPr lang="en-US" sz="2000" dirty="0">
              <a:latin typeface="Arial" panose="020B0604020202020204" pitchFamily="34" charset="0"/>
              <a:cs typeface="Arial" panose="020B0604020202020204" pitchFamily="34" charset="0"/>
              <a:hlinkClick r:id="rId13" action="ppaction://hlinksldjump"/>
            </a:endParaRPr>
          </a:p>
          <a:p>
            <a:pPr marL="342900" indent="-342900">
              <a:lnSpc>
                <a:spcPct val="150000"/>
              </a:lnSpc>
              <a:buFont typeface="+mj-lt"/>
              <a:buAutoNum type="arabicPeriod"/>
            </a:pPr>
            <a:endParaRPr lang="en-US"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6BF9D63-DF22-48AC-AEB0-4C6713C76A9F}"/>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4257636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5" name="TextBox 4"/>
          <p:cNvSpPr txBox="1"/>
          <p:nvPr/>
        </p:nvSpPr>
        <p:spPr>
          <a:xfrm>
            <a:off x="1295400" y="3774268"/>
            <a:ext cx="7696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IM via </a:t>
            </a:r>
            <a:r>
              <a:rPr lang="en-US" u="sng" dirty="0">
                <a:hlinkClick r:id="rId3"/>
              </a:rPr>
              <a:t>reach the UShop team on Teams</a:t>
            </a:r>
            <a:endParaRPr lang="en-US" dirty="0"/>
          </a:p>
        </p:txBody>
      </p:sp>
      <p:sp>
        <p:nvSpPr>
          <p:cNvPr id="6" name="Rectangle 5">
            <a:extLst>
              <a:ext uri="{FF2B5EF4-FFF2-40B4-BE49-F238E27FC236}">
                <a16:creationId xmlns:a16="http://schemas.microsoft.com/office/drawing/2014/main" id="{8462B347-9E5D-4A1E-82B6-41D3C2974E1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C708975D-3BE3-4C2A-9EAE-699AC419AE4F}"/>
              </a:ext>
            </a:extLst>
          </p:cNvPr>
          <p:cNvPicPr>
            <a:picLocks noChangeAspect="1"/>
          </p:cNvPicPr>
          <p:nvPr/>
        </p:nvPicPr>
        <p:blipFill>
          <a:blip r:embed="rId4"/>
          <a:stretch>
            <a:fillRect/>
          </a:stretch>
        </p:blipFill>
        <p:spPr>
          <a:xfrm>
            <a:off x="52762" y="6553201"/>
            <a:ext cx="696250" cy="269082"/>
          </a:xfrm>
          <a:prstGeom prst="rect">
            <a:avLst/>
          </a:prstGeom>
          <a:ln>
            <a:solidFill>
              <a:schemeClr val="tx1">
                <a:lumMod val="50000"/>
                <a:lumOff val="50000"/>
              </a:schemeClr>
            </a:solidFill>
          </a:ln>
        </p:spPr>
      </p:pic>
      <p:sp>
        <p:nvSpPr>
          <p:cNvPr id="10" name="Rectangle 9">
            <a:extLst>
              <a:ext uri="{FF2B5EF4-FFF2-40B4-BE49-F238E27FC236}">
                <a16:creationId xmlns:a16="http://schemas.microsoft.com/office/drawing/2014/main" id="{5CB8B3CF-A18D-4A92-865E-E045DCADF090}"/>
              </a:ext>
            </a:extLst>
          </p:cNvPr>
          <p:cNvSpPr/>
          <p:nvPr/>
        </p:nvSpPr>
        <p:spPr>
          <a:xfrm>
            <a:off x="13771" y="229747"/>
            <a:ext cx="12163301" cy="584775"/>
          </a:xfrm>
          <a:prstGeom prst="rect">
            <a:avLst/>
          </a:prstGeom>
        </p:spPr>
        <p:txBody>
          <a:bodyPr wrap="square">
            <a:spAutoFit/>
          </a:bodyPr>
          <a:lstStyle/>
          <a:p>
            <a:pPr algn="ctr"/>
            <a:r>
              <a:rPr lang="en-US" sz="3200" b="1" dirty="0">
                <a:solidFill>
                  <a:schemeClr val="accent1">
                    <a:lumMod val="50000"/>
                  </a:schemeClr>
                </a:solidFill>
                <a:latin typeface="Arial" panose="020B0604020202020204" pitchFamily="34" charset="0"/>
                <a:cs typeface="Arial" panose="020B0604020202020204" pitchFamily="34" charset="0"/>
              </a:rPr>
              <a:t>Help Resources</a:t>
            </a:r>
          </a:p>
        </p:txBody>
      </p:sp>
      <p:sp>
        <p:nvSpPr>
          <p:cNvPr id="2" name="Rectangle 1">
            <a:extLst>
              <a:ext uri="{FF2B5EF4-FFF2-40B4-BE49-F238E27FC236}">
                <a16:creationId xmlns:a16="http://schemas.microsoft.com/office/drawing/2014/main" id="{935B2AB5-6569-4E6F-B1B0-A97F2C66AF02}"/>
              </a:ext>
            </a:extLst>
          </p:cNvPr>
          <p:cNvSpPr/>
          <p:nvPr/>
        </p:nvSpPr>
        <p:spPr>
          <a:xfrm>
            <a:off x="860500" y="1368269"/>
            <a:ext cx="5921300" cy="646331"/>
          </a:xfrm>
          <a:prstGeom prst="rect">
            <a:avLst/>
          </a:prstGeom>
        </p:spPr>
        <p:txBody>
          <a:bodyPr wrap="square">
            <a:spAutoFit/>
          </a:bodyPr>
          <a:lstStyle/>
          <a:p>
            <a:r>
              <a:rPr lang="en-US" dirty="0"/>
              <a:t>We are here to help when you have questions or need help.  Please contact us:</a:t>
            </a:r>
          </a:p>
        </p:txBody>
      </p:sp>
      <p:sp>
        <p:nvSpPr>
          <p:cNvPr id="11" name="Rectangle 10">
            <a:extLst>
              <a:ext uri="{FF2B5EF4-FFF2-40B4-BE49-F238E27FC236}">
                <a16:creationId xmlns:a16="http://schemas.microsoft.com/office/drawing/2014/main" id="{42EAE290-D37F-47A7-AF49-EB440D903EF8}"/>
              </a:ext>
            </a:extLst>
          </p:cNvPr>
          <p:cNvSpPr/>
          <p:nvPr/>
        </p:nvSpPr>
        <p:spPr>
          <a:xfrm>
            <a:off x="1295400" y="2333223"/>
            <a:ext cx="6858000" cy="369332"/>
          </a:xfrm>
          <a:prstGeom prst="rect">
            <a:avLst/>
          </a:prstGeom>
        </p:spPr>
        <p:txBody>
          <a:bodyPr wrap="square">
            <a:spAutoFit/>
          </a:bodyPr>
          <a:lstStyle/>
          <a:p>
            <a:pPr marL="285750" indent="-285750">
              <a:buFont typeface="Arial" panose="020B0604020202020204" pitchFamily="34" charset="0"/>
              <a:buChar char="•"/>
            </a:pPr>
            <a:r>
              <a:rPr lang="en-US" dirty="0"/>
              <a:t>By Email at </a:t>
            </a:r>
            <a:r>
              <a:rPr lang="en-US" u="sng" dirty="0">
                <a:hlinkClick r:id="rId5"/>
              </a:rPr>
              <a:t>ushop@utah.edu</a:t>
            </a:r>
            <a:r>
              <a:rPr lang="en-US" dirty="0"/>
              <a:t> </a:t>
            </a:r>
          </a:p>
        </p:txBody>
      </p:sp>
      <p:sp>
        <p:nvSpPr>
          <p:cNvPr id="4" name="Rectangle 3">
            <a:extLst>
              <a:ext uri="{FF2B5EF4-FFF2-40B4-BE49-F238E27FC236}">
                <a16:creationId xmlns:a16="http://schemas.microsoft.com/office/drawing/2014/main" id="{A668D6CA-9A7A-4B54-B226-6ED69A1CFE32}"/>
              </a:ext>
            </a:extLst>
          </p:cNvPr>
          <p:cNvSpPr/>
          <p:nvPr/>
        </p:nvSpPr>
        <p:spPr>
          <a:xfrm>
            <a:off x="1295400" y="3012020"/>
            <a:ext cx="3593291" cy="369332"/>
          </a:xfrm>
          <a:prstGeom prst="rect">
            <a:avLst/>
          </a:prstGeom>
        </p:spPr>
        <p:txBody>
          <a:bodyPr wrap="none">
            <a:spAutoFit/>
          </a:bodyPr>
          <a:lstStyle/>
          <a:p>
            <a:pPr marL="285750" indent="-285750">
              <a:buFont typeface="Arial" panose="020B0604020202020204" pitchFamily="34" charset="0"/>
              <a:buChar char="•"/>
            </a:pPr>
            <a:r>
              <a:rPr lang="en-US" dirty="0"/>
              <a:t>By calling </a:t>
            </a:r>
            <a:r>
              <a:rPr lang="en-US" b="1" dirty="0"/>
              <a:t>5-CALL </a:t>
            </a:r>
            <a:r>
              <a:rPr lang="en-US" sz="1700" dirty="0"/>
              <a:t>(801-585-2255)</a:t>
            </a:r>
          </a:p>
        </p:txBody>
      </p:sp>
      <p:pic>
        <p:nvPicPr>
          <p:cNvPr id="12" name="Picture 11">
            <a:extLst>
              <a:ext uri="{FF2B5EF4-FFF2-40B4-BE49-F238E27FC236}">
                <a16:creationId xmlns:a16="http://schemas.microsoft.com/office/drawing/2014/main" id="{D9F8AA1B-13C4-43BA-9957-9A55887A438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526" t="20611" r="26215" b="28737"/>
          <a:stretch/>
        </p:blipFill>
        <p:spPr>
          <a:xfrm>
            <a:off x="722992" y="1212208"/>
            <a:ext cx="230413" cy="312123"/>
          </a:xfrm>
          <a:prstGeom prst="rect">
            <a:avLst/>
          </a:prstGeom>
        </p:spPr>
      </p:pic>
      <p:sp>
        <p:nvSpPr>
          <p:cNvPr id="13" name="TextBox 12">
            <a:extLst>
              <a:ext uri="{FF2B5EF4-FFF2-40B4-BE49-F238E27FC236}">
                <a16:creationId xmlns:a16="http://schemas.microsoft.com/office/drawing/2014/main" id="{EB331660-10E3-42F0-9B5D-606DFD070387}"/>
              </a:ext>
            </a:extLst>
          </p:cNvPr>
          <p:cNvSpPr txBox="1"/>
          <p:nvPr/>
        </p:nvSpPr>
        <p:spPr>
          <a:xfrm>
            <a:off x="1310268" y="5215313"/>
            <a:ext cx="7696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Main help document </a:t>
            </a:r>
            <a:r>
              <a:rPr lang="en-US" u="sng" dirty="0">
                <a:hlinkClick r:id="rId7"/>
              </a:rPr>
              <a:t>One UShop</a:t>
            </a:r>
            <a:endParaRPr lang="en-US" dirty="0"/>
          </a:p>
        </p:txBody>
      </p:sp>
      <p:sp>
        <p:nvSpPr>
          <p:cNvPr id="14" name="TextBox 13">
            <a:extLst>
              <a:ext uri="{FF2B5EF4-FFF2-40B4-BE49-F238E27FC236}">
                <a16:creationId xmlns:a16="http://schemas.microsoft.com/office/drawing/2014/main" id="{44B96562-977C-4192-BB0C-A8FDB7E2AE30}"/>
              </a:ext>
            </a:extLst>
          </p:cNvPr>
          <p:cNvSpPr txBox="1"/>
          <p:nvPr/>
        </p:nvSpPr>
        <p:spPr>
          <a:xfrm>
            <a:off x="1295400" y="5798290"/>
            <a:ext cx="76962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Online Training &amp; </a:t>
            </a:r>
            <a:r>
              <a:rPr lang="en-US" dirty="0">
                <a:hlinkClick r:id="rId8"/>
              </a:rPr>
              <a:t>Reference Materials</a:t>
            </a:r>
            <a:endParaRPr lang="en-US" dirty="0"/>
          </a:p>
        </p:txBody>
      </p:sp>
      <p:pic>
        <p:nvPicPr>
          <p:cNvPr id="15" name="Picture 14">
            <a:extLst>
              <a:ext uri="{FF2B5EF4-FFF2-40B4-BE49-F238E27FC236}">
                <a16:creationId xmlns:a16="http://schemas.microsoft.com/office/drawing/2014/main" id="{FB6C51AF-C9D4-4104-A560-3E377FD286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526" t="20611" r="26215" b="28737"/>
          <a:stretch/>
        </p:blipFill>
        <p:spPr>
          <a:xfrm>
            <a:off x="624487" y="4429481"/>
            <a:ext cx="230413" cy="312123"/>
          </a:xfrm>
          <a:prstGeom prst="rect">
            <a:avLst/>
          </a:prstGeom>
        </p:spPr>
      </p:pic>
      <p:sp>
        <p:nvSpPr>
          <p:cNvPr id="16" name="Rectangle 15">
            <a:extLst>
              <a:ext uri="{FF2B5EF4-FFF2-40B4-BE49-F238E27FC236}">
                <a16:creationId xmlns:a16="http://schemas.microsoft.com/office/drawing/2014/main" id="{C90682C7-E0DF-4DF2-AC3C-37D1BF22AB02}"/>
              </a:ext>
            </a:extLst>
          </p:cNvPr>
          <p:cNvSpPr/>
          <p:nvPr/>
        </p:nvSpPr>
        <p:spPr>
          <a:xfrm>
            <a:off x="838198" y="4536516"/>
            <a:ext cx="5692700" cy="369332"/>
          </a:xfrm>
          <a:prstGeom prst="rect">
            <a:avLst/>
          </a:prstGeom>
        </p:spPr>
        <p:txBody>
          <a:bodyPr wrap="square">
            <a:spAutoFit/>
          </a:bodyPr>
          <a:lstStyle/>
          <a:p>
            <a:r>
              <a:rPr lang="en-US" dirty="0"/>
              <a:t>Self help links</a:t>
            </a:r>
          </a:p>
        </p:txBody>
      </p:sp>
      <p:pic>
        <p:nvPicPr>
          <p:cNvPr id="19" name="Picture 18">
            <a:extLst>
              <a:ext uri="{FF2B5EF4-FFF2-40B4-BE49-F238E27FC236}">
                <a16:creationId xmlns:a16="http://schemas.microsoft.com/office/drawing/2014/main" id="{7BFD257D-1DC3-47DD-995E-12B52BB9977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778" t="17598" r="16666" b="8889"/>
          <a:stretch/>
        </p:blipFill>
        <p:spPr>
          <a:xfrm>
            <a:off x="7748962" y="104774"/>
            <a:ext cx="633038" cy="709883"/>
          </a:xfrm>
          <a:prstGeom prst="rect">
            <a:avLst/>
          </a:prstGeom>
        </p:spPr>
      </p:pic>
      <p:sp>
        <p:nvSpPr>
          <p:cNvPr id="18" name="TextBox 17">
            <a:extLst>
              <a:ext uri="{FF2B5EF4-FFF2-40B4-BE49-F238E27FC236}">
                <a16:creationId xmlns:a16="http://schemas.microsoft.com/office/drawing/2014/main" id="{6915292E-9CFD-473E-8EF5-A98492D4BE99}"/>
              </a:ext>
            </a:extLst>
          </p:cNvPr>
          <p:cNvSpPr txBox="1"/>
          <p:nvPr/>
        </p:nvSpPr>
        <p:spPr>
          <a:xfrm>
            <a:off x="7137400" y="5929606"/>
            <a:ext cx="2530436" cy="369332"/>
          </a:xfrm>
          <a:prstGeom prst="rect">
            <a:avLst/>
          </a:prstGeom>
          <a:noFill/>
        </p:spPr>
        <p:txBody>
          <a:bodyPr wrap="none" rtlCol="0">
            <a:spAutoFit/>
          </a:bodyPr>
          <a:lstStyle/>
          <a:p>
            <a:r>
              <a:rPr lang="en-US" dirty="0"/>
              <a:t>Link to </a:t>
            </a:r>
            <a:r>
              <a:rPr lang="en-US" dirty="0">
                <a:solidFill>
                  <a:srgbClr val="00B0F0"/>
                </a:solidFill>
                <a:hlinkClick r:id="rId10"/>
              </a:rPr>
              <a:t>Approver Training</a:t>
            </a:r>
            <a:endParaRPr lang="en-US" dirty="0">
              <a:solidFill>
                <a:srgbClr val="00B0F0"/>
              </a:solidFill>
            </a:endParaRPr>
          </a:p>
        </p:txBody>
      </p:sp>
      <p:sp>
        <p:nvSpPr>
          <p:cNvPr id="20" name="Rectangle 19">
            <a:extLst>
              <a:ext uri="{FF2B5EF4-FFF2-40B4-BE49-F238E27FC236}">
                <a16:creationId xmlns:a16="http://schemas.microsoft.com/office/drawing/2014/main" id="{CB756B30-BEE1-4A04-8F23-3BE8B7DAC922}"/>
              </a:ext>
            </a:extLst>
          </p:cNvPr>
          <p:cNvSpPr/>
          <p:nvPr/>
        </p:nvSpPr>
        <p:spPr>
          <a:xfrm>
            <a:off x="7137400" y="5215313"/>
            <a:ext cx="2500556" cy="369332"/>
          </a:xfrm>
          <a:prstGeom prst="rect">
            <a:avLst/>
          </a:prstGeom>
        </p:spPr>
        <p:txBody>
          <a:bodyPr wrap="none">
            <a:spAutoFit/>
          </a:bodyPr>
          <a:lstStyle/>
          <a:p>
            <a:r>
              <a:rPr lang="en-US" dirty="0"/>
              <a:t>Link to </a:t>
            </a:r>
            <a:r>
              <a:rPr lang="en-US" dirty="0">
                <a:solidFill>
                  <a:srgbClr val="00B0F0"/>
                </a:solidFill>
                <a:hlinkClick r:id="rId11"/>
              </a:rPr>
              <a:t>Shopper Training </a:t>
            </a:r>
            <a:endParaRPr lang="en-US" dirty="0"/>
          </a:p>
        </p:txBody>
      </p:sp>
      <p:sp>
        <p:nvSpPr>
          <p:cNvPr id="21" name="TextBox 20">
            <a:extLst>
              <a:ext uri="{FF2B5EF4-FFF2-40B4-BE49-F238E27FC236}">
                <a16:creationId xmlns:a16="http://schemas.microsoft.com/office/drawing/2014/main" id="{1992CBD0-D17A-4533-80EF-5C17E39B2173}"/>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424322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1" grpId="0"/>
      <p:bldP spid="4" grpId="0"/>
      <p:bldP spid="13" grpId="0"/>
      <p:bldP spid="14" grpId="0"/>
      <p:bldP spid="16" grpId="0"/>
      <p:bldP spid="18"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4ACE65-1E7B-4CEA-9CA9-D835D8A9DB61}"/>
              </a:ext>
            </a:extLst>
          </p:cNvPr>
          <p:cNvSpPr/>
          <p:nvPr/>
        </p:nvSpPr>
        <p:spPr>
          <a:xfrm>
            <a:off x="174172" y="150913"/>
            <a:ext cx="11811000" cy="6532917"/>
          </a:xfrm>
          <a:prstGeom prst="rect">
            <a:avLst/>
          </a:pr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clipart&#10;&#10;Description automatically generated">
            <a:extLst>
              <a:ext uri="{FF2B5EF4-FFF2-40B4-BE49-F238E27FC236}">
                <a16:creationId xmlns:a16="http://schemas.microsoft.com/office/drawing/2014/main" id="{B42054F8-93D3-417D-9E92-08C0E8C16C2B}"/>
              </a:ext>
            </a:extLst>
          </p:cNvPr>
          <p:cNvPicPr>
            <a:picLocks noChangeAspect="1"/>
          </p:cNvPicPr>
          <p:nvPr/>
        </p:nvPicPr>
        <p:blipFill>
          <a:blip r:embed="rId2"/>
          <a:stretch>
            <a:fillRect/>
          </a:stretch>
        </p:blipFill>
        <p:spPr>
          <a:xfrm>
            <a:off x="3631406" y="882217"/>
            <a:ext cx="4929187" cy="1905000"/>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979C8DAF-D27F-4519-9037-B1E98A889E24}"/>
              </a:ext>
            </a:extLst>
          </p:cNvPr>
          <p:cNvPicPr>
            <a:picLocks noChangeAspect="1"/>
          </p:cNvPicPr>
          <p:nvPr/>
        </p:nvPicPr>
        <p:blipFill>
          <a:blip r:embed="rId2"/>
          <a:stretch>
            <a:fillRect/>
          </a:stretch>
        </p:blipFill>
        <p:spPr>
          <a:xfrm>
            <a:off x="304799" y="6212010"/>
            <a:ext cx="895399" cy="346048"/>
          </a:xfrm>
          <a:prstGeom prst="rect">
            <a:avLst/>
          </a:prstGeom>
          <a:ln>
            <a:solidFill>
              <a:schemeClr val="tx1">
                <a:lumMod val="50000"/>
                <a:lumOff val="50000"/>
              </a:schemeClr>
            </a:solidFill>
          </a:ln>
        </p:spPr>
      </p:pic>
      <p:sp>
        <p:nvSpPr>
          <p:cNvPr id="9" name="Rectangle 8">
            <a:extLst>
              <a:ext uri="{FF2B5EF4-FFF2-40B4-BE49-F238E27FC236}">
                <a16:creationId xmlns:a16="http://schemas.microsoft.com/office/drawing/2014/main" id="{BEDF0A41-9A1B-497B-8FAF-BFE466F2F5EE}"/>
              </a:ext>
            </a:extLst>
          </p:cNvPr>
          <p:cNvSpPr/>
          <p:nvPr/>
        </p:nvSpPr>
        <p:spPr>
          <a:xfrm>
            <a:off x="247601" y="6172200"/>
            <a:ext cx="11639600" cy="425669"/>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7BA43BA-D18F-41AA-AD93-F25E5AFA0440}"/>
              </a:ext>
            </a:extLst>
          </p:cNvPr>
          <p:cNvSpPr/>
          <p:nvPr/>
        </p:nvSpPr>
        <p:spPr>
          <a:xfrm>
            <a:off x="161901" y="3541413"/>
            <a:ext cx="11811000" cy="1696618"/>
          </a:xfrm>
          <a:prstGeom prst="rect">
            <a:avLst/>
          </a:prstGeom>
        </p:spPr>
        <p:txBody>
          <a:bodyPr wrap="square">
            <a:spAutoFit/>
          </a:bodyPr>
          <a:lstStyle/>
          <a:p>
            <a:pPr marL="1657350" lvl="3" indent="-285750">
              <a:lnSpc>
                <a:spcPct val="250000"/>
              </a:lnSpc>
              <a:spcBef>
                <a:spcPts val="1800"/>
              </a:spcBef>
              <a:buFont typeface="Arial" panose="020B0604020202020204" pitchFamily="34" charset="0"/>
              <a:buChar char="•"/>
            </a:pPr>
            <a:r>
              <a:rPr lang="en-US" dirty="0">
                <a:latin typeface="Roboto" panose="02000000000000000000" pitchFamily="2" charset="0"/>
                <a:ea typeface="Roboto" panose="02000000000000000000" pitchFamily="2" charset="0"/>
                <a:cs typeface="Arial" panose="020B0604020202020204" pitchFamily="34" charset="0"/>
              </a:rPr>
              <a:t>UShop Requisitioner training is now complete.</a:t>
            </a:r>
          </a:p>
          <a:p>
            <a:pPr marL="1657350" lvl="3" indent="-285750">
              <a:lnSpc>
                <a:spcPct val="300000"/>
              </a:lnSpc>
              <a:spcBef>
                <a:spcPts val="1800"/>
              </a:spcBef>
              <a:buFont typeface="Arial" panose="020B0604020202020204" pitchFamily="34" charset="0"/>
              <a:buChar char="•"/>
            </a:pPr>
            <a:r>
              <a:rPr lang="en-US" dirty="0">
                <a:latin typeface="Roboto" panose="02000000000000000000" pitchFamily="2" charset="0"/>
                <a:ea typeface="Roboto" panose="02000000000000000000" pitchFamily="2" charset="0"/>
                <a:cs typeface="Arial" panose="020B0604020202020204" pitchFamily="34" charset="0"/>
              </a:rPr>
              <a:t>Go </a:t>
            </a:r>
            <a:r>
              <a:rPr lang="en-US" dirty="0">
                <a:latin typeface="Roboto" panose="02000000000000000000" pitchFamily="2" charset="0"/>
                <a:ea typeface="Roboto" panose="02000000000000000000" pitchFamily="2" charset="0"/>
                <a:cs typeface="Arial" panose="020B0604020202020204" pitchFamily="34" charset="0"/>
                <a:hlinkClick r:id="rId3"/>
              </a:rPr>
              <a:t>here</a:t>
            </a:r>
            <a:r>
              <a:rPr lang="en-US" dirty="0">
                <a:latin typeface="Roboto" panose="02000000000000000000" pitchFamily="2" charset="0"/>
                <a:ea typeface="Roboto" panose="02000000000000000000" pitchFamily="2" charset="0"/>
                <a:cs typeface="Arial" panose="020B0604020202020204" pitchFamily="34" charset="0"/>
              </a:rPr>
              <a:t> to complete and submit an Activation Request form</a:t>
            </a:r>
          </a:p>
        </p:txBody>
      </p:sp>
      <p:sp>
        <p:nvSpPr>
          <p:cNvPr id="10" name="TextBox 9">
            <a:extLst>
              <a:ext uri="{FF2B5EF4-FFF2-40B4-BE49-F238E27FC236}">
                <a16:creationId xmlns:a16="http://schemas.microsoft.com/office/drawing/2014/main" id="{802AF939-1A94-45F3-8A52-9D8CEDDF45E8}"/>
              </a:ext>
            </a:extLst>
          </p:cNvPr>
          <p:cNvSpPr txBox="1"/>
          <p:nvPr/>
        </p:nvSpPr>
        <p:spPr>
          <a:xfrm>
            <a:off x="8913001" y="6360971"/>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182920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6" name="TextBox 15">
            <a:extLst>
              <a:ext uri="{FF2B5EF4-FFF2-40B4-BE49-F238E27FC236}">
                <a16:creationId xmlns:a16="http://schemas.microsoft.com/office/drawing/2014/main" id="{47B39D82-56DA-4BE6-8927-113E382ED62C}"/>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2021 | University of Utah | Financial Services</a:t>
            </a:r>
          </a:p>
        </p:txBody>
      </p:sp>
      <p:sp>
        <p:nvSpPr>
          <p:cNvPr id="13" name="TextBox 12">
            <a:extLst>
              <a:ext uri="{FF2B5EF4-FFF2-40B4-BE49-F238E27FC236}">
                <a16:creationId xmlns:a16="http://schemas.microsoft.com/office/drawing/2014/main" id="{CFA94E5B-9E8B-404B-B793-E4951E6A2E30}"/>
              </a:ext>
            </a:extLst>
          </p:cNvPr>
          <p:cNvSpPr txBox="1"/>
          <p:nvPr/>
        </p:nvSpPr>
        <p:spPr>
          <a:xfrm>
            <a:off x="33712" y="154223"/>
            <a:ext cx="12006048" cy="584775"/>
          </a:xfrm>
          <a:prstGeom prst="rect">
            <a:avLst/>
          </a:prstGeom>
          <a:noFill/>
        </p:spPr>
        <p:txBody>
          <a:bodyPr wrap="square" rtlCol="0">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Definitions</a:t>
            </a:r>
          </a:p>
        </p:txBody>
      </p:sp>
      <p:sp>
        <p:nvSpPr>
          <p:cNvPr id="17" name="Rectangle: Rounded Corners 16">
            <a:extLst>
              <a:ext uri="{FF2B5EF4-FFF2-40B4-BE49-F238E27FC236}">
                <a16:creationId xmlns:a16="http://schemas.microsoft.com/office/drawing/2014/main" id="{23607E67-C35B-48E7-8744-1A7D5E143527}"/>
              </a:ext>
            </a:extLst>
          </p:cNvPr>
          <p:cNvSpPr/>
          <p:nvPr/>
        </p:nvSpPr>
        <p:spPr>
          <a:xfrm>
            <a:off x="3342610" y="1752334"/>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19" name="TextBox 18">
            <a:extLst>
              <a:ext uri="{FF2B5EF4-FFF2-40B4-BE49-F238E27FC236}">
                <a16:creationId xmlns:a16="http://schemas.microsoft.com/office/drawing/2014/main" id="{159ECAE6-B4AD-4501-A7F3-754A74CB7ABC}"/>
              </a:ext>
            </a:extLst>
          </p:cNvPr>
          <p:cNvSpPr txBox="1"/>
          <p:nvPr/>
        </p:nvSpPr>
        <p:spPr>
          <a:xfrm>
            <a:off x="3489791" y="2049555"/>
            <a:ext cx="975376" cy="323165"/>
          </a:xfrm>
          <a:prstGeom prst="rect">
            <a:avLst/>
          </a:prstGeom>
          <a:solidFill>
            <a:schemeClr val="bg1">
              <a:lumMod val="95000"/>
            </a:schemeClr>
          </a:solidFill>
          <a:ln>
            <a:noFill/>
          </a:ln>
        </p:spPr>
        <p:txBody>
          <a:bodyPr wrap="square" rtlCol="0">
            <a:spAutoFit/>
          </a:bodyPr>
          <a:lstStyle/>
          <a:p>
            <a:pPr algn="ctr"/>
            <a:r>
              <a:rPr lang="en-US" sz="1400" dirty="0">
                <a:latin typeface="Abadi" panose="020B0604020104020204" pitchFamily="34" charset="0"/>
                <a:ea typeface="Roboto" panose="02000000000000000000" pitchFamily="2" charset="0"/>
              </a:rPr>
              <a:t> </a:t>
            </a:r>
            <a:r>
              <a:rPr lang="en-US" sz="1500" dirty="0">
                <a:latin typeface="Abadi" panose="020B0604020104020204" pitchFamily="34" charset="0"/>
                <a:ea typeface="Roboto" panose="02000000000000000000" pitchFamily="2" charset="0"/>
                <a:cs typeface="Aharoni" panose="02010803020104030203" pitchFamily="2" charset="-79"/>
              </a:rPr>
              <a:t>Quote</a:t>
            </a:r>
          </a:p>
        </p:txBody>
      </p:sp>
      <p:sp>
        <p:nvSpPr>
          <p:cNvPr id="20" name="TextBox 19">
            <a:extLst>
              <a:ext uri="{FF2B5EF4-FFF2-40B4-BE49-F238E27FC236}">
                <a16:creationId xmlns:a16="http://schemas.microsoft.com/office/drawing/2014/main" id="{47D56E9A-C8E6-4FF7-AA74-52A1EED62BCC}"/>
              </a:ext>
            </a:extLst>
          </p:cNvPr>
          <p:cNvSpPr txBox="1"/>
          <p:nvPr/>
        </p:nvSpPr>
        <p:spPr>
          <a:xfrm>
            <a:off x="1495865" y="691419"/>
            <a:ext cx="5647270" cy="748346"/>
          </a:xfrm>
          <a:prstGeom prst="rect">
            <a:avLst/>
          </a:prstGeom>
          <a:noFill/>
        </p:spPr>
        <p:txBody>
          <a:bodyPr wrap="square" rtlCol="0">
            <a:spAutoFit/>
          </a:bodyPr>
          <a:lstStyle/>
          <a:p>
            <a:pPr algn="ctr">
              <a:lnSpc>
                <a:spcPct val="150000"/>
              </a:lnSpc>
            </a:pPr>
            <a:r>
              <a:rPr lang="en-US" sz="1500" dirty="0">
                <a:latin typeface="Abadi" panose="020B0604020104020204" pitchFamily="34" charset="0"/>
              </a:rPr>
              <a:t>The following terms will be used throughout this training and will be important to know for the best outcomes.</a:t>
            </a:r>
          </a:p>
        </p:txBody>
      </p:sp>
      <p:sp>
        <p:nvSpPr>
          <p:cNvPr id="21" name="Rectangle 20">
            <a:extLst>
              <a:ext uri="{FF2B5EF4-FFF2-40B4-BE49-F238E27FC236}">
                <a16:creationId xmlns:a16="http://schemas.microsoft.com/office/drawing/2014/main" id="{BBC008D0-6DD8-43B3-AE45-0B4C22E5B2F3}"/>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text, clipart&#10;&#10;Description automatically generated">
            <a:extLst>
              <a:ext uri="{FF2B5EF4-FFF2-40B4-BE49-F238E27FC236}">
                <a16:creationId xmlns:a16="http://schemas.microsoft.com/office/drawing/2014/main" id="{5D661106-36FC-4A68-A048-FF1B31D944DF}"/>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23" name="TextBox 22">
            <a:extLst>
              <a:ext uri="{FF2B5EF4-FFF2-40B4-BE49-F238E27FC236}">
                <a16:creationId xmlns:a16="http://schemas.microsoft.com/office/drawing/2014/main" id="{EDD106FE-448C-4FC5-BD07-CDF0C4EE127A}"/>
              </a:ext>
            </a:extLst>
          </p:cNvPr>
          <p:cNvSpPr txBox="1"/>
          <p:nvPr/>
        </p:nvSpPr>
        <p:spPr>
          <a:xfrm>
            <a:off x="9193903" y="6601705"/>
            <a:ext cx="3018775" cy="246221"/>
          </a:xfrm>
          <a:prstGeom prst="rect">
            <a:avLst/>
          </a:prstGeom>
          <a:noFill/>
          <a:ln>
            <a:noFill/>
          </a:ln>
        </p:spPr>
        <p:txBody>
          <a:bodyPr wrap="none" rtlCol="0">
            <a:spAutoFit/>
          </a:bodyPr>
          <a:lstStyle/>
          <a:p>
            <a:pPr lvl="1"/>
            <a:r>
              <a:rPr lang="en-US" sz="1000" b="1" dirty="0"/>
              <a:t>2022 | University of Utah | Financial Services</a:t>
            </a:r>
          </a:p>
        </p:txBody>
      </p:sp>
      <p:pic>
        <p:nvPicPr>
          <p:cNvPr id="24" name="Picture 23">
            <a:extLst>
              <a:ext uri="{FF2B5EF4-FFF2-40B4-BE49-F238E27FC236}">
                <a16:creationId xmlns:a16="http://schemas.microsoft.com/office/drawing/2014/main" id="{8B006C4E-C229-40F8-8142-4AF8D0075D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44365"/>
            <a:ext cx="1744024" cy="1395400"/>
          </a:xfrm>
          <a:prstGeom prst="rect">
            <a:avLst/>
          </a:prstGeom>
        </p:spPr>
      </p:pic>
      <p:sp>
        <p:nvSpPr>
          <p:cNvPr id="25" name="TextBox 24">
            <a:extLst>
              <a:ext uri="{FF2B5EF4-FFF2-40B4-BE49-F238E27FC236}">
                <a16:creationId xmlns:a16="http://schemas.microsoft.com/office/drawing/2014/main" id="{EB65F641-96E3-4CE9-9823-E0CC249A2539}"/>
              </a:ext>
            </a:extLst>
          </p:cNvPr>
          <p:cNvSpPr txBox="1"/>
          <p:nvPr/>
        </p:nvSpPr>
        <p:spPr>
          <a:xfrm>
            <a:off x="6096000" y="1850437"/>
            <a:ext cx="6096000" cy="646331"/>
          </a:xfrm>
          <a:prstGeom prst="rect">
            <a:avLst/>
          </a:prstGeom>
          <a:noFill/>
        </p:spPr>
        <p:txBody>
          <a:bodyPr wrap="square" rtlCol="0">
            <a:spAutoFit/>
          </a:bodyPr>
          <a:lstStyle/>
          <a:p>
            <a:r>
              <a:rPr lang="en-US" dirty="0"/>
              <a:t> </a:t>
            </a:r>
            <a:r>
              <a:rPr lang="en-US" sz="1500" dirty="0"/>
              <a:t>A quote is a document that a </a:t>
            </a:r>
            <a:r>
              <a:rPr lang="en-US" sz="1500" b="1" dirty="0"/>
              <a:t>Supplier</a:t>
            </a:r>
            <a:r>
              <a:rPr lang="en-US" sz="1500" dirty="0"/>
              <a:t> </a:t>
            </a:r>
            <a:r>
              <a:rPr lang="en-US" sz="1500" b="1" dirty="0"/>
              <a:t>(seller)</a:t>
            </a:r>
            <a:r>
              <a:rPr lang="en-US" sz="1500" dirty="0"/>
              <a:t> provides to a </a:t>
            </a:r>
            <a:r>
              <a:rPr lang="en-US" sz="1500" b="1" dirty="0"/>
              <a:t>buyer</a:t>
            </a:r>
            <a:r>
              <a:rPr lang="en-US" sz="1500" dirty="0"/>
              <a:t> to offer goods or services at a stated price under specified conditions</a:t>
            </a:r>
            <a:r>
              <a:rPr lang="en-US" dirty="0"/>
              <a:t>.</a:t>
            </a:r>
          </a:p>
        </p:txBody>
      </p:sp>
      <p:pic>
        <p:nvPicPr>
          <p:cNvPr id="26" name="Picture 25">
            <a:extLst>
              <a:ext uri="{FF2B5EF4-FFF2-40B4-BE49-F238E27FC236}">
                <a16:creationId xmlns:a16="http://schemas.microsoft.com/office/drawing/2014/main" id="{6B6DB230-1995-492C-993A-78A07212B0E5}"/>
              </a:ext>
            </a:extLst>
          </p:cNvPr>
          <p:cNvPicPr>
            <a:picLocks noChangeAspect="1"/>
          </p:cNvPicPr>
          <p:nvPr/>
        </p:nvPicPr>
        <p:blipFill>
          <a:blip r:embed="rId5"/>
          <a:stretch>
            <a:fillRect/>
          </a:stretch>
        </p:blipFill>
        <p:spPr>
          <a:xfrm>
            <a:off x="4938874" y="1814560"/>
            <a:ext cx="776126" cy="627279"/>
          </a:xfrm>
          <a:prstGeom prst="rect">
            <a:avLst/>
          </a:prstGeom>
        </p:spPr>
      </p:pic>
      <p:sp>
        <p:nvSpPr>
          <p:cNvPr id="27" name="Rectangle: Rounded Corners 26">
            <a:extLst>
              <a:ext uri="{FF2B5EF4-FFF2-40B4-BE49-F238E27FC236}">
                <a16:creationId xmlns:a16="http://schemas.microsoft.com/office/drawing/2014/main" id="{52BB92DE-25BA-4BF8-B782-51E4B5E259B5}"/>
              </a:ext>
            </a:extLst>
          </p:cNvPr>
          <p:cNvSpPr/>
          <p:nvPr/>
        </p:nvSpPr>
        <p:spPr>
          <a:xfrm>
            <a:off x="3342610" y="2899189"/>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28" name="TextBox 27">
            <a:extLst>
              <a:ext uri="{FF2B5EF4-FFF2-40B4-BE49-F238E27FC236}">
                <a16:creationId xmlns:a16="http://schemas.microsoft.com/office/drawing/2014/main" id="{2241259B-D783-422D-9FFE-A19B41A3ABAC}"/>
              </a:ext>
            </a:extLst>
          </p:cNvPr>
          <p:cNvSpPr txBox="1"/>
          <p:nvPr/>
        </p:nvSpPr>
        <p:spPr>
          <a:xfrm>
            <a:off x="3423223" y="3005291"/>
            <a:ext cx="1122557" cy="538609"/>
          </a:xfrm>
          <a:prstGeom prst="rect">
            <a:avLst/>
          </a:prstGeom>
          <a:solidFill>
            <a:schemeClr val="bg1">
              <a:lumMod val="95000"/>
            </a:schemeClr>
          </a:solidFill>
          <a:ln>
            <a:noFill/>
          </a:ln>
        </p:spPr>
        <p:txBody>
          <a:bodyPr wrap="square" rtlCol="0">
            <a:spAutoFit/>
          </a:bodyPr>
          <a:lstStyle/>
          <a:p>
            <a:pPr algn="ctr"/>
            <a:r>
              <a:rPr lang="en-US" sz="1400" dirty="0">
                <a:latin typeface="Abadi" panose="020B0604020104020204" pitchFamily="34" charset="0"/>
                <a:ea typeface="Roboto" panose="02000000000000000000" pitchFamily="2" charset="0"/>
              </a:rPr>
              <a:t> </a:t>
            </a:r>
            <a:r>
              <a:rPr lang="en-US" sz="1500" dirty="0">
                <a:latin typeface="Abadi" panose="020B0604020104020204" pitchFamily="34" charset="0"/>
                <a:ea typeface="Roboto" panose="02000000000000000000" pitchFamily="2" charset="0"/>
                <a:cs typeface="Aharoni" panose="02010803020104030203" pitchFamily="2" charset="-79"/>
              </a:rPr>
              <a:t>Requisition</a:t>
            </a:r>
          </a:p>
        </p:txBody>
      </p:sp>
      <p:sp>
        <p:nvSpPr>
          <p:cNvPr id="29" name="Rectangle 28">
            <a:extLst>
              <a:ext uri="{FF2B5EF4-FFF2-40B4-BE49-F238E27FC236}">
                <a16:creationId xmlns:a16="http://schemas.microsoft.com/office/drawing/2014/main" id="{19F864DC-58C6-43B9-B546-A019B177789B}"/>
              </a:ext>
            </a:extLst>
          </p:cNvPr>
          <p:cNvSpPr/>
          <p:nvPr/>
        </p:nvSpPr>
        <p:spPr>
          <a:xfrm>
            <a:off x="6067425" y="3048298"/>
            <a:ext cx="6096000" cy="553998"/>
          </a:xfrm>
          <a:prstGeom prst="rect">
            <a:avLst/>
          </a:prstGeom>
        </p:spPr>
        <p:txBody>
          <a:bodyPr>
            <a:spAutoFit/>
          </a:bodyPr>
          <a:lstStyle/>
          <a:p>
            <a:r>
              <a:rPr lang="en-US" sz="1500" dirty="0"/>
              <a:t>A purchase requisition form is an </a:t>
            </a:r>
            <a:r>
              <a:rPr lang="en-US" sz="1500" b="1" dirty="0"/>
              <a:t>internal document </a:t>
            </a:r>
            <a:r>
              <a:rPr lang="en-US" sz="1500" dirty="0"/>
              <a:t>used to request the </a:t>
            </a:r>
            <a:r>
              <a:rPr lang="en-US" sz="1500"/>
              <a:t>purchase of goods </a:t>
            </a:r>
            <a:r>
              <a:rPr lang="en-US" sz="1500" dirty="0"/>
              <a:t>or services.</a:t>
            </a:r>
          </a:p>
        </p:txBody>
      </p:sp>
      <p:pic>
        <p:nvPicPr>
          <p:cNvPr id="30" name="Picture 29">
            <a:extLst>
              <a:ext uri="{FF2B5EF4-FFF2-40B4-BE49-F238E27FC236}">
                <a16:creationId xmlns:a16="http://schemas.microsoft.com/office/drawing/2014/main" id="{02B09912-DE57-4721-9454-3B16D2FD5903}"/>
              </a:ext>
            </a:extLst>
          </p:cNvPr>
          <p:cNvPicPr>
            <a:picLocks noChangeAspect="1"/>
          </p:cNvPicPr>
          <p:nvPr/>
        </p:nvPicPr>
        <p:blipFill>
          <a:blip r:embed="rId6"/>
          <a:stretch>
            <a:fillRect/>
          </a:stretch>
        </p:blipFill>
        <p:spPr>
          <a:xfrm>
            <a:off x="5041147" y="3028515"/>
            <a:ext cx="571580" cy="685896"/>
          </a:xfrm>
          <a:prstGeom prst="rect">
            <a:avLst/>
          </a:prstGeom>
        </p:spPr>
      </p:pic>
      <p:sp>
        <p:nvSpPr>
          <p:cNvPr id="31" name="Rectangle: Rounded Corners 30">
            <a:extLst>
              <a:ext uri="{FF2B5EF4-FFF2-40B4-BE49-F238E27FC236}">
                <a16:creationId xmlns:a16="http://schemas.microsoft.com/office/drawing/2014/main" id="{64F9FF71-D67C-4F04-8AB7-8AE019023B6A}"/>
              </a:ext>
            </a:extLst>
          </p:cNvPr>
          <p:cNvSpPr/>
          <p:nvPr/>
        </p:nvSpPr>
        <p:spPr>
          <a:xfrm>
            <a:off x="3342610" y="4160849"/>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pic>
        <p:nvPicPr>
          <p:cNvPr id="32" name="Picture 31">
            <a:extLst>
              <a:ext uri="{FF2B5EF4-FFF2-40B4-BE49-F238E27FC236}">
                <a16:creationId xmlns:a16="http://schemas.microsoft.com/office/drawing/2014/main" id="{8229A1DE-3470-4B4E-9CDE-57B9C885009D}"/>
              </a:ext>
            </a:extLst>
          </p:cNvPr>
          <p:cNvPicPr>
            <a:picLocks noChangeAspect="1"/>
          </p:cNvPicPr>
          <p:nvPr/>
        </p:nvPicPr>
        <p:blipFill>
          <a:blip r:embed="rId7"/>
          <a:stretch>
            <a:fillRect/>
          </a:stretch>
        </p:blipFill>
        <p:spPr>
          <a:xfrm>
            <a:off x="5060200" y="4301087"/>
            <a:ext cx="552527" cy="704948"/>
          </a:xfrm>
          <a:prstGeom prst="rect">
            <a:avLst/>
          </a:prstGeom>
        </p:spPr>
      </p:pic>
      <p:sp>
        <p:nvSpPr>
          <p:cNvPr id="33" name="TextBox 32">
            <a:extLst>
              <a:ext uri="{FF2B5EF4-FFF2-40B4-BE49-F238E27FC236}">
                <a16:creationId xmlns:a16="http://schemas.microsoft.com/office/drawing/2014/main" id="{3CCF6959-C4CE-409C-AA19-3F18F73934ED}"/>
              </a:ext>
            </a:extLst>
          </p:cNvPr>
          <p:cNvSpPr txBox="1"/>
          <p:nvPr/>
        </p:nvSpPr>
        <p:spPr>
          <a:xfrm>
            <a:off x="3416200" y="4264276"/>
            <a:ext cx="1122557" cy="784830"/>
          </a:xfrm>
          <a:prstGeom prst="rect">
            <a:avLst/>
          </a:prstGeom>
          <a:solidFill>
            <a:schemeClr val="bg1">
              <a:lumMod val="95000"/>
            </a:schemeClr>
          </a:solidFill>
          <a:ln>
            <a:noFill/>
          </a:ln>
        </p:spPr>
        <p:txBody>
          <a:bodyPr wrap="square" rtlCol="0">
            <a:spAutoFit/>
          </a:bodyPr>
          <a:lstStyle/>
          <a:p>
            <a:pPr algn="ctr"/>
            <a:r>
              <a:rPr lang="en-US" sz="1400" dirty="0">
                <a:latin typeface="Abadi" panose="020B0604020104020204" pitchFamily="34" charset="0"/>
                <a:ea typeface="Roboto" panose="02000000000000000000" pitchFamily="2" charset="0"/>
              </a:rPr>
              <a:t> </a:t>
            </a:r>
            <a:r>
              <a:rPr lang="en-US" sz="1500" dirty="0">
                <a:latin typeface="Abadi" panose="020B0604020104020204" pitchFamily="34" charset="0"/>
                <a:ea typeface="Roboto" panose="02000000000000000000" pitchFamily="2" charset="0"/>
                <a:cs typeface="Aharoni" panose="02010803020104030203" pitchFamily="2" charset="-79"/>
              </a:rPr>
              <a:t>Purchase Order</a:t>
            </a:r>
          </a:p>
          <a:p>
            <a:pPr algn="ctr"/>
            <a:r>
              <a:rPr lang="en-US" sz="1500" dirty="0">
                <a:latin typeface="Abadi" panose="020B0604020104020204" pitchFamily="34" charset="0"/>
                <a:ea typeface="Roboto" panose="02000000000000000000" pitchFamily="2" charset="0"/>
                <a:cs typeface="Aharoni" panose="02010803020104030203" pitchFamily="2" charset="-79"/>
              </a:rPr>
              <a:t>(PO)</a:t>
            </a:r>
          </a:p>
        </p:txBody>
      </p:sp>
      <p:sp>
        <p:nvSpPr>
          <p:cNvPr id="34" name="Rectangle 33">
            <a:extLst>
              <a:ext uri="{FF2B5EF4-FFF2-40B4-BE49-F238E27FC236}">
                <a16:creationId xmlns:a16="http://schemas.microsoft.com/office/drawing/2014/main" id="{7D1D92F7-C250-46CA-B940-7860C9C8784B}"/>
              </a:ext>
            </a:extLst>
          </p:cNvPr>
          <p:cNvSpPr/>
          <p:nvPr/>
        </p:nvSpPr>
        <p:spPr>
          <a:xfrm>
            <a:off x="6096000" y="3969350"/>
            <a:ext cx="6096000" cy="1061829"/>
          </a:xfrm>
          <a:prstGeom prst="rect">
            <a:avLst/>
          </a:prstGeom>
        </p:spPr>
        <p:txBody>
          <a:bodyPr>
            <a:spAutoFit/>
          </a:bodyPr>
          <a:lstStyle/>
          <a:p>
            <a:r>
              <a:rPr lang="en-US" sz="1500" dirty="0"/>
              <a:t>A purchase order (PO) is a legal document (contract) that </a:t>
            </a:r>
            <a:r>
              <a:rPr lang="en-US" sz="1500" b="1" dirty="0"/>
              <a:t>buyers</a:t>
            </a:r>
            <a:r>
              <a:rPr lang="en-US" sz="1500" dirty="0"/>
              <a:t> send to a </a:t>
            </a:r>
            <a:r>
              <a:rPr lang="en-US" sz="1500" b="1" dirty="0"/>
              <a:t>Supplier</a:t>
            </a:r>
            <a:r>
              <a:rPr lang="en-US" sz="1500" dirty="0"/>
              <a:t> </a:t>
            </a:r>
            <a:r>
              <a:rPr lang="en-US" sz="1500" b="1" dirty="0"/>
              <a:t>(seller)</a:t>
            </a:r>
            <a:r>
              <a:rPr lang="en-US" sz="1500" dirty="0"/>
              <a:t> to document the request of a sale of products and/or services.  This document also states payment and other terms which have been agreed upon by both parties</a:t>
            </a:r>
            <a:r>
              <a:rPr lang="en-US" dirty="0"/>
              <a:t>.</a:t>
            </a:r>
          </a:p>
        </p:txBody>
      </p:sp>
      <p:sp>
        <p:nvSpPr>
          <p:cNvPr id="35" name="Rectangle: Rounded Corners 34">
            <a:extLst>
              <a:ext uri="{FF2B5EF4-FFF2-40B4-BE49-F238E27FC236}">
                <a16:creationId xmlns:a16="http://schemas.microsoft.com/office/drawing/2014/main" id="{A47A6FE3-C369-4F3F-BDFD-97A2CE9990CA}"/>
              </a:ext>
            </a:extLst>
          </p:cNvPr>
          <p:cNvSpPr/>
          <p:nvPr/>
        </p:nvSpPr>
        <p:spPr>
          <a:xfrm>
            <a:off x="3342610" y="5362478"/>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36" name="TextBox 35">
            <a:extLst>
              <a:ext uri="{FF2B5EF4-FFF2-40B4-BE49-F238E27FC236}">
                <a16:creationId xmlns:a16="http://schemas.microsoft.com/office/drawing/2014/main" id="{DAA046BC-9980-4E70-B660-3013BABF2915}"/>
              </a:ext>
            </a:extLst>
          </p:cNvPr>
          <p:cNvSpPr txBox="1"/>
          <p:nvPr/>
        </p:nvSpPr>
        <p:spPr>
          <a:xfrm>
            <a:off x="3489791" y="5659699"/>
            <a:ext cx="975376" cy="323165"/>
          </a:xfrm>
          <a:prstGeom prst="rect">
            <a:avLst/>
          </a:prstGeom>
          <a:solidFill>
            <a:schemeClr val="bg1">
              <a:lumMod val="95000"/>
            </a:schemeClr>
          </a:solidFill>
          <a:ln>
            <a:noFill/>
          </a:ln>
        </p:spPr>
        <p:txBody>
          <a:bodyPr wrap="square" rtlCol="0">
            <a:spAutoFit/>
          </a:bodyPr>
          <a:lstStyle/>
          <a:p>
            <a:pPr algn="ctr"/>
            <a:r>
              <a:rPr lang="en-US" sz="1400" dirty="0">
                <a:latin typeface="Abadi" panose="020B0604020104020204" pitchFamily="34" charset="0"/>
                <a:ea typeface="Roboto" panose="02000000000000000000" pitchFamily="2" charset="0"/>
              </a:rPr>
              <a:t> </a:t>
            </a:r>
            <a:r>
              <a:rPr lang="en-US" sz="1500" dirty="0">
                <a:latin typeface="Abadi" panose="020B0604020104020204" pitchFamily="34" charset="0"/>
                <a:ea typeface="Roboto" panose="02000000000000000000" pitchFamily="2" charset="0"/>
                <a:cs typeface="Aharoni" panose="02010803020104030203" pitchFamily="2" charset="-79"/>
              </a:rPr>
              <a:t>Invoice</a:t>
            </a:r>
          </a:p>
        </p:txBody>
      </p:sp>
      <p:pic>
        <p:nvPicPr>
          <p:cNvPr id="37" name="Picture 36">
            <a:extLst>
              <a:ext uri="{FF2B5EF4-FFF2-40B4-BE49-F238E27FC236}">
                <a16:creationId xmlns:a16="http://schemas.microsoft.com/office/drawing/2014/main" id="{3969A0B2-E971-471D-A4D9-C3068E4C5579}"/>
              </a:ext>
            </a:extLst>
          </p:cNvPr>
          <p:cNvPicPr>
            <a:picLocks noChangeAspect="1"/>
          </p:cNvPicPr>
          <p:nvPr/>
        </p:nvPicPr>
        <p:blipFill>
          <a:blip r:embed="rId7"/>
          <a:stretch>
            <a:fillRect/>
          </a:stretch>
        </p:blipFill>
        <p:spPr>
          <a:xfrm>
            <a:off x="5060200" y="5482279"/>
            <a:ext cx="552527" cy="704948"/>
          </a:xfrm>
          <a:prstGeom prst="rect">
            <a:avLst/>
          </a:prstGeom>
        </p:spPr>
      </p:pic>
      <p:sp>
        <p:nvSpPr>
          <p:cNvPr id="38" name="Rectangle 37">
            <a:extLst>
              <a:ext uri="{FF2B5EF4-FFF2-40B4-BE49-F238E27FC236}">
                <a16:creationId xmlns:a16="http://schemas.microsoft.com/office/drawing/2014/main" id="{79BF498D-0368-45C4-81B1-6ED414BD66B6}"/>
              </a:ext>
            </a:extLst>
          </p:cNvPr>
          <p:cNvSpPr/>
          <p:nvPr/>
        </p:nvSpPr>
        <p:spPr>
          <a:xfrm>
            <a:off x="5086350" y="5520311"/>
            <a:ext cx="507327" cy="278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badi" panose="020B0604020104020204" pitchFamily="34" charset="0"/>
              </a:rPr>
              <a:t>Invoice</a:t>
            </a:r>
          </a:p>
        </p:txBody>
      </p:sp>
      <p:sp>
        <p:nvSpPr>
          <p:cNvPr id="39" name="Rectangle 38">
            <a:extLst>
              <a:ext uri="{FF2B5EF4-FFF2-40B4-BE49-F238E27FC236}">
                <a16:creationId xmlns:a16="http://schemas.microsoft.com/office/drawing/2014/main" id="{66AF6027-968E-40C5-8C61-B70BC26322C8}"/>
              </a:ext>
            </a:extLst>
          </p:cNvPr>
          <p:cNvSpPr/>
          <p:nvPr/>
        </p:nvSpPr>
        <p:spPr>
          <a:xfrm>
            <a:off x="6062949" y="5203093"/>
            <a:ext cx="6005386" cy="1015663"/>
          </a:xfrm>
          <a:prstGeom prst="rect">
            <a:avLst/>
          </a:prstGeom>
        </p:spPr>
        <p:txBody>
          <a:bodyPr wrap="square">
            <a:spAutoFit/>
          </a:bodyPr>
          <a:lstStyle/>
          <a:p>
            <a:r>
              <a:rPr lang="en-US" sz="1500" dirty="0"/>
              <a:t>From a buyer's point of view, an invoice is a document which indicates money that is owed from the </a:t>
            </a:r>
            <a:r>
              <a:rPr lang="en-US" sz="1500" b="1" dirty="0"/>
              <a:t>buyer</a:t>
            </a:r>
            <a:r>
              <a:rPr lang="en-US" sz="1500" dirty="0"/>
              <a:t> to the </a:t>
            </a:r>
            <a:r>
              <a:rPr lang="en-US" sz="1500" b="1" dirty="0"/>
              <a:t>Supplier (seller)</a:t>
            </a:r>
            <a:r>
              <a:rPr lang="en-US" sz="1500" dirty="0"/>
              <a:t>.  On an invoice the Supplier indicates money due, payment terms, and a payment due date.</a:t>
            </a:r>
          </a:p>
        </p:txBody>
      </p:sp>
      <p:pic>
        <p:nvPicPr>
          <p:cNvPr id="40" name="Picture 39">
            <a:extLst>
              <a:ext uri="{FF2B5EF4-FFF2-40B4-BE49-F238E27FC236}">
                <a16:creationId xmlns:a16="http://schemas.microsoft.com/office/drawing/2014/main" id="{1597B6F7-DBD1-4A29-BD79-01B15891E394}"/>
              </a:ext>
            </a:extLst>
          </p:cNvPr>
          <p:cNvPicPr>
            <a:picLocks noChangeAspect="1"/>
          </p:cNvPicPr>
          <p:nvPr/>
        </p:nvPicPr>
        <p:blipFill>
          <a:blip r:embed="rId8"/>
          <a:stretch>
            <a:fillRect/>
          </a:stretch>
        </p:blipFill>
        <p:spPr>
          <a:xfrm>
            <a:off x="119189" y="4876800"/>
            <a:ext cx="2867425" cy="819264"/>
          </a:xfrm>
          <a:prstGeom prst="rect">
            <a:avLst/>
          </a:prstGeom>
        </p:spPr>
      </p:pic>
      <p:sp>
        <p:nvSpPr>
          <p:cNvPr id="41" name="Rectangle 40">
            <a:extLst>
              <a:ext uri="{FF2B5EF4-FFF2-40B4-BE49-F238E27FC236}">
                <a16:creationId xmlns:a16="http://schemas.microsoft.com/office/drawing/2014/main" id="{0AF17C0C-AE96-483C-8853-70E538A09AB2}"/>
              </a:ext>
            </a:extLst>
          </p:cNvPr>
          <p:cNvSpPr/>
          <p:nvPr/>
        </p:nvSpPr>
        <p:spPr>
          <a:xfrm>
            <a:off x="1438275" y="5006034"/>
            <a:ext cx="463305" cy="1532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latin typeface="Abadi" panose="020B0604020104020204" pitchFamily="34" charset="0"/>
              </a:rPr>
              <a:t>Invoice</a:t>
            </a:r>
          </a:p>
        </p:txBody>
      </p:sp>
      <p:pic>
        <p:nvPicPr>
          <p:cNvPr id="42" name="Picture 41">
            <a:extLst>
              <a:ext uri="{FF2B5EF4-FFF2-40B4-BE49-F238E27FC236}">
                <a16:creationId xmlns:a16="http://schemas.microsoft.com/office/drawing/2014/main" id="{5A9987DD-E2F8-42BC-9C4F-3D5C17C2E9E7}"/>
              </a:ext>
            </a:extLst>
          </p:cNvPr>
          <p:cNvPicPr>
            <a:picLocks noChangeAspect="1"/>
          </p:cNvPicPr>
          <p:nvPr/>
        </p:nvPicPr>
        <p:blipFill>
          <a:blip r:embed="rId9"/>
          <a:stretch>
            <a:fillRect/>
          </a:stretch>
        </p:blipFill>
        <p:spPr>
          <a:xfrm>
            <a:off x="119189" y="1876315"/>
            <a:ext cx="2867425" cy="790685"/>
          </a:xfrm>
          <a:prstGeom prst="rect">
            <a:avLst/>
          </a:prstGeom>
        </p:spPr>
      </p:pic>
      <p:pic>
        <p:nvPicPr>
          <p:cNvPr id="43" name="Picture 42">
            <a:extLst>
              <a:ext uri="{FF2B5EF4-FFF2-40B4-BE49-F238E27FC236}">
                <a16:creationId xmlns:a16="http://schemas.microsoft.com/office/drawing/2014/main" id="{E7AE553A-9966-406D-8F74-89AA9CA7C48C}"/>
              </a:ext>
            </a:extLst>
          </p:cNvPr>
          <p:cNvPicPr>
            <a:picLocks noChangeAspect="1"/>
          </p:cNvPicPr>
          <p:nvPr/>
        </p:nvPicPr>
        <p:blipFill rotWithShape="1">
          <a:blip r:embed="rId10"/>
          <a:srcRect t="2836"/>
          <a:stretch/>
        </p:blipFill>
        <p:spPr>
          <a:xfrm>
            <a:off x="105552" y="2659737"/>
            <a:ext cx="2896004" cy="1175534"/>
          </a:xfrm>
          <a:prstGeom prst="rect">
            <a:avLst/>
          </a:prstGeom>
        </p:spPr>
      </p:pic>
      <p:pic>
        <p:nvPicPr>
          <p:cNvPr id="44" name="Picture 43">
            <a:extLst>
              <a:ext uri="{FF2B5EF4-FFF2-40B4-BE49-F238E27FC236}">
                <a16:creationId xmlns:a16="http://schemas.microsoft.com/office/drawing/2014/main" id="{B59CE3A9-F224-45F6-8CBC-08B4AC92E7DD}"/>
              </a:ext>
            </a:extLst>
          </p:cNvPr>
          <p:cNvPicPr>
            <a:picLocks noChangeAspect="1"/>
          </p:cNvPicPr>
          <p:nvPr/>
        </p:nvPicPr>
        <p:blipFill>
          <a:blip r:embed="rId11"/>
          <a:stretch>
            <a:fillRect/>
          </a:stretch>
        </p:blipFill>
        <p:spPr>
          <a:xfrm>
            <a:off x="96020" y="3810000"/>
            <a:ext cx="2943636" cy="1095528"/>
          </a:xfrm>
          <a:prstGeom prst="rect">
            <a:avLst/>
          </a:prstGeom>
        </p:spPr>
      </p:pic>
      <p:pic>
        <p:nvPicPr>
          <p:cNvPr id="45" name="Picture 44">
            <a:extLst>
              <a:ext uri="{FF2B5EF4-FFF2-40B4-BE49-F238E27FC236}">
                <a16:creationId xmlns:a16="http://schemas.microsoft.com/office/drawing/2014/main" id="{CA501EAC-137D-4398-A38C-793219B30B8C}"/>
              </a:ext>
            </a:extLst>
          </p:cNvPr>
          <p:cNvPicPr>
            <a:picLocks noChangeAspect="1"/>
          </p:cNvPicPr>
          <p:nvPr/>
        </p:nvPicPr>
        <p:blipFill rotWithShape="1">
          <a:blip r:embed="rId12"/>
          <a:srcRect l="-46055" t="69738" r="-1"/>
          <a:stretch/>
        </p:blipFill>
        <p:spPr>
          <a:xfrm>
            <a:off x="1520676" y="4854308"/>
            <a:ext cx="180878" cy="123963"/>
          </a:xfrm>
          <a:prstGeom prst="rect">
            <a:avLst/>
          </a:prstGeom>
        </p:spPr>
      </p:pic>
      <p:sp>
        <p:nvSpPr>
          <p:cNvPr id="46" name="Rectangle 45">
            <a:extLst>
              <a:ext uri="{FF2B5EF4-FFF2-40B4-BE49-F238E27FC236}">
                <a16:creationId xmlns:a16="http://schemas.microsoft.com/office/drawing/2014/main" id="{2A10AB23-BE98-47D5-B0A0-9A8132187508}"/>
              </a:ext>
            </a:extLst>
          </p:cNvPr>
          <p:cNvSpPr/>
          <p:nvPr/>
        </p:nvSpPr>
        <p:spPr>
          <a:xfrm>
            <a:off x="134131" y="5698065"/>
            <a:ext cx="2867425" cy="279645"/>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7C69431-0F2F-4562-BD2E-8720284ACFD7}"/>
              </a:ext>
            </a:extLst>
          </p:cNvPr>
          <p:cNvSpPr/>
          <p:nvPr/>
        </p:nvSpPr>
        <p:spPr>
          <a:xfrm flipV="1">
            <a:off x="1317709" y="5563695"/>
            <a:ext cx="767689" cy="30972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Tree>
    <p:extLst>
      <p:ext uri="{BB962C8B-B14F-4D97-AF65-F5344CB8AC3E}">
        <p14:creationId xmlns:p14="http://schemas.microsoft.com/office/powerpoint/2010/main" val="5749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1000" fill="hold"/>
                                        <p:tgtEl>
                                          <p:spTgt spid="4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000"/>
                                        <p:tgtEl>
                                          <p:spTgt spid="29"/>
                                        </p:tgtEl>
                                      </p:cBhvr>
                                    </p:animEffect>
                                    <p:anim calcmode="lin" valueType="num">
                                      <p:cBhvr>
                                        <p:cTn id="59" dur="1000" fill="hold"/>
                                        <p:tgtEl>
                                          <p:spTgt spid="29"/>
                                        </p:tgtEl>
                                        <p:attrNameLst>
                                          <p:attrName>ppt_x</p:attrName>
                                        </p:attrNameLst>
                                      </p:cBhvr>
                                      <p:tavLst>
                                        <p:tav tm="0">
                                          <p:val>
                                            <p:strVal val="#ppt_x"/>
                                          </p:val>
                                        </p:tav>
                                        <p:tav tm="100000">
                                          <p:val>
                                            <p:strVal val="#ppt_x"/>
                                          </p:val>
                                        </p:tav>
                                      </p:tavLst>
                                    </p:anim>
                                    <p:anim calcmode="lin" valueType="num">
                                      <p:cBhvr>
                                        <p:cTn id="6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anim calcmode="lin" valueType="num">
                                      <p:cBhvr>
                                        <p:cTn id="76" dur="1000" fill="hold"/>
                                        <p:tgtEl>
                                          <p:spTgt spid="31"/>
                                        </p:tgtEl>
                                        <p:attrNameLst>
                                          <p:attrName>ppt_x</p:attrName>
                                        </p:attrNameLst>
                                      </p:cBhvr>
                                      <p:tavLst>
                                        <p:tav tm="0">
                                          <p:val>
                                            <p:strVal val="#ppt_x"/>
                                          </p:val>
                                        </p:tav>
                                        <p:tav tm="100000">
                                          <p:val>
                                            <p:strVal val="#ppt_x"/>
                                          </p:val>
                                        </p:tav>
                                      </p:tavLst>
                                    </p:anim>
                                    <p:anim calcmode="lin" valueType="num">
                                      <p:cBhvr>
                                        <p:cTn id="77" dur="1000" fill="hold"/>
                                        <p:tgtEl>
                                          <p:spTgt spid="3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anim calcmode="lin" valueType="num">
                                      <p:cBhvr>
                                        <p:cTn id="88" dur="1000" fill="hold"/>
                                        <p:tgtEl>
                                          <p:spTgt spid="34"/>
                                        </p:tgtEl>
                                        <p:attrNameLst>
                                          <p:attrName>ppt_x</p:attrName>
                                        </p:attrNameLst>
                                      </p:cBhvr>
                                      <p:tavLst>
                                        <p:tav tm="0">
                                          <p:val>
                                            <p:strVal val="#ppt_x"/>
                                          </p:val>
                                        </p:tav>
                                        <p:tav tm="100000">
                                          <p:val>
                                            <p:strVal val="#ppt_x"/>
                                          </p:val>
                                        </p:tav>
                                      </p:tavLst>
                                    </p:anim>
                                    <p:anim calcmode="lin" valueType="num">
                                      <p:cBhvr>
                                        <p:cTn id="8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1000"/>
                                        <p:tgtEl>
                                          <p:spTgt spid="36"/>
                                        </p:tgtEl>
                                      </p:cBhvr>
                                    </p:animEffect>
                                    <p:anim calcmode="lin" valueType="num">
                                      <p:cBhvr>
                                        <p:cTn id="95" dur="1000" fill="hold"/>
                                        <p:tgtEl>
                                          <p:spTgt spid="36"/>
                                        </p:tgtEl>
                                        <p:attrNameLst>
                                          <p:attrName>ppt_x</p:attrName>
                                        </p:attrNameLst>
                                      </p:cBhvr>
                                      <p:tavLst>
                                        <p:tav tm="0">
                                          <p:val>
                                            <p:strVal val="#ppt_x"/>
                                          </p:val>
                                        </p:tav>
                                        <p:tav tm="100000">
                                          <p:val>
                                            <p:strVal val="#ppt_x"/>
                                          </p:val>
                                        </p:tav>
                                      </p:tavLst>
                                    </p:anim>
                                    <p:anim calcmode="lin" valueType="num">
                                      <p:cBhvr>
                                        <p:cTn id="96" dur="1000" fill="hold"/>
                                        <p:tgtEl>
                                          <p:spTgt spid="3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1000"/>
                                        <p:tgtEl>
                                          <p:spTgt spid="47"/>
                                        </p:tgtEl>
                                      </p:cBhvr>
                                    </p:animEffect>
                                    <p:anim calcmode="lin" valueType="num">
                                      <p:cBhvr>
                                        <p:cTn id="100" dur="1000" fill="hold"/>
                                        <p:tgtEl>
                                          <p:spTgt spid="47"/>
                                        </p:tgtEl>
                                        <p:attrNameLst>
                                          <p:attrName>ppt_x</p:attrName>
                                        </p:attrNameLst>
                                      </p:cBhvr>
                                      <p:tavLst>
                                        <p:tav tm="0">
                                          <p:val>
                                            <p:strVal val="#ppt_x"/>
                                          </p:val>
                                        </p:tav>
                                        <p:tav tm="100000">
                                          <p:val>
                                            <p:strVal val="#ppt_x"/>
                                          </p:val>
                                        </p:tav>
                                      </p:tavLst>
                                    </p:anim>
                                    <p:anim calcmode="lin" valueType="num">
                                      <p:cBhvr>
                                        <p:cTn id="101" dur="1000" fill="hold"/>
                                        <p:tgtEl>
                                          <p:spTgt spid="4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1000"/>
                                        <p:tgtEl>
                                          <p:spTgt spid="40"/>
                                        </p:tgtEl>
                                      </p:cBhvr>
                                    </p:animEffect>
                                    <p:anim calcmode="lin" valueType="num">
                                      <p:cBhvr>
                                        <p:cTn id="110" dur="1000" fill="hold"/>
                                        <p:tgtEl>
                                          <p:spTgt spid="40"/>
                                        </p:tgtEl>
                                        <p:attrNameLst>
                                          <p:attrName>ppt_x</p:attrName>
                                        </p:attrNameLst>
                                      </p:cBhvr>
                                      <p:tavLst>
                                        <p:tav tm="0">
                                          <p:val>
                                            <p:strVal val="#ppt_x"/>
                                          </p:val>
                                        </p:tav>
                                        <p:tav tm="100000">
                                          <p:val>
                                            <p:strVal val="#ppt_x"/>
                                          </p:val>
                                        </p:tav>
                                      </p:tavLst>
                                    </p:anim>
                                    <p:anim calcmode="lin" valueType="num">
                                      <p:cBhvr>
                                        <p:cTn id="111" dur="1000" fill="hold"/>
                                        <p:tgtEl>
                                          <p:spTgt spid="4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1000"/>
                                        <p:tgtEl>
                                          <p:spTgt spid="35"/>
                                        </p:tgtEl>
                                      </p:cBhvr>
                                    </p:animEffect>
                                    <p:anim calcmode="lin" valueType="num">
                                      <p:cBhvr>
                                        <p:cTn id="115" dur="1000" fill="hold"/>
                                        <p:tgtEl>
                                          <p:spTgt spid="35"/>
                                        </p:tgtEl>
                                        <p:attrNameLst>
                                          <p:attrName>ppt_x</p:attrName>
                                        </p:attrNameLst>
                                      </p:cBhvr>
                                      <p:tavLst>
                                        <p:tav tm="0">
                                          <p:val>
                                            <p:strVal val="#ppt_x"/>
                                          </p:val>
                                        </p:tav>
                                        <p:tav tm="100000">
                                          <p:val>
                                            <p:strVal val="#ppt_x"/>
                                          </p:val>
                                        </p:tav>
                                      </p:tavLst>
                                    </p:anim>
                                    <p:anim calcmode="lin" valueType="num">
                                      <p:cBhvr>
                                        <p:cTn id="116" dur="1000" fill="hold"/>
                                        <p:tgtEl>
                                          <p:spTgt spid="35"/>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1000"/>
                                        <p:tgtEl>
                                          <p:spTgt spid="41"/>
                                        </p:tgtEl>
                                      </p:cBhvr>
                                    </p:animEffect>
                                    <p:anim calcmode="lin" valueType="num">
                                      <p:cBhvr>
                                        <p:cTn id="125" dur="1000" fill="hold"/>
                                        <p:tgtEl>
                                          <p:spTgt spid="41"/>
                                        </p:tgtEl>
                                        <p:attrNameLst>
                                          <p:attrName>ppt_x</p:attrName>
                                        </p:attrNameLst>
                                      </p:cBhvr>
                                      <p:tavLst>
                                        <p:tav tm="0">
                                          <p:val>
                                            <p:strVal val="#ppt_x"/>
                                          </p:val>
                                        </p:tav>
                                        <p:tav tm="100000">
                                          <p:val>
                                            <p:strVal val="#ppt_x"/>
                                          </p:val>
                                        </p:tav>
                                      </p:tavLst>
                                    </p:anim>
                                    <p:anim calcmode="lin" valueType="num">
                                      <p:cBhvr>
                                        <p:cTn id="126" dur="1000" fill="hold"/>
                                        <p:tgtEl>
                                          <p:spTgt spid="41"/>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1000"/>
                                        <p:tgtEl>
                                          <p:spTgt spid="45"/>
                                        </p:tgtEl>
                                      </p:cBhvr>
                                    </p:animEffect>
                                    <p:anim calcmode="lin" valueType="num">
                                      <p:cBhvr>
                                        <p:cTn id="130" dur="1000" fill="hold"/>
                                        <p:tgtEl>
                                          <p:spTgt spid="45"/>
                                        </p:tgtEl>
                                        <p:attrNameLst>
                                          <p:attrName>ppt_x</p:attrName>
                                        </p:attrNameLst>
                                      </p:cBhvr>
                                      <p:tavLst>
                                        <p:tav tm="0">
                                          <p:val>
                                            <p:strVal val="#ppt_x"/>
                                          </p:val>
                                        </p:tav>
                                        <p:tav tm="100000">
                                          <p:val>
                                            <p:strVal val="#ppt_x"/>
                                          </p:val>
                                        </p:tav>
                                      </p:tavLst>
                                    </p:anim>
                                    <p:anim calcmode="lin" valueType="num">
                                      <p:cBhvr>
                                        <p:cTn id="131" dur="1000" fill="hold"/>
                                        <p:tgtEl>
                                          <p:spTgt spid="45"/>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1000"/>
                                        <p:tgtEl>
                                          <p:spTgt spid="38"/>
                                        </p:tgtEl>
                                      </p:cBhvr>
                                    </p:animEffect>
                                    <p:anim calcmode="lin" valueType="num">
                                      <p:cBhvr>
                                        <p:cTn id="135" dur="1000" fill="hold"/>
                                        <p:tgtEl>
                                          <p:spTgt spid="38"/>
                                        </p:tgtEl>
                                        <p:attrNameLst>
                                          <p:attrName>ppt_x</p:attrName>
                                        </p:attrNameLst>
                                      </p:cBhvr>
                                      <p:tavLst>
                                        <p:tav tm="0">
                                          <p:val>
                                            <p:strVal val="#ppt_x"/>
                                          </p:val>
                                        </p:tav>
                                        <p:tav tm="100000">
                                          <p:val>
                                            <p:strVal val="#ppt_x"/>
                                          </p:val>
                                        </p:tav>
                                      </p:tavLst>
                                    </p:anim>
                                    <p:anim calcmode="lin" valueType="num">
                                      <p:cBhvr>
                                        <p:cTn id="1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fade">
                                      <p:cBhvr>
                                        <p:cTn id="141" dur="1000"/>
                                        <p:tgtEl>
                                          <p:spTgt spid="39"/>
                                        </p:tgtEl>
                                      </p:cBhvr>
                                    </p:animEffect>
                                    <p:anim calcmode="lin" valueType="num">
                                      <p:cBhvr>
                                        <p:cTn id="142" dur="1000" fill="hold"/>
                                        <p:tgtEl>
                                          <p:spTgt spid="39"/>
                                        </p:tgtEl>
                                        <p:attrNameLst>
                                          <p:attrName>ppt_x</p:attrName>
                                        </p:attrNameLst>
                                      </p:cBhvr>
                                      <p:tavLst>
                                        <p:tav tm="0">
                                          <p:val>
                                            <p:strVal val="#ppt_x"/>
                                          </p:val>
                                        </p:tav>
                                        <p:tav tm="100000">
                                          <p:val>
                                            <p:strVal val="#ppt_x"/>
                                          </p:val>
                                        </p:tav>
                                      </p:tavLst>
                                    </p:anim>
                                    <p:anim calcmode="lin" valueType="num">
                                      <p:cBhvr>
                                        <p:cTn id="14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p:bldP spid="27" grpId="0" animBg="1"/>
      <p:bldP spid="28" grpId="0" animBg="1"/>
      <p:bldP spid="29" grpId="0"/>
      <p:bldP spid="31" grpId="0" animBg="1"/>
      <p:bldP spid="33" grpId="0" animBg="1"/>
      <p:bldP spid="34" grpId="0"/>
      <p:bldP spid="35" grpId="0" animBg="1"/>
      <p:bldP spid="36" grpId="0" animBg="1"/>
      <p:bldP spid="38" grpId="0" animBg="1"/>
      <p:bldP spid="39" grpId="0"/>
      <p:bldP spid="41"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6" name="TextBox 15">
            <a:extLst>
              <a:ext uri="{FF2B5EF4-FFF2-40B4-BE49-F238E27FC236}">
                <a16:creationId xmlns:a16="http://schemas.microsoft.com/office/drawing/2014/main" id="{47B39D82-56DA-4BE6-8927-113E382ED62C}"/>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2021 | University of Utah | Financial Services</a:t>
            </a:r>
          </a:p>
        </p:txBody>
      </p:sp>
      <p:sp>
        <p:nvSpPr>
          <p:cNvPr id="21" name="Rectangle 20">
            <a:extLst>
              <a:ext uri="{FF2B5EF4-FFF2-40B4-BE49-F238E27FC236}">
                <a16:creationId xmlns:a16="http://schemas.microsoft.com/office/drawing/2014/main" id="{BBC008D0-6DD8-43B3-AE45-0B4C22E5B2F3}"/>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picture containing text, clipart&#10;&#10;Description automatically generated">
            <a:extLst>
              <a:ext uri="{FF2B5EF4-FFF2-40B4-BE49-F238E27FC236}">
                <a16:creationId xmlns:a16="http://schemas.microsoft.com/office/drawing/2014/main" id="{5D661106-36FC-4A68-A048-FF1B31D944DF}"/>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23" name="TextBox 22">
            <a:extLst>
              <a:ext uri="{FF2B5EF4-FFF2-40B4-BE49-F238E27FC236}">
                <a16:creationId xmlns:a16="http://schemas.microsoft.com/office/drawing/2014/main" id="{EDD106FE-448C-4FC5-BD07-CDF0C4EE127A}"/>
              </a:ext>
            </a:extLst>
          </p:cNvPr>
          <p:cNvSpPr txBox="1"/>
          <p:nvPr/>
        </p:nvSpPr>
        <p:spPr>
          <a:xfrm>
            <a:off x="9193903" y="6601705"/>
            <a:ext cx="3018775" cy="246221"/>
          </a:xfrm>
          <a:prstGeom prst="rect">
            <a:avLst/>
          </a:prstGeom>
          <a:noFill/>
          <a:ln>
            <a:noFill/>
          </a:ln>
        </p:spPr>
        <p:txBody>
          <a:bodyPr wrap="none" rtlCol="0">
            <a:spAutoFit/>
          </a:bodyPr>
          <a:lstStyle/>
          <a:p>
            <a:pPr lvl="1"/>
            <a:r>
              <a:rPr lang="en-US" sz="1000" b="1" dirty="0"/>
              <a:t>2022 | University of Utah | Financial Services</a:t>
            </a:r>
          </a:p>
        </p:txBody>
      </p:sp>
      <p:sp>
        <p:nvSpPr>
          <p:cNvPr id="48" name="Rectangle: Rounded Corners 47">
            <a:extLst>
              <a:ext uri="{FF2B5EF4-FFF2-40B4-BE49-F238E27FC236}">
                <a16:creationId xmlns:a16="http://schemas.microsoft.com/office/drawing/2014/main" id="{67C0E41A-66EE-45B5-8DA9-6A26BAE225F2}"/>
              </a:ext>
            </a:extLst>
          </p:cNvPr>
          <p:cNvSpPr/>
          <p:nvPr/>
        </p:nvSpPr>
        <p:spPr>
          <a:xfrm>
            <a:off x="10837701" y="2459040"/>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49" name="Rectangle: Rounded Corners 48">
            <a:extLst>
              <a:ext uri="{FF2B5EF4-FFF2-40B4-BE49-F238E27FC236}">
                <a16:creationId xmlns:a16="http://schemas.microsoft.com/office/drawing/2014/main" id="{5D0C308F-CF77-47AC-9058-A9CA2D950523}"/>
              </a:ext>
            </a:extLst>
          </p:cNvPr>
          <p:cNvSpPr/>
          <p:nvPr/>
        </p:nvSpPr>
        <p:spPr>
          <a:xfrm>
            <a:off x="9077034" y="2465589"/>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50" name="Rectangle: Rounded Corners 49">
            <a:extLst>
              <a:ext uri="{FF2B5EF4-FFF2-40B4-BE49-F238E27FC236}">
                <a16:creationId xmlns:a16="http://schemas.microsoft.com/office/drawing/2014/main" id="{399137B9-0FF7-48A1-BA82-B2E11E1C00C4}"/>
              </a:ext>
            </a:extLst>
          </p:cNvPr>
          <p:cNvSpPr/>
          <p:nvPr/>
        </p:nvSpPr>
        <p:spPr>
          <a:xfrm>
            <a:off x="7345141" y="2462612"/>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51" name="Rectangle: Rounded Corners 50">
            <a:extLst>
              <a:ext uri="{FF2B5EF4-FFF2-40B4-BE49-F238E27FC236}">
                <a16:creationId xmlns:a16="http://schemas.microsoft.com/office/drawing/2014/main" id="{75D9741F-25BE-49FB-8538-683D34888991}"/>
              </a:ext>
            </a:extLst>
          </p:cNvPr>
          <p:cNvSpPr/>
          <p:nvPr/>
        </p:nvSpPr>
        <p:spPr>
          <a:xfrm>
            <a:off x="5524353" y="2470061"/>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52" name="Rectangle: Rounded Corners 51">
            <a:extLst>
              <a:ext uri="{FF2B5EF4-FFF2-40B4-BE49-F238E27FC236}">
                <a16:creationId xmlns:a16="http://schemas.microsoft.com/office/drawing/2014/main" id="{21507717-39BD-4C21-BB9C-525BF2F28013}"/>
              </a:ext>
            </a:extLst>
          </p:cNvPr>
          <p:cNvSpPr/>
          <p:nvPr/>
        </p:nvSpPr>
        <p:spPr>
          <a:xfrm>
            <a:off x="3699782" y="2468934"/>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pic>
        <p:nvPicPr>
          <p:cNvPr id="53" name="Picture 52">
            <a:extLst>
              <a:ext uri="{FF2B5EF4-FFF2-40B4-BE49-F238E27FC236}">
                <a16:creationId xmlns:a16="http://schemas.microsoft.com/office/drawing/2014/main" id="{577F1CE9-C3F6-4C95-A7A9-9F8123B2A2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526" t="20611" r="26215" b="28737"/>
          <a:stretch/>
        </p:blipFill>
        <p:spPr>
          <a:xfrm>
            <a:off x="9296400" y="4597778"/>
            <a:ext cx="228600" cy="274885"/>
          </a:xfrm>
          <a:prstGeom prst="rect">
            <a:avLst/>
          </a:prstGeom>
        </p:spPr>
      </p:pic>
      <p:sp>
        <p:nvSpPr>
          <p:cNvPr id="54" name="Rectangle: Rounded Corners 53">
            <a:extLst>
              <a:ext uri="{FF2B5EF4-FFF2-40B4-BE49-F238E27FC236}">
                <a16:creationId xmlns:a16="http://schemas.microsoft.com/office/drawing/2014/main" id="{AA491E36-D06C-4C0F-A8D1-9C4A56531F11}"/>
              </a:ext>
            </a:extLst>
          </p:cNvPr>
          <p:cNvSpPr/>
          <p:nvPr/>
        </p:nvSpPr>
        <p:spPr>
          <a:xfrm>
            <a:off x="1937309" y="2438400"/>
            <a:ext cx="1314365" cy="96329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55" name="TextBox 54">
            <a:extLst>
              <a:ext uri="{FF2B5EF4-FFF2-40B4-BE49-F238E27FC236}">
                <a16:creationId xmlns:a16="http://schemas.microsoft.com/office/drawing/2014/main" id="{E0CD680D-8608-4528-839F-1C8678A3097E}"/>
              </a:ext>
            </a:extLst>
          </p:cNvPr>
          <p:cNvSpPr txBox="1"/>
          <p:nvPr/>
        </p:nvSpPr>
        <p:spPr>
          <a:xfrm>
            <a:off x="2002510" y="2665338"/>
            <a:ext cx="1169025" cy="553998"/>
          </a:xfrm>
          <a:prstGeom prst="rect">
            <a:avLst/>
          </a:prstGeom>
          <a:solidFill>
            <a:schemeClr val="bg1">
              <a:lumMod val="95000"/>
            </a:schemeClr>
          </a:solidFill>
          <a:ln>
            <a:noFill/>
          </a:ln>
        </p:spPr>
        <p:txBody>
          <a:bodyPr wrap="square" rtlCol="0">
            <a:spAutoFit/>
          </a:bodyPr>
          <a:lstStyle/>
          <a:p>
            <a:pPr algn="ctr"/>
            <a:r>
              <a:rPr lang="en-US" sz="1400" dirty="0">
                <a:latin typeface="Roboto" panose="02000000000000000000" pitchFamily="2" charset="0"/>
                <a:ea typeface="Roboto" panose="02000000000000000000" pitchFamily="2" charset="0"/>
              </a:rPr>
              <a:t> </a:t>
            </a:r>
            <a:r>
              <a:rPr lang="en-US" sz="1500" dirty="0">
                <a:latin typeface="Abadi" panose="020B0604020104020204" pitchFamily="34" charset="0"/>
                <a:ea typeface="Roboto" panose="02000000000000000000" pitchFamily="2" charset="0"/>
                <a:cs typeface="Aharoni" panose="02010803020104030203" pitchFamily="2" charset="-79"/>
              </a:rPr>
              <a:t>Proceed to</a:t>
            </a:r>
          </a:p>
          <a:p>
            <a:pPr algn="ctr"/>
            <a:r>
              <a:rPr lang="en-US" sz="1500" dirty="0">
                <a:latin typeface="Abadi" panose="020B0604020104020204" pitchFamily="34" charset="0"/>
                <a:ea typeface="Roboto" panose="02000000000000000000" pitchFamily="2" charset="0"/>
                <a:cs typeface="Aharoni" panose="02010803020104030203" pitchFamily="2" charset="-79"/>
              </a:rPr>
              <a:t>Checkout</a:t>
            </a:r>
          </a:p>
        </p:txBody>
      </p:sp>
      <p:sp>
        <p:nvSpPr>
          <p:cNvPr id="56" name="TextBox 55">
            <a:extLst>
              <a:ext uri="{FF2B5EF4-FFF2-40B4-BE49-F238E27FC236}">
                <a16:creationId xmlns:a16="http://schemas.microsoft.com/office/drawing/2014/main" id="{3CC2F12E-9748-4196-9578-060443B0B0CE}"/>
              </a:ext>
            </a:extLst>
          </p:cNvPr>
          <p:cNvSpPr txBox="1"/>
          <p:nvPr/>
        </p:nvSpPr>
        <p:spPr>
          <a:xfrm>
            <a:off x="0" y="449678"/>
            <a:ext cx="12006048" cy="584775"/>
          </a:xfrm>
          <a:prstGeom prst="rect">
            <a:avLst/>
          </a:prstGeom>
          <a:noFill/>
        </p:spPr>
        <p:txBody>
          <a:bodyPr wrap="square" rtlCol="0">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UShop Process Overview</a:t>
            </a:r>
          </a:p>
        </p:txBody>
      </p:sp>
      <p:pic>
        <p:nvPicPr>
          <p:cNvPr id="57" name="Picture 2" descr="Shopping Cart Icon">
            <a:extLst>
              <a:ext uri="{FF2B5EF4-FFF2-40B4-BE49-F238E27FC236}">
                <a16:creationId xmlns:a16="http://schemas.microsoft.com/office/drawing/2014/main" id="{C4C83C28-F2D1-419F-9502-73045F7AA4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6415" t="6737" r="9303" b="13794"/>
          <a:stretch>
            <a:fillRect/>
          </a:stretch>
        </p:blipFill>
        <p:spPr bwMode="auto">
          <a:xfrm>
            <a:off x="355772" y="3674666"/>
            <a:ext cx="739210" cy="6962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8" name="Picture 3" descr="Checkout at grocery store image">
            <a:extLst>
              <a:ext uri="{FF2B5EF4-FFF2-40B4-BE49-F238E27FC236}">
                <a16:creationId xmlns:a16="http://schemas.microsoft.com/office/drawing/2014/main" id="{77821907-79F4-4FF5-83EF-BC677FBF56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1842" y="3655668"/>
            <a:ext cx="792211" cy="7342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9" name="Picture 4" descr="PO icon">
            <a:extLst>
              <a:ext uri="{FF2B5EF4-FFF2-40B4-BE49-F238E27FC236}">
                <a16:creationId xmlns:a16="http://schemas.microsoft.com/office/drawing/2014/main" id="{042E9FDB-EEB6-4D32-8B14-A0FE89A181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17053" t="9886" r="18483" b="10225"/>
          <a:stretch>
            <a:fillRect/>
          </a:stretch>
        </p:blipFill>
        <p:spPr bwMode="auto">
          <a:xfrm>
            <a:off x="5829975" y="3665265"/>
            <a:ext cx="601858" cy="7461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0" name="Picture 5" descr="package received">
            <a:extLst>
              <a:ext uri="{FF2B5EF4-FFF2-40B4-BE49-F238E27FC236}">
                <a16:creationId xmlns:a16="http://schemas.microsoft.com/office/drawing/2014/main" id="{D44C3802-F832-4AEE-BB52-3C9058D6D3D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8726" y="3655668"/>
            <a:ext cx="575203" cy="7461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 name="Picture 6" descr="Invoice icon">
            <a:extLst>
              <a:ext uri="{FF2B5EF4-FFF2-40B4-BE49-F238E27FC236}">
                <a16:creationId xmlns:a16="http://schemas.microsoft.com/office/drawing/2014/main" id="{48224757-938D-413F-87AB-A745562E8E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93905" y="3648803"/>
            <a:ext cx="672562" cy="7132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2" name="Picture 7" descr="paid icon">
            <a:extLst>
              <a:ext uri="{FF2B5EF4-FFF2-40B4-BE49-F238E27FC236}">
                <a16:creationId xmlns:a16="http://schemas.microsoft.com/office/drawing/2014/main" id="{6D352E37-7B2A-4684-8370-DBE2E1C465B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85774" y="3644748"/>
            <a:ext cx="672562" cy="6580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3" name="Rectangle: Rounded Corners 62">
            <a:extLst>
              <a:ext uri="{FF2B5EF4-FFF2-40B4-BE49-F238E27FC236}">
                <a16:creationId xmlns:a16="http://schemas.microsoft.com/office/drawing/2014/main" id="{54243A07-6F5E-4424-AD97-093424033561}"/>
              </a:ext>
            </a:extLst>
          </p:cNvPr>
          <p:cNvSpPr/>
          <p:nvPr/>
        </p:nvSpPr>
        <p:spPr>
          <a:xfrm>
            <a:off x="84776" y="2468934"/>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64" name="TextBox 63">
            <a:extLst>
              <a:ext uri="{FF2B5EF4-FFF2-40B4-BE49-F238E27FC236}">
                <a16:creationId xmlns:a16="http://schemas.microsoft.com/office/drawing/2014/main" id="{3C94CAA3-04C0-4EE0-8F0E-976758441642}"/>
              </a:ext>
            </a:extLst>
          </p:cNvPr>
          <p:cNvSpPr txBox="1"/>
          <p:nvPr/>
        </p:nvSpPr>
        <p:spPr>
          <a:xfrm>
            <a:off x="231957" y="2766155"/>
            <a:ext cx="975376" cy="323165"/>
          </a:xfrm>
          <a:prstGeom prst="rect">
            <a:avLst/>
          </a:prstGeom>
          <a:solidFill>
            <a:schemeClr val="bg1">
              <a:lumMod val="95000"/>
            </a:schemeClr>
          </a:solidFill>
          <a:ln>
            <a:noFill/>
          </a:ln>
        </p:spPr>
        <p:txBody>
          <a:bodyPr wrap="square" rtlCol="0">
            <a:spAutoFit/>
          </a:bodyPr>
          <a:lstStyle/>
          <a:p>
            <a:pPr algn="ctr"/>
            <a:r>
              <a:rPr lang="en-US" sz="1400" dirty="0">
                <a:latin typeface="Abadi" panose="020B0604020104020204" pitchFamily="34" charset="0"/>
                <a:ea typeface="Roboto" panose="02000000000000000000" pitchFamily="2" charset="0"/>
              </a:rPr>
              <a:t> </a:t>
            </a:r>
            <a:r>
              <a:rPr lang="en-US" sz="1500" dirty="0">
                <a:latin typeface="Abadi" panose="020B0604020104020204" pitchFamily="34" charset="0"/>
                <a:ea typeface="Roboto" panose="02000000000000000000" pitchFamily="2" charset="0"/>
                <a:cs typeface="Aharoni" panose="02010803020104030203" pitchFamily="2" charset="-79"/>
              </a:rPr>
              <a:t>Shop</a:t>
            </a:r>
          </a:p>
        </p:txBody>
      </p:sp>
      <p:sp>
        <p:nvSpPr>
          <p:cNvPr id="65" name="TextBox 64">
            <a:extLst>
              <a:ext uri="{FF2B5EF4-FFF2-40B4-BE49-F238E27FC236}">
                <a16:creationId xmlns:a16="http://schemas.microsoft.com/office/drawing/2014/main" id="{DEEB912C-E489-4DCA-8EA3-F8F968403D04}"/>
              </a:ext>
            </a:extLst>
          </p:cNvPr>
          <p:cNvSpPr txBox="1"/>
          <p:nvPr/>
        </p:nvSpPr>
        <p:spPr>
          <a:xfrm>
            <a:off x="3860160" y="2665338"/>
            <a:ext cx="1072914" cy="553998"/>
          </a:xfrm>
          <a:prstGeom prst="rect">
            <a:avLst/>
          </a:prstGeom>
          <a:solidFill>
            <a:schemeClr val="bg1">
              <a:lumMod val="95000"/>
            </a:schemeClr>
          </a:solidFill>
          <a:ln>
            <a:noFill/>
          </a:ln>
        </p:spPr>
        <p:txBody>
          <a:bodyPr wrap="square" rtlCol="0">
            <a:spAutoFit/>
          </a:bodyPr>
          <a:lstStyle/>
          <a:p>
            <a:pPr algn="ctr"/>
            <a:r>
              <a:rPr lang="en-US" sz="1500" dirty="0">
                <a:latin typeface="Abadi" panose="020B0604020104020204" pitchFamily="34" charset="0"/>
                <a:ea typeface="Roboto" panose="02000000000000000000" pitchFamily="2" charset="0"/>
                <a:cs typeface="Aharoni" panose="02010803020104030203" pitchFamily="2" charset="-79"/>
              </a:rPr>
              <a:t>Review &amp; Approve</a:t>
            </a:r>
          </a:p>
        </p:txBody>
      </p:sp>
      <p:sp>
        <p:nvSpPr>
          <p:cNvPr id="66" name="TextBox 65">
            <a:extLst>
              <a:ext uri="{FF2B5EF4-FFF2-40B4-BE49-F238E27FC236}">
                <a16:creationId xmlns:a16="http://schemas.microsoft.com/office/drawing/2014/main" id="{9208C18D-8E14-4B0C-8B8A-19F37A10D503}"/>
              </a:ext>
            </a:extLst>
          </p:cNvPr>
          <p:cNvSpPr txBox="1"/>
          <p:nvPr/>
        </p:nvSpPr>
        <p:spPr>
          <a:xfrm>
            <a:off x="5638802" y="2671142"/>
            <a:ext cx="990598" cy="553998"/>
          </a:xfrm>
          <a:prstGeom prst="rect">
            <a:avLst/>
          </a:prstGeom>
          <a:solidFill>
            <a:schemeClr val="bg1">
              <a:lumMod val="95000"/>
            </a:schemeClr>
          </a:solidFill>
          <a:ln>
            <a:noFill/>
          </a:ln>
        </p:spPr>
        <p:txBody>
          <a:bodyPr wrap="square" rtlCol="0">
            <a:spAutoFit/>
          </a:bodyPr>
          <a:lstStyle/>
          <a:p>
            <a:pPr algn="ctr"/>
            <a:r>
              <a:rPr lang="en-US" sz="1500" dirty="0">
                <a:latin typeface="Abadi" panose="020B0604020104020204" pitchFamily="34" charset="0"/>
                <a:ea typeface="Roboto" panose="02000000000000000000" pitchFamily="2" charset="0"/>
                <a:cs typeface="Aharoni" panose="02010803020104030203" pitchFamily="2" charset="-79"/>
              </a:rPr>
              <a:t>Purchase Order</a:t>
            </a:r>
          </a:p>
        </p:txBody>
      </p:sp>
      <p:sp>
        <p:nvSpPr>
          <p:cNvPr id="67" name="TextBox 66">
            <a:extLst>
              <a:ext uri="{FF2B5EF4-FFF2-40B4-BE49-F238E27FC236}">
                <a16:creationId xmlns:a16="http://schemas.microsoft.com/office/drawing/2014/main" id="{CE2B1516-B761-4999-87C4-4C903D61CB4A}"/>
              </a:ext>
            </a:extLst>
          </p:cNvPr>
          <p:cNvSpPr txBox="1"/>
          <p:nvPr/>
        </p:nvSpPr>
        <p:spPr>
          <a:xfrm>
            <a:off x="7474619" y="2657888"/>
            <a:ext cx="1026454" cy="561447"/>
          </a:xfrm>
          <a:prstGeom prst="rect">
            <a:avLst/>
          </a:prstGeom>
          <a:solidFill>
            <a:schemeClr val="bg1">
              <a:lumMod val="95000"/>
            </a:schemeClr>
          </a:solidFill>
          <a:ln>
            <a:noFill/>
          </a:ln>
        </p:spPr>
        <p:txBody>
          <a:bodyPr wrap="square" rtlCol="0">
            <a:spAutoFit/>
          </a:bodyPr>
          <a:lstStyle/>
          <a:p>
            <a:pPr algn="ctr"/>
            <a:r>
              <a:rPr lang="en-US" sz="1500" dirty="0">
                <a:latin typeface="Abadi" panose="020B0604020104020204" pitchFamily="34" charset="0"/>
                <a:ea typeface="Roboto" panose="02000000000000000000" pitchFamily="2" charset="0"/>
                <a:cs typeface="Aharoni" panose="02010803020104030203" pitchFamily="2" charset="-79"/>
              </a:rPr>
              <a:t>Order Received</a:t>
            </a:r>
          </a:p>
        </p:txBody>
      </p:sp>
      <p:sp>
        <p:nvSpPr>
          <p:cNvPr id="68" name="TextBox 67">
            <a:extLst>
              <a:ext uri="{FF2B5EF4-FFF2-40B4-BE49-F238E27FC236}">
                <a16:creationId xmlns:a16="http://schemas.microsoft.com/office/drawing/2014/main" id="{77FDD911-1D00-4FD0-8422-277535E496A3}"/>
              </a:ext>
            </a:extLst>
          </p:cNvPr>
          <p:cNvSpPr txBox="1"/>
          <p:nvPr/>
        </p:nvSpPr>
        <p:spPr>
          <a:xfrm>
            <a:off x="9170560" y="2671142"/>
            <a:ext cx="1065452" cy="553998"/>
          </a:xfrm>
          <a:prstGeom prst="rect">
            <a:avLst/>
          </a:prstGeom>
          <a:solidFill>
            <a:schemeClr val="bg1">
              <a:lumMod val="95000"/>
            </a:schemeClr>
          </a:solidFill>
          <a:ln>
            <a:noFill/>
          </a:ln>
        </p:spPr>
        <p:txBody>
          <a:bodyPr wrap="square" rtlCol="0">
            <a:spAutoFit/>
          </a:bodyPr>
          <a:lstStyle/>
          <a:p>
            <a:pPr algn="ctr"/>
            <a:r>
              <a:rPr lang="en-US" sz="1500" dirty="0">
                <a:latin typeface="Abadi" panose="020B0604020104020204" pitchFamily="34" charset="0"/>
                <a:ea typeface="Roboto" panose="02000000000000000000" pitchFamily="2" charset="0"/>
                <a:cs typeface="Aharoni" panose="02010803020104030203" pitchFamily="2" charset="-79"/>
              </a:rPr>
              <a:t>Invoice </a:t>
            </a:r>
          </a:p>
          <a:p>
            <a:pPr algn="ctr"/>
            <a:r>
              <a:rPr lang="en-US" sz="1500" dirty="0">
                <a:latin typeface="Abadi" panose="020B0604020104020204" pitchFamily="34" charset="0"/>
                <a:ea typeface="Roboto" panose="02000000000000000000" pitchFamily="2" charset="0"/>
                <a:cs typeface="Aharoni" panose="02010803020104030203" pitchFamily="2" charset="-79"/>
              </a:rPr>
              <a:t>Received</a:t>
            </a:r>
          </a:p>
        </p:txBody>
      </p:sp>
      <p:sp>
        <p:nvSpPr>
          <p:cNvPr id="69" name="TextBox 68">
            <a:extLst>
              <a:ext uri="{FF2B5EF4-FFF2-40B4-BE49-F238E27FC236}">
                <a16:creationId xmlns:a16="http://schemas.microsoft.com/office/drawing/2014/main" id="{1BF393D3-4513-4771-8FAE-E7B49AF76260}"/>
              </a:ext>
            </a:extLst>
          </p:cNvPr>
          <p:cNvSpPr txBox="1"/>
          <p:nvPr/>
        </p:nvSpPr>
        <p:spPr>
          <a:xfrm>
            <a:off x="10934367" y="2668302"/>
            <a:ext cx="975376" cy="553998"/>
          </a:xfrm>
          <a:prstGeom prst="rect">
            <a:avLst/>
          </a:prstGeom>
          <a:solidFill>
            <a:schemeClr val="bg1">
              <a:lumMod val="95000"/>
            </a:schemeClr>
          </a:solidFill>
          <a:ln>
            <a:noFill/>
          </a:ln>
        </p:spPr>
        <p:txBody>
          <a:bodyPr wrap="square" rtlCol="0">
            <a:spAutoFit/>
          </a:bodyPr>
          <a:lstStyle/>
          <a:p>
            <a:pPr algn="ctr"/>
            <a:r>
              <a:rPr lang="en-US" sz="1500" dirty="0">
                <a:latin typeface="Abadi" panose="020B0604020104020204" pitchFamily="34" charset="0"/>
                <a:ea typeface="Roboto" panose="02000000000000000000" pitchFamily="2" charset="0"/>
                <a:cs typeface="Aharoni" panose="02010803020104030203" pitchFamily="2" charset="-79"/>
              </a:rPr>
              <a:t>Supplier</a:t>
            </a:r>
          </a:p>
          <a:p>
            <a:pPr algn="ctr"/>
            <a:r>
              <a:rPr lang="en-US" sz="1500" dirty="0">
                <a:latin typeface="Abadi" panose="020B0604020104020204" pitchFamily="34" charset="0"/>
                <a:ea typeface="Roboto" panose="02000000000000000000" pitchFamily="2" charset="0"/>
                <a:cs typeface="Aharoni" panose="02010803020104030203" pitchFamily="2" charset="-79"/>
              </a:rPr>
              <a:t>Paid</a:t>
            </a:r>
          </a:p>
        </p:txBody>
      </p:sp>
      <p:sp>
        <p:nvSpPr>
          <p:cNvPr id="70" name="Arrow: Right 69">
            <a:extLst>
              <a:ext uri="{FF2B5EF4-FFF2-40B4-BE49-F238E27FC236}">
                <a16:creationId xmlns:a16="http://schemas.microsoft.com/office/drawing/2014/main" id="{F71B1762-395F-4D95-B97C-C1C5441027AF}"/>
              </a:ext>
            </a:extLst>
          </p:cNvPr>
          <p:cNvSpPr/>
          <p:nvPr/>
        </p:nvSpPr>
        <p:spPr>
          <a:xfrm>
            <a:off x="1482930" y="2927737"/>
            <a:ext cx="303009" cy="265560"/>
          </a:xfrm>
          <a:prstGeom prst="rightArrow">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F2C65197-0575-49EA-B30B-231289A576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09164" y="3670875"/>
            <a:ext cx="744588" cy="744588"/>
          </a:xfrm>
          <a:prstGeom prst="rect">
            <a:avLst/>
          </a:prstGeom>
        </p:spPr>
      </p:pic>
      <p:sp>
        <p:nvSpPr>
          <p:cNvPr id="72" name="TextBox 71">
            <a:extLst>
              <a:ext uri="{FF2B5EF4-FFF2-40B4-BE49-F238E27FC236}">
                <a16:creationId xmlns:a16="http://schemas.microsoft.com/office/drawing/2014/main" id="{62CAA6EF-B7C4-4DA4-A572-66352DD27B07}"/>
              </a:ext>
            </a:extLst>
          </p:cNvPr>
          <p:cNvSpPr txBox="1"/>
          <p:nvPr/>
        </p:nvSpPr>
        <p:spPr>
          <a:xfrm>
            <a:off x="3342610" y="1057420"/>
            <a:ext cx="5647270" cy="749051"/>
          </a:xfrm>
          <a:prstGeom prst="rect">
            <a:avLst/>
          </a:prstGeom>
          <a:noFill/>
        </p:spPr>
        <p:txBody>
          <a:bodyPr wrap="square" rtlCol="0">
            <a:spAutoFit/>
          </a:bodyPr>
          <a:lstStyle/>
          <a:p>
            <a:pPr algn="ctr">
              <a:lnSpc>
                <a:spcPct val="150000"/>
              </a:lnSpc>
            </a:pPr>
            <a:r>
              <a:rPr lang="en-US" sz="1500" dirty="0">
                <a:latin typeface="Abadi" panose="020B0604020104020204" pitchFamily="34" charset="0"/>
              </a:rPr>
              <a:t>The system was designed to help you </a:t>
            </a:r>
            <a:r>
              <a:rPr lang="en-US" sz="1500" b="1" dirty="0">
                <a:latin typeface="Abadi" panose="020B0604020104020204" pitchFamily="34" charset="0"/>
              </a:rPr>
              <a:t>touch the transaction once</a:t>
            </a:r>
            <a:r>
              <a:rPr lang="en-US" sz="1500" dirty="0">
                <a:latin typeface="Abadi" panose="020B0604020104020204" pitchFamily="34" charset="0"/>
              </a:rPr>
              <a:t> and allow the system to do the rest on your behalf</a:t>
            </a:r>
          </a:p>
        </p:txBody>
      </p:sp>
      <p:sp>
        <p:nvSpPr>
          <p:cNvPr id="73" name="TextBox 72">
            <a:extLst>
              <a:ext uri="{FF2B5EF4-FFF2-40B4-BE49-F238E27FC236}">
                <a16:creationId xmlns:a16="http://schemas.microsoft.com/office/drawing/2014/main" id="{EA6D78C9-F172-4A80-8493-4CA7736B39FC}"/>
              </a:ext>
            </a:extLst>
          </p:cNvPr>
          <p:cNvSpPr txBox="1"/>
          <p:nvPr/>
        </p:nvSpPr>
        <p:spPr>
          <a:xfrm>
            <a:off x="9393905" y="4644063"/>
            <a:ext cx="2798095" cy="1335174"/>
          </a:xfrm>
          <a:prstGeom prst="rect">
            <a:avLst/>
          </a:prstGeom>
          <a:noFill/>
        </p:spPr>
        <p:txBody>
          <a:bodyPr wrap="square" rtlCol="0">
            <a:spAutoFit/>
          </a:bodyPr>
          <a:lstStyle/>
          <a:p>
            <a:pPr>
              <a:lnSpc>
                <a:spcPct val="150000"/>
              </a:lnSpc>
            </a:pPr>
            <a:r>
              <a:rPr lang="en-US" sz="1100" dirty="0">
                <a:latin typeface="Abadi" panose="020B0604020104020204" pitchFamily="34" charset="0"/>
              </a:rPr>
              <a:t>The supplier should send the invoice to </a:t>
            </a:r>
            <a:r>
              <a:rPr lang="en-US" sz="1100" dirty="0">
                <a:latin typeface="Abadi" panose="020B0604020104020204" pitchFamily="34" charset="0"/>
                <a:hlinkClick r:id="rId12"/>
              </a:rPr>
              <a:t>ap@admin.utah.edu</a:t>
            </a:r>
            <a:r>
              <a:rPr lang="en-US" sz="1100" dirty="0">
                <a:latin typeface="Abadi" panose="020B0604020104020204" pitchFamily="34" charset="0"/>
              </a:rPr>
              <a:t> .  If they send the invoice to you forward the invoice to A/P and cc the supplier.  Make sure the PO number is on the invoice.</a:t>
            </a:r>
          </a:p>
        </p:txBody>
      </p:sp>
      <p:sp>
        <p:nvSpPr>
          <p:cNvPr id="74" name="TextBox 73">
            <a:extLst>
              <a:ext uri="{FF2B5EF4-FFF2-40B4-BE49-F238E27FC236}">
                <a16:creationId xmlns:a16="http://schemas.microsoft.com/office/drawing/2014/main" id="{B70376C6-ECAD-4539-B699-A28E94B88DF4}"/>
              </a:ext>
            </a:extLst>
          </p:cNvPr>
          <p:cNvSpPr txBox="1"/>
          <p:nvPr/>
        </p:nvSpPr>
        <p:spPr>
          <a:xfrm>
            <a:off x="20390" y="4659020"/>
            <a:ext cx="1579810" cy="1131079"/>
          </a:xfrm>
          <a:prstGeom prst="rect">
            <a:avLst/>
          </a:prstGeom>
          <a:noFill/>
        </p:spPr>
        <p:txBody>
          <a:bodyPr wrap="square" rtlCol="0">
            <a:spAutoFit/>
          </a:bodyPr>
          <a:lstStyle/>
          <a:p>
            <a:pPr algn="ctr">
              <a:lnSpc>
                <a:spcPct val="150000"/>
              </a:lnSpc>
            </a:pPr>
            <a:r>
              <a:rPr lang="en-US" sz="1200" b="1" dirty="0">
                <a:latin typeface="Abadi" panose="020B0604020104020204" pitchFamily="34" charset="0"/>
              </a:rPr>
              <a:t>Shop</a:t>
            </a:r>
            <a:r>
              <a:rPr lang="en-US" sz="1200" dirty="0">
                <a:latin typeface="Abadi" panose="020B0604020104020204" pitchFamily="34" charset="0"/>
              </a:rPr>
              <a:t> using:</a:t>
            </a:r>
          </a:p>
          <a:p>
            <a:pPr>
              <a:lnSpc>
                <a:spcPct val="150000"/>
              </a:lnSpc>
            </a:pPr>
            <a:r>
              <a:rPr lang="en-US" sz="1100" dirty="0">
                <a:latin typeface="Abadi" panose="020B0604020104020204" pitchFamily="34" charset="0"/>
                <a:ea typeface="Roboto" panose="02000000000000000000" pitchFamily="2" charset="0"/>
                <a:cs typeface="Aharoni" panose="02010803020104030203" pitchFamily="2" charset="-79"/>
              </a:rPr>
              <a:t>Punch-out Catalogs</a:t>
            </a:r>
          </a:p>
          <a:p>
            <a:pPr>
              <a:lnSpc>
                <a:spcPct val="150000"/>
              </a:lnSpc>
            </a:pPr>
            <a:r>
              <a:rPr lang="en-US" sz="1100" dirty="0">
                <a:latin typeface="Abadi" panose="020B0604020104020204" pitchFamily="34" charset="0"/>
                <a:ea typeface="Roboto" panose="02000000000000000000" pitchFamily="2" charset="0"/>
                <a:cs typeface="Aharoni" panose="02010803020104030203" pitchFamily="2" charset="-79"/>
              </a:rPr>
              <a:t>Quick Order</a:t>
            </a:r>
          </a:p>
          <a:p>
            <a:pPr>
              <a:lnSpc>
                <a:spcPct val="150000"/>
              </a:lnSpc>
            </a:pPr>
            <a:r>
              <a:rPr lang="en-US" sz="1100" dirty="0">
                <a:latin typeface="Abadi" panose="020B0604020104020204" pitchFamily="34" charset="0"/>
                <a:ea typeface="Roboto" panose="02000000000000000000" pitchFamily="2" charset="0"/>
                <a:cs typeface="Aharoni" panose="02010803020104030203" pitchFamily="2" charset="-79"/>
              </a:rPr>
              <a:t>Purchasing Forms</a:t>
            </a:r>
            <a:endParaRPr lang="en-US" sz="1100" dirty="0">
              <a:latin typeface="Abadi" panose="020B0604020104020204" pitchFamily="34" charset="0"/>
            </a:endParaRPr>
          </a:p>
        </p:txBody>
      </p:sp>
      <p:sp>
        <p:nvSpPr>
          <p:cNvPr id="75" name="TextBox 74">
            <a:extLst>
              <a:ext uri="{FF2B5EF4-FFF2-40B4-BE49-F238E27FC236}">
                <a16:creationId xmlns:a16="http://schemas.microsoft.com/office/drawing/2014/main" id="{451CC335-8AE9-4B4E-84C4-DDCE8DBD7866}"/>
              </a:ext>
            </a:extLst>
          </p:cNvPr>
          <p:cNvSpPr txBox="1"/>
          <p:nvPr/>
        </p:nvSpPr>
        <p:spPr>
          <a:xfrm>
            <a:off x="1573610" y="4659020"/>
            <a:ext cx="1828800" cy="1685077"/>
          </a:xfrm>
          <a:prstGeom prst="rect">
            <a:avLst/>
          </a:prstGeom>
          <a:noFill/>
        </p:spPr>
        <p:txBody>
          <a:bodyPr wrap="square" rtlCol="0">
            <a:spAutoFit/>
          </a:bodyPr>
          <a:lstStyle/>
          <a:p>
            <a:pPr algn="ctr">
              <a:lnSpc>
                <a:spcPct val="150000"/>
              </a:lnSpc>
            </a:pPr>
            <a:r>
              <a:rPr lang="en-US" sz="1200" b="1" dirty="0">
                <a:latin typeface="Abadi" panose="020B0604020104020204" pitchFamily="34" charset="0"/>
              </a:rPr>
              <a:t>Checkout</a:t>
            </a:r>
            <a:r>
              <a:rPr lang="en-US" sz="1200" dirty="0">
                <a:latin typeface="Abadi" panose="020B0604020104020204" pitchFamily="34" charset="0"/>
              </a:rPr>
              <a:t>:</a:t>
            </a:r>
          </a:p>
          <a:p>
            <a:pPr>
              <a:lnSpc>
                <a:spcPct val="150000"/>
              </a:lnSpc>
            </a:pPr>
            <a:r>
              <a:rPr lang="en-US" sz="1100" dirty="0" err="1">
                <a:latin typeface="Abadi" panose="020B0604020104020204" pitchFamily="34" charset="0"/>
              </a:rPr>
              <a:t>Shipto</a:t>
            </a:r>
            <a:r>
              <a:rPr lang="en-US" sz="1100" dirty="0">
                <a:latin typeface="Abadi" panose="020B0604020104020204" pitchFamily="34" charset="0"/>
              </a:rPr>
              <a:t> Address</a:t>
            </a:r>
          </a:p>
          <a:p>
            <a:pPr>
              <a:lnSpc>
                <a:spcPct val="150000"/>
              </a:lnSpc>
            </a:pPr>
            <a:r>
              <a:rPr lang="en-US" sz="1100" dirty="0">
                <a:latin typeface="Abadi" panose="020B0604020104020204" pitchFamily="34" charset="0"/>
              </a:rPr>
              <a:t>Accounting Distribution</a:t>
            </a:r>
          </a:p>
          <a:p>
            <a:pPr>
              <a:lnSpc>
                <a:spcPct val="150000"/>
              </a:lnSpc>
            </a:pPr>
            <a:r>
              <a:rPr lang="en-US" sz="1100" dirty="0">
                <a:latin typeface="Abadi" panose="020B0604020104020204" pitchFamily="34" charset="0"/>
              </a:rPr>
              <a:t>Optional Checkout           Features </a:t>
            </a:r>
          </a:p>
          <a:p>
            <a:pPr algn="ctr">
              <a:lnSpc>
                <a:spcPct val="150000"/>
              </a:lnSpc>
            </a:pPr>
            <a:endParaRPr lang="en-US" sz="1200" dirty="0"/>
          </a:p>
        </p:txBody>
      </p:sp>
      <p:sp>
        <p:nvSpPr>
          <p:cNvPr id="76" name="TextBox 75">
            <a:extLst>
              <a:ext uri="{FF2B5EF4-FFF2-40B4-BE49-F238E27FC236}">
                <a16:creationId xmlns:a16="http://schemas.microsoft.com/office/drawing/2014/main" id="{597FCB4D-13AF-4464-9E1D-765D18C2F8E8}"/>
              </a:ext>
            </a:extLst>
          </p:cNvPr>
          <p:cNvSpPr txBox="1"/>
          <p:nvPr/>
        </p:nvSpPr>
        <p:spPr>
          <a:xfrm>
            <a:off x="3398922" y="4666170"/>
            <a:ext cx="2011278" cy="1384995"/>
          </a:xfrm>
          <a:prstGeom prst="rect">
            <a:avLst/>
          </a:prstGeom>
          <a:noFill/>
        </p:spPr>
        <p:txBody>
          <a:bodyPr wrap="square" rtlCol="0">
            <a:spAutoFit/>
          </a:bodyPr>
          <a:lstStyle/>
          <a:p>
            <a:pPr algn="ctr">
              <a:lnSpc>
                <a:spcPct val="150000"/>
              </a:lnSpc>
            </a:pPr>
            <a:r>
              <a:rPr lang="en-US" sz="1200" b="1" dirty="0">
                <a:latin typeface="Abadi" panose="020B0604020104020204" pitchFamily="34" charset="0"/>
              </a:rPr>
              <a:t>Approvals:</a:t>
            </a:r>
          </a:p>
          <a:p>
            <a:pPr>
              <a:lnSpc>
                <a:spcPct val="150000"/>
              </a:lnSpc>
            </a:pPr>
            <a:r>
              <a:rPr lang="en-US" sz="1100" b="1" dirty="0">
                <a:latin typeface="Abadi" panose="020B0604020104020204" pitchFamily="34" charset="0"/>
              </a:rPr>
              <a:t>Routed through Workflow</a:t>
            </a:r>
          </a:p>
          <a:p>
            <a:pPr>
              <a:lnSpc>
                <a:spcPct val="150000"/>
              </a:lnSpc>
            </a:pPr>
            <a:r>
              <a:rPr lang="en-US" sz="1100" dirty="0">
                <a:latin typeface="Abadi" panose="020B0604020104020204" pitchFamily="34" charset="0"/>
              </a:rPr>
              <a:t>Department Approval (GFA)</a:t>
            </a:r>
          </a:p>
          <a:p>
            <a:pPr>
              <a:lnSpc>
                <a:spcPct val="150000"/>
              </a:lnSpc>
            </a:pPr>
            <a:r>
              <a:rPr lang="en-US" sz="1100" dirty="0">
                <a:latin typeface="Abadi" panose="020B0604020104020204" pitchFamily="34" charset="0"/>
              </a:rPr>
              <a:t>Purchasing (order over 5K)</a:t>
            </a:r>
          </a:p>
          <a:p>
            <a:pPr>
              <a:lnSpc>
                <a:spcPct val="150000"/>
              </a:lnSpc>
            </a:pPr>
            <a:r>
              <a:rPr lang="en-US" sz="1100" dirty="0">
                <a:latin typeface="Abadi" panose="020B0604020104020204" pitchFamily="34" charset="0"/>
              </a:rPr>
              <a:t>GCA (projects)</a:t>
            </a:r>
          </a:p>
        </p:txBody>
      </p:sp>
      <p:sp>
        <p:nvSpPr>
          <p:cNvPr id="77" name="TextBox 76">
            <a:extLst>
              <a:ext uri="{FF2B5EF4-FFF2-40B4-BE49-F238E27FC236}">
                <a16:creationId xmlns:a16="http://schemas.microsoft.com/office/drawing/2014/main" id="{DF9F3678-E8F7-49A8-8536-5783112483D9}"/>
              </a:ext>
            </a:extLst>
          </p:cNvPr>
          <p:cNvSpPr txBox="1"/>
          <p:nvPr/>
        </p:nvSpPr>
        <p:spPr>
          <a:xfrm>
            <a:off x="5370721" y="4685758"/>
            <a:ext cx="1828800" cy="1104341"/>
          </a:xfrm>
          <a:prstGeom prst="rect">
            <a:avLst/>
          </a:prstGeom>
          <a:noFill/>
        </p:spPr>
        <p:txBody>
          <a:bodyPr wrap="square" rtlCol="0">
            <a:spAutoFit/>
          </a:bodyPr>
          <a:lstStyle/>
          <a:p>
            <a:pPr algn="ctr">
              <a:lnSpc>
                <a:spcPct val="150000"/>
              </a:lnSpc>
            </a:pPr>
            <a:r>
              <a:rPr lang="en-US" sz="1200" b="1" dirty="0">
                <a:latin typeface="Abadi" panose="020B0604020104020204" pitchFamily="34" charset="0"/>
              </a:rPr>
              <a:t>Purchase Order</a:t>
            </a:r>
            <a:r>
              <a:rPr lang="en-US" sz="1200" dirty="0">
                <a:latin typeface="Abadi" panose="020B0604020104020204" pitchFamily="34" charset="0"/>
              </a:rPr>
              <a:t>:</a:t>
            </a:r>
          </a:p>
          <a:p>
            <a:pPr>
              <a:lnSpc>
                <a:spcPct val="150000"/>
              </a:lnSpc>
            </a:pPr>
            <a:r>
              <a:rPr lang="en-US" sz="1100" dirty="0">
                <a:latin typeface="Abadi" panose="020B0604020104020204" pitchFamily="34" charset="0"/>
              </a:rPr>
              <a:t>Created by the system</a:t>
            </a:r>
          </a:p>
          <a:p>
            <a:pPr>
              <a:lnSpc>
                <a:spcPct val="150000"/>
              </a:lnSpc>
            </a:pPr>
            <a:r>
              <a:rPr lang="en-US" sz="1100" dirty="0">
                <a:latin typeface="Abadi" panose="020B0604020104020204" pitchFamily="34" charset="0"/>
              </a:rPr>
              <a:t>Order sent in the form of a PO to the supplier</a:t>
            </a:r>
          </a:p>
        </p:txBody>
      </p:sp>
      <p:sp>
        <p:nvSpPr>
          <p:cNvPr id="78" name="Arrow: Right 77">
            <a:extLst>
              <a:ext uri="{FF2B5EF4-FFF2-40B4-BE49-F238E27FC236}">
                <a16:creationId xmlns:a16="http://schemas.microsoft.com/office/drawing/2014/main" id="{89427556-95C9-4AA3-8AF7-6AE0397F0F41}"/>
              </a:ext>
            </a:extLst>
          </p:cNvPr>
          <p:cNvSpPr/>
          <p:nvPr/>
        </p:nvSpPr>
        <p:spPr>
          <a:xfrm>
            <a:off x="3331913" y="2934887"/>
            <a:ext cx="303009" cy="265560"/>
          </a:xfrm>
          <a:prstGeom prst="rightArrow">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936A39E1-1B13-4475-9997-86F0E5099875}"/>
              </a:ext>
            </a:extLst>
          </p:cNvPr>
          <p:cNvSpPr/>
          <p:nvPr/>
        </p:nvSpPr>
        <p:spPr>
          <a:xfrm>
            <a:off x="8715956" y="2934887"/>
            <a:ext cx="303009" cy="265560"/>
          </a:xfrm>
          <a:prstGeom prst="rightArrow">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Right 79">
            <a:extLst>
              <a:ext uri="{FF2B5EF4-FFF2-40B4-BE49-F238E27FC236}">
                <a16:creationId xmlns:a16="http://schemas.microsoft.com/office/drawing/2014/main" id="{6CBA0A01-1FBD-4D4F-ABA9-D00996667548}"/>
              </a:ext>
            </a:extLst>
          </p:cNvPr>
          <p:cNvSpPr/>
          <p:nvPr/>
        </p:nvSpPr>
        <p:spPr>
          <a:xfrm>
            <a:off x="6949454" y="2942336"/>
            <a:ext cx="303009" cy="265560"/>
          </a:xfrm>
          <a:prstGeom prst="rightArrow">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rrow: Right 80">
            <a:extLst>
              <a:ext uri="{FF2B5EF4-FFF2-40B4-BE49-F238E27FC236}">
                <a16:creationId xmlns:a16="http://schemas.microsoft.com/office/drawing/2014/main" id="{882C00E8-D538-4865-BB44-13ACE49B12BE}"/>
              </a:ext>
            </a:extLst>
          </p:cNvPr>
          <p:cNvSpPr/>
          <p:nvPr/>
        </p:nvSpPr>
        <p:spPr>
          <a:xfrm>
            <a:off x="5119550" y="2947357"/>
            <a:ext cx="303009" cy="265560"/>
          </a:xfrm>
          <a:prstGeom prst="rightArrow">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Arrow: Right 81">
            <a:extLst>
              <a:ext uri="{FF2B5EF4-FFF2-40B4-BE49-F238E27FC236}">
                <a16:creationId xmlns:a16="http://schemas.microsoft.com/office/drawing/2014/main" id="{5FBFB3E8-0A93-4709-BA4C-1EB98BB7064A}"/>
              </a:ext>
            </a:extLst>
          </p:cNvPr>
          <p:cNvSpPr/>
          <p:nvPr/>
        </p:nvSpPr>
        <p:spPr>
          <a:xfrm>
            <a:off x="10447755" y="2918957"/>
            <a:ext cx="303009" cy="265560"/>
          </a:xfrm>
          <a:prstGeom prst="rightArrow">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37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fade">
                                      <p:cBhvr>
                                        <p:cTn id="14" dur="1000"/>
                                        <p:tgtEl>
                                          <p:spTgt spid="57"/>
                                        </p:tgtEl>
                                      </p:cBhvr>
                                    </p:animEffect>
                                    <p:anim calcmode="lin" valueType="num">
                                      <p:cBhvr>
                                        <p:cTn id="15" dur="1000" fill="hold"/>
                                        <p:tgtEl>
                                          <p:spTgt spid="57"/>
                                        </p:tgtEl>
                                        <p:attrNameLst>
                                          <p:attrName>ppt_x</p:attrName>
                                        </p:attrNameLst>
                                      </p:cBhvr>
                                      <p:tavLst>
                                        <p:tav tm="0">
                                          <p:val>
                                            <p:strVal val="#ppt_x"/>
                                          </p:val>
                                        </p:tav>
                                        <p:tav tm="100000">
                                          <p:val>
                                            <p:strVal val="#ppt_x"/>
                                          </p:val>
                                        </p:tav>
                                      </p:tavLst>
                                    </p:anim>
                                    <p:anim calcmode="lin" valueType="num">
                                      <p:cBhvr>
                                        <p:cTn id="16" dur="1000" fill="hold"/>
                                        <p:tgtEl>
                                          <p:spTgt spid="5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1000"/>
                                        <p:tgtEl>
                                          <p:spTgt spid="63"/>
                                        </p:tgtEl>
                                      </p:cBhvr>
                                    </p:animEffect>
                                    <p:anim calcmode="lin" valueType="num">
                                      <p:cBhvr>
                                        <p:cTn id="20" dur="1000" fill="hold"/>
                                        <p:tgtEl>
                                          <p:spTgt spid="63"/>
                                        </p:tgtEl>
                                        <p:attrNameLst>
                                          <p:attrName>ppt_x</p:attrName>
                                        </p:attrNameLst>
                                      </p:cBhvr>
                                      <p:tavLst>
                                        <p:tav tm="0">
                                          <p:val>
                                            <p:strVal val="#ppt_x"/>
                                          </p:val>
                                        </p:tav>
                                        <p:tav tm="100000">
                                          <p:val>
                                            <p:strVal val="#ppt_x"/>
                                          </p:val>
                                        </p:tav>
                                      </p:tavLst>
                                    </p:anim>
                                    <p:anim calcmode="lin" valueType="num">
                                      <p:cBhvr>
                                        <p:cTn id="21" dur="1000" fill="hold"/>
                                        <p:tgtEl>
                                          <p:spTgt spid="6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1000" fill="hold"/>
                                        <p:tgtEl>
                                          <p:spTgt spid="6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000"/>
                                        <p:tgtEl>
                                          <p:spTgt spid="74"/>
                                        </p:tgtEl>
                                      </p:cBhvr>
                                    </p:animEffect>
                                    <p:anim calcmode="lin" valueType="num">
                                      <p:cBhvr>
                                        <p:cTn id="30" dur="1000" fill="hold"/>
                                        <p:tgtEl>
                                          <p:spTgt spid="74"/>
                                        </p:tgtEl>
                                        <p:attrNameLst>
                                          <p:attrName>ppt_x</p:attrName>
                                        </p:attrNameLst>
                                      </p:cBhvr>
                                      <p:tavLst>
                                        <p:tav tm="0">
                                          <p:val>
                                            <p:strVal val="#ppt_x"/>
                                          </p:val>
                                        </p:tav>
                                        <p:tav tm="100000">
                                          <p:val>
                                            <p:strVal val="#ppt_x"/>
                                          </p:val>
                                        </p:tav>
                                      </p:tavLst>
                                    </p:anim>
                                    <p:anim calcmode="lin" valueType="num">
                                      <p:cBhvr>
                                        <p:cTn id="3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anim calcmode="lin" valueType="num">
                                      <p:cBhvr>
                                        <p:cTn id="42" dur="1000" fill="hold"/>
                                        <p:tgtEl>
                                          <p:spTgt spid="55"/>
                                        </p:tgtEl>
                                        <p:attrNameLst>
                                          <p:attrName>ppt_x</p:attrName>
                                        </p:attrNameLst>
                                      </p:cBhvr>
                                      <p:tavLst>
                                        <p:tav tm="0">
                                          <p:val>
                                            <p:strVal val="#ppt_x"/>
                                          </p:val>
                                        </p:tav>
                                        <p:tav tm="100000">
                                          <p:val>
                                            <p:strVal val="#ppt_x"/>
                                          </p:val>
                                        </p:tav>
                                      </p:tavLst>
                                    </p:anim>
                                    <p:anim calcmode="lin" valueType="num">
                                      <p:cBhvr>
                                        <p:cTn id="43" dur="1000" fill="hold"/>
                                        <p:tgtEl>
                                          <p:spTgt spid="5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1000"/>
                                        <p:tgtEl>
                                          <p:spTgt spid="58"/>
                                        </p:tgtEl>
                                      </p:cBhvr>
                                    </p:animEffect>
                                    <p:anim calcmode="lin" valueType="num">
                                      <p:cBhvr>
                                        <p:cTn id="47" dur="1000" fill="hold"/>
                                        <p:tgtEl>
                                          <p:spTgt spid="58"/>
                                        </p:tgtEl>
                                        <p:attrNameLst>
                                          <p:attrName>ppt_x</p:attrName>
                                        </p:attrNameLst>
                                      </p:cBhvr>
                                      <p:tavLst>
                                        <p:tav tm="0">
                                          <p:val>
                                            <p:strVal val="#ppt_x"/>
                                          </p:val>
                                        </p:tav>
                                        <p:tav tm="100000">
                                          <p:val>
                                            <p:strVal val="#ppt_x"/>
                                          </p:val>
                                        </p:tav>
                                      </p:tavLst>
                                    </p:anim>
                                    <p:anim calcmode="lin" valueType="num">
                                      <p:cBhvr>
                                        <p:cTn id="48" dur="1000" fill="hold"/>
                                        <p:tgtEl>
                                          <p:spTgt spid="5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1000"/>
                                        <p:tgtEl>
                                          <p:spTgt spid="70"/>
                                        </p:tgtEl>
                                      </p:cBhvr>
                                    </p:animEffect>
                                    <p:anim calcmode="lin" valueType="num">
                                      <p:cBhvr>
                                        <p:cTn id="52" dur="1000" fill="hold"/>
                                        <p:tgtEl>
                                          <p:spTgt spid="70"/>
                                        </p:tgtEl>
                                        <p:attrNameLst>
                                          <p:attrName>ppt_x</p:attrName>
                                        </p:attrNameLst>
                                      </p:cBhvr>
                                      <p:tavLst>
                                        <p:tav tm="0">
                                          <p:val>
                                            <p:strVal val="#ppt_x"/>
                                          </p:val>
                                        </p:tav>
                                        <p:tav tm="100000">
                                          <p:val>
                                            <p:strVal val="#ppt_x"/>
                                          </p:val>
                                        </p:tav>
                                      </p:tavLst>
                                    </p:anim>
                                    <p:anim calcmode="lin" valueType="num">
                                      <p:cBhvr>
                                        <p:cTn id="53" dur="1000" fill="hold"/>
                                        <p:tgtEl>
                                          <p:spTgt spid="7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1000"/>
                                        <p:tgtEl>
                                          <p:spTgt spid="75"/>
                                        </p:tgtEl>
                                      </p:cBhvr>
                                    </p:animEffect>
                                    <p:anim calcmode="lin" valueType="num">
                                      <p:cBhvr>
                                        <p:cTn id="57" dur="1000" fill="hold"/>
                                        <p:tgtEl>
                                          <p:spTgt spid="75"/>
                                        </p:tgtEl>
                                        <p:attrNameLst>
                                          <p:attrName>ppt_x</p:attrName>
                                        </p:attrNameLst>
                                      </p:cBhvr>
                                      <p:tavLst>
                                        <p:tav tm="0">
                                          <p:val>
                                            <p:strVal val="#ppt_x"/>
                                          </p:val>
                                        </p:tav>
                                        <p:tav tm="100000">
                                          <p:val>
                                            <p:strVal val="#ppt_x"/>
                                          </p:val>
                                        </p:tav>
                                      </p:tavLst>
                                    </p:anim>
                                    <p:anim calcmode="lin" valueType="num">
                                      <p:cBhvr>
                                        <p:cTn id="5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1000"/>
                                        <p:tgtEl>
                                          <p:spTgt spid="52"/>
                                        </p:tgtEl>
                                      </p:cBhvr>
                                    </p:animEffect>
                                    <p:anim calcmode="lin" valueType="num">
                                      <p:cBhvr>
                                        <p:cTn id="64" dur="1000" fill="hold"/>
                                        <p:tgtEl>
                                          <p:spTgt spid="52"/>
                                        </p:tgtEl>
                                        <p:attrNameLst>
                                          <p:attrName>ppt_x</p:attrName>
                                        </p:attrNameLst>
                                      </p:cBhvr>
                                      <p:tavLst>
                                        <p:tav tm="0">
                                          <p:val>
                                            <p:strVal val="#ppt_x"/>
                                          </p:val>
                                        </p:tav>
                                        <p:tav tm="100000">
                                          <p:val>
                                            <p:strVal val="#ppt_x"/>
                                          </p:val>
                                        </p:tav>
                                      </p:tavLst>
                                    </p:anim>
                                    <p:anim calcmode="lin" valueType="num">
                                      <p:cBhvr>
                                        <p:cTn id="65" dur="1000" fill="hold"/>
                                        <p:tgtEl>
                                          <p:spTgt spid="5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1000"/>
                                        <p:tgtEl>
                                          <p:spTgt spid="65"/>
                                        </p:tgtEl>
                                      </p:cBhvr>
                                    </p:animEffect>
                                    <p:anim calcmode="lin" valueType="num">
                                      <p:cBhvr>
                                        <p:cTn id="69" dur="1000" fill="hold"/>
                                        <p:tgtEl>
                                          <p:spTgt spid="65"/>
                                        </p:tgtEl>
                                        <p:attrNameLst>
                                          <p:attrName>ppt_x</p:attrName>
                                        </p:attrNameLst>
                                      </p:cBhvr>
                                      <p:tavLst>
                                        <p:tav tm="0">
                                          <p:val>
                                            <p:strVal val="#ppt_x"/>
                                          </p:val>
                                        </p:tav>
                                        <p:tav tm="100000">
                                          <p:val>
                                            <p:strVal val="#ppt_x"/>
                                          </p:val>
                                        </p:tav>
                                      </p:tavLst>
                                    </p:anim>
                                    <p:anim calcmode="lin" valueType="num">
                                      <p:cBhvr>
                                        <p:cTn id="70" dur="1000" fill="hold"/>
                                        <p:tgtEl>
                                          <p:spTgt spid="6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1000"/>
                                        <p:tgtEl>
                                          <p:spTgt spid="71"/>
                                        </p:tgtEl>
                                      </p:cBhvr>
                                    </p:animEffect>
                                    <p:anim calcmode="lin" valueType="num">
                                      <p:cBhvr>
                                        <p:cTn id="74" dur="1000" fill="hold"/>
                                        <p:tgtEl>
                                          <p:spTgt spid="71"/>
                                        </p:tgtEl>
                                        <p:attrNameLst>
                                          <p:attrName>ppt_x</p:attrName>
                                        </p:attrNameLst>
                                      </p:cBhvr>
                                      <p:tavLst>
                                        <p:tav tm="0">
                                          <p:val>
                                            <p:strVal val="#ppt_x"/>
                                          </p:val>
                                        </p:tav>
                                        <p:tav tm="100000">
                                          <p:val>
                                            <p:strVal val="#ppt_x"/>
                                          </p:val>
                                        </p:tav>
                                      </p:tavLst>
                                    </p:anim>
                                    <p:anim calcmode="lin" valueType="num">
                                      <p:cBhvr>
                                        <p:cTn id="75" dur="1000" fill="hold"/>
                                        <p:tgtEl>
                                          <p:spTgt spid="7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1000"/>
                                        <p:tgtEl>
                                          <p:spTgt spid="78"/>
                                        </p:tgtEl>
                                      </p:cBhvr>
                                    </p:animEffect>
                                    <p:anim calcmode="lin" valueType="num">
                                      <p:cBhvr>
                                        <p:cTn id="84" dur="1000" fill="hold"/>
                                        <p:tgtEl>
                                          <p:spTgt spid="78"/>
                                        </p:tgtEl>
                                        <p:attrNameLst>
                                          <p:attrName>ppt_x</p:attrName>
                                        </p:attrNameLst>
                                      </p:cBhvr>
                                      <p:tavLst>
                                        <p:tav tm="0">
                                          <p:val>
                                            <p:strVal val="#ppt_x"/>
                                          </p:val>
                                        </p:tav>
                                        <p:tav tm="100000">
                                          <p:val>
                                            <p:strVal val="#ppt_x"/>
                                          </p:val>
                                        </p:tav>
                                      </p:tavLst>
                                    </p:anim>
                                    <p:anim calcmode="lin" valueType="num">
                                      <p:cBhvr>
                                        <p:cTn id="85"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1000"/>
                                        <p:tgtEl>
                                          <p:spTgt spid="59"/>
                                        </p:tgtEl>
                                      </p:cBhvr>
                                    </p:animEffect>
                                    <p:anim calcmode="lin" valueType="num">
                                      <p:cBhvr>
                                        <p:cTn id="96" dur="1000" fill="hold"/>
                                        <p:tgtEl>
                                          <p:spTgt spid="59"/>
                                        </p:tgtEl>
                                        <p:attrNameLst>
                                          <p:attrName>ppt_x</p:attrName>
                                        </p:attrNameLst>
                                      </p:cBhvr>
                                      <p:tavLst>
                                        <p:tav tm="0">
                                          <p:val>
                                            <p:strVal val="#ppt_x"/>
                                          </p:val>
                                        </p:tav>
                                        <p:tav tm="100000">
                                          <p:val>
                                            <p:strVal val="#ppt_x"/>
                                          </p:val>
                                        </p:tav>
                                      </p:tavLst>
                                    </p:anim>
                                    <p:anim calcmode="lin" valueType="num">
                                      <p:cBhvr>
                                        <p:cTn id="97" dur="1000" fill="hold"/>
                                        <p:tgtEl>
                                          <p:spTgt spid="5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1000"/>
                                        <p:tgtEl>
                                          <p:spTgt spid="66"/>
                                        </p:tgtEl>
                                      </p:cBhvr>
                                    </p:animEffect>
                                    <p:anim calcmode="lin" valueType="num">
                                      <p:cBhvr>
                                        <p:cTn id="101" dur="1000" fill="hold"/>
                                        <p:tgtEl>
                                          <p:spTgt spid="66"/>
                                        </p:tgtEl>
                                        <p:attrNameLst>
                                          <p:attrName>ppt_x</p:attrName>
                                        </p:attrNameLst>
                                      </p:cBhvr>
                                      <p:tavLst>
                                        <p:tav tm="0">
                                          <p:val>
                                            <p:strVal val="#ppt_x"/>
                                          </p:val>
                                        </p:tav>
                                        <p:tav tm="100000">
                                          <p:val>
                                            <p:strVal val="#ppt_x"/>
                                          </p:val>
                                        </p:tav>
                                      </p:tavLst>
                                    </p:anim>
                                    <p:anim calcmode="lin" valueType="num">
                                      <p:cBhvr>
                                        <p:cTn id="102" dur="1000" fill="hold"/>
                                        <p:tgtEl>
                                          <p:spTgt spid="6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fade">
                                      <p:cBhvr>
                                        <p:cTn id="105" dur="1000"/>
                                        <p:tgtEl>
                                          <p:spTgt spid="77"/>
                                        </p:tgtEl>
                                      </p:cBhvr>
                                    </p:animEffect>
                                    <p:anim calcmode="lin" valueType="num">
                                      <p:cBhvr>
                                        <p:cTn id="106" dur="1000" fill="hold"/>
                                        <p:tgtEl>
                                          <p:spTgt spid="77"/>
                                        </p:tgtEl>
                                        <p:attrNameLst>
                                          <p:attrName>ppt_x</p:attrName>
                                        </p:attrNameLst>
                                      </p:cBhvr>
                                      <p:tavLst>
                                        <p:tav tm="0">
                                          <p:val>
                                            <p:strVal val="#ppt_x"/>
                                          </p:val>
                                        </p:tav>
                                        <p:tav tm="100000">
                                          <p:val>
                                            <p:strVal val="#ppt_x"/>
                                          </p:val>
                                        </p:tav>
                                      </p:tavLst>
                                    </p:anim>
                                    <p:anim calcmode="lin" valueType="num">
                                      <p:cBhvr>
                                        <p:cTn id="107" dur="1000" fill="hold"/>
                                        <p:tgtEl>
                                          <p:spTgt spid="77"/>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fade">
                                      <p:cBhvr>
                                        <p:cTn id="110" dur="1000"/>
                                        <p:tgtEl>
                                          <p:spTgt spid="81"/>
                                        </p:tgtEl>
                                      </p:cBhvr>
                                    </p:animEffect>
                                    <p:anim calcmode="lin" valueType="num">
                                      <p:cBhvr>
                                        <p:cTn id="111" dur="1000" fill="hold"/>
                                        <p:tgtEl>
                                          <p:spTgt spid="81"/>
                                        </p:tgtEl>
                                        <p:attrNameLst>
                                          <p:attrName>ppt_x</p:attrName>
                                        </p:attrNameLst>
                                      </p:cBhvr>
                                      <p:tavLst>
                                        <p:tav tm="0">
                                          <p:val>
                                            <p:strVal val="#ppt_x"/>
                                          </p:val>
                                        </p:tav>
                                        <p:tav tm="100000">
                                          <p:val>
                                            <p:strVal val="#ppt_x"/>
                                          </p:val>
                                        </p:tav>
                                      </p:tavLst>
                                    </p:anim>
                                    <p:anim calcmode="lin" valueType="num">
                                      <p:cBhvr>
                                        <p:cTn id="112"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fade">
                                      <p:cBhvr>
                                        <p:cTn id="122" dur="1000"/>
                                        <p:tgtEl>
                                          <p:spTgt spid="60"/>
                                        </p:tgtEl>
                                      </p:cBhvr>
                                    </p:animEffect>
                                    <p:anim calcmode="lin" valueType="num">
                                      <p:cBhvr>
                                        <p:cTn id="123" dur="1000" fill="hold"/>
                                        <p:tgtEl>
                                          <p:spTgt spid="60"/>
                                        </p:tgtEl>
                                        <p:attrNameLst>
                                          <p:attrName>ppt_x</p:attrName>
                                        </p:attrNameLst>
                                      </p:cBhvr>
                                      <p:tavLst>
                                        <p:tav tm="0">
                                          <p:val>
                                            <p:strVal val="#ppt_x"/>
                                          </p:val>
                                        </p:tav>
                                        <p:tav tm="100000">
                                          <p:val>
                                            <p:strVal val="#ppt_x"/>
                                          </p:val>
                                        </p:tav>
                                      </p:tavLst>
                                    </p:anim>
                                    <p:anim calcmode="lin" valueType="num">
                                      <p:cBhvr>
                                        <p:cTn id="124" dur="1000" fill="hold"/>
                                        <p:tgtEl>
                                          <p:spTgt spid="6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fade">
                                      <p:cBhvr>
                                        <p:cTn id="127" dur="1000"/>
                                        <p:tgtEl>
                                          <p:spTgt spid="67"/>
                                        </p:tgtEl>
                                      </p:cBhvr>
                                    </p:animEffect>
                                    <p:anim calcmode="lin" valueType="num">
                                      <p:cBhvr>
                                        <p:cTn id="128" dur="1000" fill="hold"/>
                                        <p:tgtEl>
                                          <p:spTgt spid="67"/>
                                        </p:tgtEl>
                                        <p:attrNameLst>
                                          <p:attrName>ppt_x</p:attrName>
                                        </p:attrNameLst>
                                      </p:cBhvr>
                                      <p:tavLst>
                                        <p:tav tm="0">
                                          <p:val>
                                            <p:strVal val="#ppt_x"/>
                                          </p:val>
                                        </p:tav>
                                        <p:tav tm="100000">
                                          <p:val>
                                            <p:strVal val="#ppt_x"/>
                                          </p:val>
                                        </p:tav>
                                      </p:tavLst>
                                    </p:anim>
                                    <p:anim calcmode="lin" valueType="num">
                                      <p:cBhvr>
                                        <p:cTn id="129" dur="1000" fill="hold"/>
                                        <p:tgtEl>
                                          <p:spTgt spid="67"/>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80"/>
                                        </p:tgtEl>
                                        <p:attrNameLst>
                                          <p:attrName>style.visibility</p:attrName>
                                        </p:attrNameLst>
                                      </p:cBhvr>
                                      <p:to>
                                        <p:strVal val="visible"/>
                                      </p:to>
                                    </p:set>
                                    <p:animEffect transition="in" filter="fade">
                                      <p:cBhvr>
                                        <p:cTn id="132" dur="1000"/>
                                        <p:tgtEl>
                                          <p:spTgt spid="80"/>
                                        </p:tgtEl>
                                      </p:cBhvr>
                                    </p:animEffect>
                                    <p:anim calcmode="lin" valueType="num">
                                      <p:cBhvr>
                                        <p:cTn id="133" dur="1000" fill="hold"/>
                                        <p:tgtEl>
                                          <p:spTgt spid="80"/>
                                        </p:tgtEl>
                                        <p:attrNameLst>
                                          <p:attrName>ppt_x</p:attrName>
                                        </p:attrNameLst>
                                      </p:cBhvr>
                                      <p:tavLst>
                                        <p:tav tm="0">
                                          <p:val>
                                            <p:strVal val="#ppt_x"/>
                                          </p:val>
                                        </p:tav>
                                        <p:tav tm="100000">
                                          <p:val>
                                            <p:strVal val="#ppt_x"/>
                                          </p:val>
                                        </p:tav>
                                      </p:tavLst>
                                    </p:anim>
                                    <p:anim calcmode="lin" valueType="num">
                                      <p:cBhvr>
                                        <p:cTn id="134"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fade">
                                      <p:cBhvr>
                                        <p:cTn id="139" dur="1000"/>
                                        <p:tgtEl>
                                          <p:spTgt spid="49"/>
                                        </p:tgtEl>
                                      </p:cBhvr>
                                    </p:animEffect>
                                    <p:anim calcmode="lin" valueType="num">
                                      <p:cBhvr>
                                        <p:cTn id="140" dur="1000" fill="hold"/>
                                        <p:tgtEl>
                                          <p:spTgt spid="49"/>
                                        </p:tgtEl>
                                        <p:attrNameLst>
                                          <p:attrName>ppt_x</p:attrName>
                                        </p:attrNameLst>
                                      </p:cBhvr>
                                      <p:tavLst>
                                        <p:tav tm="0">
                                          <p:val>
                                            <p:strVal val="#ppt_x"/>
                                          </p:val>
                                        </p:tav>
                                        <p:tav tm="100000">
                                          <p:val>
                                            <p:strVal val="#ppt_x"/>
                                          </p:val>
                                        </p:tav>
                                      </p:tavLst>
                                    </p:anim>
                                    <p:anim calcmode="lin" valueType="num">
                                      <p:cBhvr>
                                        <p:cTn id="141" dur="1000" fill="hold"/>
                                        <p:tgtEl>
                                          <p:spTgt spid="49"/>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0"/>
                                  </p:stCondLst>
                                  <p:childTnLst>
                                    <p:set>
                                      <p:cBhvr>
                                        <p:cTn id="143" dur="1" fill="hold">
                                          <p:stCondLst>
                                            <p:cond delay="0"/>
                                          </p:stCondLst>
                                        </p:cTn>
                                        <p:tgtEl>
                                          <p:spTgt spid="61"/>
                                        </p:tgtEl>
                                        <p:attrNameLst>
                                          <p:attrName>style.visibility</p:attrName>
                                        </p:attrNameLst>
                                      </p:cBhvr>
                                      <p:to>
                                        <p:strVal val="visible"/>
                                      </p:to>
                                    </p:set>
                                    <p:animEffect transition="in" filter="fade">
                                      <p:cBhvr>
                                        <p:cTn id="144" dur="1000"/>
                                        <p:tgtEl>
                                          <p:spTgt spid="61"/>
                                        </p:tgtEl>
                                      </p:cBhvr>
                                    </p:animEffect>
                                    <p:anim calcmode="lin" valueType="num">
                                      <p:cBhvr>
                                        <p:cTn id="145" dur="1000" fill="hold"/>
                                        <p:tgtEl>
                                          <p:spTgt spid="61"/>
                                        </p:tgtEl>
                                        <p:attrNameLst>
                                          <p:attrName>ppt_x</p:attrName>
                                        </p:attrNameLst>
                                      </p:cBhvr>
                                      <p:tavLst>
                                        <p:tav tm="0">
                                          <p:val>
                                            <p:strVal val="#ppt_x"/>
                                          </p:val>
                                        </p:tav>
                                        <p:tav tm="100000">
                                          <p:val>
                                            <p:strVal val="#ppt_x"/>
                                          </p:val>
                                        </p:tav>
                                      </p:tavLst>
                                    </p:anim>
                                    <p:anim calcmode="lin" valueType="num">
                                      <p:cBhvr>
                                        <p:cTn id="146" dur="1000" fill="hold"/>
                                        <p:tgtEl>
                                          <p:spTgt spid="61"/>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8"/>
                                        </p:tgtEl>
                                        <p:attrNameLst>
                                          <p:attrName>style.visibility</p:attrName>
                                        </p:attrNameLst>
                                      </p:cBhvr>
                                      <p:to>
                                        <p:strVal val="visible"/>
                                      </p:to>
                                    </p:set>
                                    <p:animEffect transition="in" filter="fade">
                                      <p:cBhvr>
                                        <p:cTn id="149" dur="1000"/>
                                        <p:tgtEl>
                                          <p:spTgt spid="68"/>
                                        </p:tgtEl>
                                      </p:cBhvr>
                                    </p:animEffect>
                                    <p:anim calcmode="lin" valueType="num">
                                      <p:cBhvr>
                                        <p:cTn id="150" dur="1000" fill="hold"/>
                                        <p:tgtEl>
                                          <p:spTgt spid="68"/>
                                        </p:tgtEl>
                                        <p:attrNameLst>
                                          <p:attrName>ppt_x</p:attrName>
                                        </p:attrNameLst>
                                      </p:cBhvr>
                                      <p:tavLst>
                                        <p:tav tm="0">
                                          <p:val>
                                            <p:strVal val="#ppt_x"/>
                                          </p:val>
                                        </p:tav>
                                        <p:tav tm="100000">
                                          <p:val>
                                            <p:strVal val="#ppt_x"/>
                                          </p:val>
                                        </p:tav>
                                      </p:tavLst>
                                    </p:anim>
                                    <p:anim calcmode="lin" valueType="num">
                                      <p:cBhvr>
                                        <p:cTn id="151" dur="1000" fill="hold"/>
                                        <p:tgtEl>
                                          <p:spTgt spid="68"/>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0"/>
                                  </p:stCondLst>
                                  <p:childTnLst>
                                    <p:set>
                                      <p:cBhvr>
                                        <p:cTn id="153" dur="1" fill="hold">
                                          <p:stCondLst>
                                            <p:cond delay="0"/>
                                          </p:stCondLst>
                                        </p:cTn>
                                        <p:tgtEl>
                                          <p:spTgt spid="79"/>
                                        </p:tgtEl>
                                        <p:attrNameLst>
                                          <p:attrName>style.visibility</p:attrName>
                                        </p:attrNameLst>
                                      </p:cBhvr>
                                      <p:to>
                                        <p:strVal val="visible"/>
                                      </p:to>
                                    </p:set>
                                    <p:animEffect transition="in" filter="fade">
                                      <p:cBhvr>
                                        <p:cTn id="154" dur="1000"/>
                                        <p:tgtEl>
                                          <p:spTgt spid="79"/>
                                        </p:tgtEl>
                                      </p:cBhvr>
                                    </p:animEffect>
                                    <p:anim calcmode="lin" valueType="num">
                                      <p:cBhvr>
                                        <p:cTn id="155" dur="1000" fill="hold"/>
                                        <p:tgtEl>
                                          <p:spTgt spid="79"/>
                                        </p:tgtEl>
                                        <p:attrNameLst>
                                          <p:attrName>ppt_x</p:attrName>
                                        </p:attrNameLst>
                                      </p:cBhvr>
                                      <p:tavLst>
                                        <p:tav tm="0">
                                          <p:val>
                                            <p:strVal val="#ppt_x"/>
                                          </p:val>
                                        </p:tav>
                                        <p:tav tm="100000">
                                          <p:val>
                                            <p:strVal val="#ppt_x"/>
                                          </p:val>
                                        </p:tav>
                                      </p:tavLst>
                                    </p:anim>
                                    <p:anim calcmode="lin" valueType="num">
                                      <p:cBhvr>
                                        <p:cTn id="156" dur="1000" fill="hold"/>
                                        <p:tgtEl>
                                          <p:spTgt spid="79"/>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fade">
                                      <p:cBhvr>
                                        <p:cTn id="159" dur="1000"/>
                                        <p:tgtEl>
                                          <p:spTgt spid="73"/>
                                        </p:tgtEl>
                                      </p:cBhvr>
                                    </p:animEffect>
                                    <p:anim calcmode="lin" valueType="num">
                                      <p:cBhvr>
                                        <p:cTn id="160" dur="1000" fill="hold"/>
                                        <p:tgtEl>
                                          <p:spTgt spid="73"/>
                                        </p:tgtEl>
                                        <p:attrNameLst>
                                          <p:attrName>ppt_x</p:attrName>
                                        </p:attrNameLst>
                                      </p:cBhvr>
                                      <p:tavLst>
                                        <p:tav tm="0">
                                          <p:val>
                                            <p:strVal val="#ppt_x"/>
                                          </p:val>
                                        </p:tav>
                                        <p:tav tm="100000">
                                          <p:val>
                                            <p:strVal val="#ppt_x"/>
                                          </p:val>
                                        </p:tav>
                                      </p:tavLst>
                                    </p:anim>
                                    <p:anim calcmode="lin" valueType="num">
                                      <p:cBhvr>
                                        <p:cTn id="161" dur="1000" fill="hold"/>
                                        <p:tgtEl>
                                          <p:spTgt spid="73"/>
                                        </p:tgtEl>
                                        <p:attrNameLst>
                                          <p:attrName>ppt_y</p:attrName>
                                        </p:attrNameLst>
                                      </p:cBhvr>
                                      <p:tavLst>
                                        <p:tav tm="0">
                                          <p:val>
                                            <p:strVal val="#ppt_y+.1"/>
                                          </p:val>
                                        </p:tav>
                                        <p:tav tm="100000">
                                          <p:val>
                                            <p:strVal val="#ppt_y"/>
                                          </p:val>
                                        </p:tav>
                                      </p:tavLst>
                                    </p:anim>
                                  </p:childTnLst>
                                </p:cTn>
                              </p:par>
                              <p:par>
                                <p:cTn id="162" presetID="42" presetClass="entr" presetSubtype="0" fill="hold" nodeType="withEffect">
                                  <p:stCondLst>
                                    <p:cond delay="0"/>
                                  </p:stCondLst>
                                  <p:childTnLst>
                                    <p:set>
                                      <p:cBhvr>
                                        <p:cTn id="163" dur="1" fill="hold">
                                          <p:stCondLst>
                                            <p:cond delay="0"/>
                                          </p:stCondLst>
                                        </p:cTn>
                                        <p:tgtEl>
                                          <p:spTgt spid="53"/>
                                        </p:tgtEl>
                                        <p:attrNameLst>
                                          <p:attrName>style.visibility</p:attrName>
                                        </p:attrNameLst>
                                      </p:cBhvr>
                                      <p:to>
                                        <p:strVal val="visible"/>
                                      </p:to>
                                    </p:set>
                                    <p:animEffect transition="in" filter="fade">
                                      <p:cBhvr>
                                        <p:cTn id="164" dur="1000"/>
                                        <p:tgtEl>
                                          <p:spTgt spid="53"/>
                                        </p:tgtEl>
                                      </p:cBhvr>
                                    </p:animEffect>
                                    <p:anim calcmode="lin" valueType="num">
                                      <p:cBhvr>
                                        <p:cTn id="165" dur="1000" fill="hold"/>
                                        <p:tgtEl>
                                          <p:spTgt spid="53"/>
                                        </p:tgtEl>
                                        <p:attrNameLst>
                                          <p:attrName>ppt_x</p:attrName>
                                        </p:attrNameLst>
                                      </p:cBhvr>
                                      <p:tavLst>
                                        <p:tav tm="0">
                                          <p:val>
                                            <p:strVal val="#ppt_x"/>
                                          </p:val>
                                        </p:tav>
                                        <p:tav tm="100000">
                                          <p:val>
                                            <p:strVal val="#ppt_x"/>
                                          </p:val>
                                        </p:tav>
                                      </p:tavLst>
                                    </p:anim>
                                    <p:anim calcmode="lin" valueType="num">
                                      <p:cBhvr>
                                        <p:cTn id="16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48"/>
                                        </p:tgtEl>
                                        <p:attrNameLst>
                                          <p:attrName>style.visibility</p:attrName>
                                        </p:attrNameLst>
                                      </p:cBhvr>
                                      <p:to>
                                        <p:strVal val="visible"/>
                                      </p:to>
                                    </p:set>
                                    <p:animEffect transition="in" filter="fade">
                                      <p:cBhvr>
                                        <p:cTn id="171" dur="1000"/>
                                        <p:tgtEl>
                                          <p:spTgt spid="48"/>
                                        </p:tgtEl>
                                      </p:cBhvr>
                                    </p:animEffect>
                                    <p:anim calcmode="lin" valueType="num">
                                      <p:cBhvr>
                                        <p:cTn id="172" dur="1000" fill="hold"/>
                                        <p:tgtEl>
                                          <p:spTgt spid="48"/>
                                        </p:tgtEl>
                                        <p:attrNameLst>
                                          <p:attrName>ppt_x</p:attrName>
                                        </p:attrNameLst>
                                      </p:cBhvr>
                                      <p:tavLst>
                                        <p:tav tm="0">
                                          <p:val>
                                            <p:strVal val="#ppt_x"/>
                                          </p:val>
                                        </p:tav>
                                        <p:tav tm="100000">
                                          <p:val>
                                            <p:strVal val="#ppt_x"/>
                                          </p:val>
                                        </p:tav>
                                      </p:tavLst>
                                    </p:anim>
                                    <p:anim calcmode="lin" valueType="num">
                                      <p:cBhvr>
                                        <p:cTn id="173" dur="1000" fill="hold"/>
                                        <p:tgtEl>
                                          <p:spTgt spid="48"/>
                                        </p:tgtEl>
                                        <p:attrNameLst>
                                          <p:attrName>ppt_y</p:attrName>
                                        </p:attrNameLst>
                                      </p:cBhvr>
                                      <p:tavLst>
                                        <p:tav tm="0">
                                          <p:val>
                                            <p:strVal val="#ppt_y+.1"/>
                                          </p:val>
                                        </p:tav>
                                        <p:tav tm="100000">
                                          <p:val>
                                            <p:strVal val="#ppt_y"/>
                                          </p:val>
                                        </p:tav>
                                      </p:tavLst>
                                    </p:anim>
                                  </p:childTnLst>
                                </p:cTn>
                              </p:par>
                              <p:par>
                                <p:cTn id="174" presetID="42" presetClass="entr" presetSubtype="0" fill="hold" nodeType="withEffect">
                                  <p:stCondLst>
                                    <p:cond delay="0"/>
                                  </p:stCondLst>
                                  <p:childTnLst>
                                    <p:set>
                                      <p:cBhvr>
                                        <p:cTn id="175" dur="1" fill="hold">
                                          <p:stCondLst>
                                            <p:cond delay="0"/>
                                          </p:stCondLst>
                                        </p:cTn>
                                        <p:tgtEl>
                                          <p:spTgt spid="62"/>
                                        </p:tgtEl>
                                        <p:attrNameLst>
                                          <p:attrName>style.visibility</p:attrName>
                                        </p:attrNameLst>
                                      </p:cBhvr>
                                      <p:to>
                                        <p:strVal val="visible"/>
                                      </p:to>
                                    </p:set>
                                    <p:animEffect transition="in" filter="fade">
                                      <p:cBhvr>
                                        <p:cTn id="176" dur="1000"/>
                                        <p:tgtEl>
                                          <p:spTgt spid="62"/>
                                        </p:tgtEl>
                                      </p:cBhvr>
                                    </p:animEffect>
                                    <p:anim calcmode="lin" valueType="num">
                                      <p:cBhvr>
                                        <p:cTn id="177" dur="1000" fill="hold"/>
                                        <p:tgtEl>
                                          <p:spTgt spid="62"/>
                                        </p:tgtEl>
                                        <p:attrNameLst>
                                          <p:attrName>ppt_x</p:attrName>
                                        </p:attrNameLst>
                                      </p:cBhvr>
                                      <p:tavLst>
                                        <p:tav tm="0">
                                          <p:val>
                                            <p:strVal val="#ppt_x"/>
                                          </p:val>
                                        </p:tav>
                                        <p:tav tm="100000">
                                          <p:val>
                                            <p:strVal val="#ppt_x"/>
                                          </p:val>
                                        </p:tav>
                                      </p:tavLst>
                                    </p:anim>
                                    <p:anim calcmode="lin" valueType="num">
                                      <p:cBhvr>
                                        <p:cTn id="178" dur="1000" fill="hold"/>
                                        <p:tgtEl>
                                          <p:spTgt spid="62"/>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69"/>
                                        </p:tgtEl>
                                        <p:attrNameLst>
                                          <p:attrName>style.visibility</p:attrName>
                                        </p:attrNameLst>
                                      </p:cBhvr>
                                      <p:to>
                                        <p:strVal val="visible"/>
                                      </p:to>
                                    </p:set>
                                    <p:animEffect transition="in" filter="fade">
                                      <p:cBhvr>
                                        <p:cTn id="181" dur="1000"/>
                                        <p:tgtEl>
                                          <p:spTgt spid="69"/>
                                        </p:tgtEl>
                                      </p:cBhvr>
                                    </p:animEffect>
                                    <p:anim calcmode="lin" valueType="num">
                                      <p:cBhvr>
                                        <p:cTn id="182" dur="1000" fill="hold"/>
                                        <p:tgtEl>
                                          <p:spTgt spid="69"/>
                                        </p:tgtEl>
                                        <p:attrNameLst>
                                          <p:attrName>ppt_x</p:attrName>
                                        </p:attrNameLst>
                                      </p:cBhvr>
                                      <p:tavLst>
                                        <p:tav tm="0">
                                          <p:val>
                                            <p:strVal val="#ppt_x"/>
                                          </p:val>
                                        </p:tav>
                                        <p:tav tm="100000">
                                          <p:val>
                                            <p:strVal val="#ppt_x"/>
                                          </p:val>
                                        </p:tav>
                                      </p:tavLst>
                                    </p:anim>
                                    <p:anim calcmode="lin" valueType="num">
                                      <p:cBhvr>
                                        <p:cTn id="183" dur="1000" fill="hold"/>
                                        <p:tgtEl>
                                          <p:spTgt spid="69"/>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82"/>
                                        </p:tgtEl>
                                        <p:attrNameLst>
                                          <p:attrName>style.visibility</p:attrName>
                                        </p:attrNameLst>
                                      </p:cBhvr>
                                      <p:to>
                                        <p:strVal val="visible"/>
                                      </p:to>
                                    </p:set>
                                    <p:animEffect transition="in" filter="fade">
                                      <p:cBhvr>
                                        <p:cTn id="186" dur="1000"/>
                                        <p:tgtEl>
                                          <p:spTgt spid="82"/>
                                        </p:tgtEl>
                                      </p:cBhvr>
                                    </p:animEffect>
                                    <p:anim calcmode="lin" valueType="num">
                                      <p:cBhvr>
                                        <p:cTn id="187" dur="1000" fill="hold"/>
                                        <p:tgtEl>
                                          <p:spTgt spid="82"/>
                                        </p:tgtEl>
                                        <p:attrNameLst>
                                          <p:attrName>ppt_x</p:attrName>
                                        </p:attrNameLst>
                                      </p:cBhvr>
                                      <p:tavLst>
                                        <p:tav tm="0">
                                          <p:val>
                                            <p:strVal val="#ppt_x"/>
                                          </p:val>
                                        </p:tav>
                                        <p:tav tm="100000">
                                          <p:val>
                                            <p:strVal val="#ppt_x"/>
                                          </p:val>
                                        </p:tav>
                                      </p:tavLst>
                                    </p:anim>
                                    <p:anim calcmode="lin" valueType="num">
                                      <p:cBhvr>
                                        <p:cTn id="188"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4" grpId="0" animBg="1"/>
      <p:bldP spid="55" grpId="0" animBg="1"/>
      <p:bldP spid="63" grpId="0" animBg="1"/>
      <p:bldP spid="64" grpId="0" animBg="1"/>
      <p:bldP spid="65" grpId="0" animBg="1"/>
      <p:bldP spid="66" grpId="0" animBg="1"/>
      <p:bldP spid="67" grpId="0" animBg="1"/>
      <p:bldP spid="68" grpId="0" animBg="1"/>
      <p:bldP spid="69" grpId="0" animBg="1"/>
      <p:bldP spid="70" grpId="0" animBg="1"/>
      <p:bldP spid="72" grpId="0"/>
      <p:bldP spid="73" grpId="0"/>
      <p:bldP spid="74" grpId="0"/>
      <p:bldP spid="75" grpId="0"/>
      <p:bldP spid="76" grpId="0"/>
      <p:bldP spid="77" grpId="0"/>
      <p:bldP spid="78" grpId="0" animBg="1"/>
      <p:bldP spid="79" grpId="0" animBg="1"/>
      <p:bldP spid="80" grpId="0" animBg="1"/>
      <p:bldP spid="81" grpId="0" animBg="1"/>
      <p:bldP spid="8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78DEFD3-7683-4F9E-93D6-EEE6EF3461B8}"/>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icture containing text, clipart&#10;&#10;Description automatically generated">
            <a:extLst>
              <a:ext uri="{FF2B5EF4-FFF2-40B4-BE49-F238E27FC236}">
                <a16:creationId xmlns:a16="http://schemas.microsoft.com/office/drawing/2014/main" id="{EA774613-D1F4-4565-B4AD-D0F1844A230C}"/>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45" name="TextBox 44">
            <a:extLst>
              <a:ext uri="{FF2B5EF4-FFF2-40B4-BE49-F238E27FC236}">
                <a16:creationId xmlns:a16="http://schemas.microsoft.com/office/drawing/2014/main" id="{FAF27E25-BFB3-4C30-9ED6-E5EEB9195190}"/>
              </a:ext>
            </a:extLst>
          </p:cNvPr>
          <p:cNvSpPr txBox="1"/>
          <p:nvPr/>
        </p:nvSpPr>
        <p:spPr>
          <a:xfrm>
            <a:off x="9193903" y="6601705"/>
            <a:ext cx="3018775" cy="246221"/>
          </a:xfrm>
          <a:prstGeom prst="rect">
            <a:avLst/>
          </a:prstGeom>
          <a:noFill/>
          <a:ln>
            <a:noFill/>
          </a:ln>
        </p:spPr>
        <p:txBody>
          <a:bodyPr wrap="none" rtlCol="0">
            <a:spAutoFit/>
          </a:bodyPr>
          <a:lstStyle/>
          <a:p>
            <a:pPr lvl="1"/>
            <a:r>
              <a:rPr lang="en-US" sz="1000" b="1" dirty="0"/>
              <a:t>2022 | University of Utah | Financial Services</a:t>
            </a:r>
          </a:p>
        </p:txBody>
      </p:sp>
      <p:sp>
        <p:nvSpPr>
          <p:cNvPr id="46" name="Rectangle: Rounded Corners 45">
            <a:extLst>
              <a:ext uri="{FF2B5EF4-FFF2-40B4-BE49-F238E27FC236}">
                <a16:creationId xmlns:a16="http://schemas.microsoft.com/office/drawing/2014/main" id="{73E69161-ED99-4C37-AF8A-EDE1798F4520}"/>
              </a:ext>
            </a:extLst>
          </p:cNvPr>
          <p:cNvSpPr/>
          <p:nvPr/>
        </p:nvSpPr>
        <p:spPr>
          <a:xfrm>
            <a:off x="10837701" y="2514722"/>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47" name="Rectangle: Rounded Corners 46">
            <a:extLst>
              <a:ext uri="{FF2B5EF4-FFF2-40B4-BE49-F238E27FC236}">
                <a16:creationId xmlns:a16="http://schemas.microsoft.com/office/drawing/2014/main" id="{5A0F926D-11CB-4F9E-9714-84041BA0F8ED}"/>
              </a:ext>
            </a:extLst>
          </p:cNvPr>
          <p:cNvSpPr/>
          <p:nvPr/>
        </p:nvSpPr>
        <p:spPr>
          <a:xfrm>
            <a:off x="9077034" y="2521271"/>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83" name="Rectangle: Rounded Corners 82">
            <a:extLst>
              <a:ext uri="{FF2B5EF4-FFF2-40B4-BE49-F238E27FC236}">
                <a16:creationId xmlns:a16="http://schemas.microsoft.com/office/drawing/2014/main" id="{E22BEA2E-EDA6-4C96-AA7D-AAC8C2D4D866}"/>
              </a:ext>
            </a:extLst>
          </p:cNvPr>
          <p:cNvSpPr/>
          <p:nvPr/>
        </p:nvSpPr>
        <p:spPr>
          <a:xfrm>
            <a:off x="7345141" y="2518294"/>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84" name="Rectangle: Rounded Corners 83">
            <a:extLst>
              <a:ext uri="{FF2B5EF4-FFF2-40B4-BE49-F238E27FC236}">
                <a16:creationId xmlns:a16="http://schemas.microsoft.com/office/drawing/2014/main" id="{7D3B2495-5BE8-40BE-8B36-72798C48E2B8}"/>
              </a:ext>
            </a:extLst>
          </p:cNvPr>
          <p:cNvSpPr/>
          <p:nvPr/>
        </p:nvSpPr>
        <p:spPr>
          <a:xfrm>
            <a:off x="5524353" y="2525743"/>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85" name="Rectangle: Rounded Corners 84">
            <a:extLst>
              <a:ext uri="{FF2B5EF4-FFF2-40B4-BE49-F238E27FC236}">
                <a16:creationId xmlns:a16="http://schemas.microsoft.com/office/drawing/2014/main" id="{A5F9F35A-AC2C-4868-B496-1F8BF2364801}"/>
              </a:ext>
            </a:extLst>
          </p:cNvPr>
          <p:cNvSpPr/>
          <p:nvPr/>
        </p:nvSpPr>
        <p:spPr>
          <a:xfrm>
            <a:off x="3699782" y="2524616"/>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pic>
        <p:nvPicPr>
          <p:cNvPr id="86" name="Picture 85">
            <a:extLst>
              <a:ext uri="{FF2B5EF4-FFF2-40B4-BE49-F238E27FC236}">
                <a16:creationId xmlns:a16="http://schemas.microsoft.com/office/drawing/2014/main" id="{9C531404-0DCE-4C58-87ED-9BBE6A4FA5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526" t="20611" r="26215" b="28737"/>
          <a:stretch/>
        </p:blipFill>
        <p:spPr>
          <a:xfrm>
            <a:off x="9296400" y="4653460"/>
            <a:ext cx="228600" cy="274885"/>
          </a:xfrm>
          <a:prstGeom prst="rect">
            <a:avLst/>
          </a:prstGeom>
        </p:spPr>
      </p:pic>
      <p:sp>
        <p:nvSpPr>
          <p:cNvPr id="87" name="Rectangle: Rounded Corners 86">
            <a:extLst>
              <a:ext uri="{FF2B5EF4-FFF2-40B4-BE49-F238E27FC236}">
                <a16:creationId xmlns:a16="http://schemas.microsoft.com/office/drawing/2014/main" id="{B91D7A93-E25E-4464-A2E0-096B49164DD9}"/>
              </a:ext>
            </a:extLst>
          </p:cNvPr>
          <p:cNvSpPr/>
          <p:nvPr/>
        </p:nvSpPr>
        <p:spPr>
          <a:xfrm>
            <a:off x="1937309" y="2494082"/>
            <a:ext cx="1314365" cy="96329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88" name="TextBox 87">
            <a:extLst>
              <a:ext uri="{FF2B5EF4-FFF2-40B4-BE49-F238E27FC236}">
                <a16:creationId xmlns:a16="http://schemas.microsoft.com/office/drawing/2014/main" id="{B3AE104B-75B7-4A56-BE06-993F139EA23E}"/>
              </a:ext>
            </a:extLst>
          </p:cNvPr>
          <p:cNvSpPr txBox="1"/>
          <p:nvPr/>
        </p:nvSpPr>
        <p:spPr>
          <a:xfrm>
            <a:off x="2002510" y="2721020"/>
            <a:ext cx="1169025" cy="553998"/>
          </a:xfrm>
          <a:prstGeom prst="rect">
            <a:avLst/>
          </a:prstGeom>
          <a:solidFill>
            <a:schemeClr val="bg1">
              <a:lumMod val="95000"/>
            </a:schemeClr>
          </a:solidFill>
          <a:ln>
            <a:noFill/>
          </a:ln>
        </p:spPr>
        <p:txBody>
          <a:bodyPr wrap="square" rtlCol="0">
            <a:spAutoFit/>
          </a:bodyPr>
          <a:lstStyle/>
          <a:p>
            <a:pPr algn="ctr"/>
            <a:r>
              <a:rPr lang="en-US" sz="1400" dirty="0">
                <a:latin typeface="Roboto" panose="02000000000000000000" pitchFamily="2" charset="0"/>
                <a:ea typeface="Roboto" panose="02000000000000000000" pitchFamily="2" charset="0"/>
              </a:rPr>
              <a:t> </a:t>
            </a:r>
            <a:r>
              <a:rPr lang="en-US" sz="1500" dirty="0">
                <a:latin typeface="Abadi" panose="020B0604020104020204" pitchFamily="34" charset="0"/>
                <a:ea typeface="Roboto" panose="02000000000000000000" pitchFamily="2" charset="0"/>
                <a:cs typeface="Aharoni" panose="02010803020104030203" pitchFamily="2" charset="-79"/>
              </a:rPr>
              <a:t>Proceed to</a:t>
            </a:r>
          </a:p>
          <a:p>
            <a:pPr algn="ctr"/>
            <a:r>
              <a:rPr lang="en-US" sz="1500" dirty="0">
                <a:latin typeface="Abadi" panose="020B0604020104020204" pitchFamily="34" charset="0"/>
                <a:ea typeface="Roboto" panose="02000000000000000000" pitchFamily="2" charset="0"/>
                <a:cs typeface="Aharoni" panose="02010803020104030203" pitchFamily="2" charset="-79"/>
              </a:rPr>
              <a:t>Checkout</a:t>
            </a:r>
          </a:p>
        </p:txBody>
      </p:sp>
      <p:sp>
        <p:nvSpPr>
          <p:cNvPr id="89" name="TextBox 88">
            <a:extLst>
              <a:ext uri="{FF2B5EF4-FFF2-40B4-BE49-F238E27FC236}">
                <a16:creationId xmlns:a16="http://schemas.microsoft.com/office/drawing/2014/main" id="{13F04578-FCC4-434D-83E5-6943E6131D97}"/>
              </a:ext>
            </a:extLst>
          </p:cNvPr>
          <p:cNvSpPr txBox="1"/>
          <p:nvPr/>
        </p:nvSpPr>
        <p:spPr>
          <a:xfrm>
            <a:off x="0" y="381000"/>
            <a:ext cx="12006048" cy="584775"/>
          </a:xfrm>
          <a:prstGeom prst="rect">
            <a:avLst/>
          </a:prstGeom>
          <a:noFill/>
        </p:spPr>
        <p:txBody>
          <a:bodyPr wrap="square" rtlCol="0">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UShop Process Overview</a:t>
            </a:r>
          </a:p>
        </p:txBody>
      </p:sp>
      <p:pic>
        <p:nvPicPr>
          <p:cNvPr id="90" name="Picture 2" descr="Shopping Cart Icon">
            <a:extLst>
              <a:ext uri="{FF2B5EF4-FFF2-40B4-BE49-F238E27FC236}">
                <a16:creationId xmlns:a16="http://schemas.microsoft.com/office/drawing/2014/main" id="{90F192E9-74B0-4B01-A2AB-D5F7F22BDA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6415" t="6737" r="9303" b="13794"/>
          <a:stretch>
            <a:fillRect/>
          </a:stretch>
        </p:blipFill>
        <p:spPr bwMode="auto">
          <a:xfrm>
            <a:off x="355772" y="3730348"/>
            <a:ext cx="739210" cy="6962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1" name="Picture 3" descr="Checkout at grocery store image">
            <a:extLst>
              <a:ext uri="{FF2B5EF4-FFF2-40B4-BE49-F238E27FC236}">
                <a16:creationId xmlns:a16="http://schemas.microsoft.com/office/drawing/2014/main" id="{F6D19E5A-F1C4-4D29-815C-801815981F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1842" y="3711350"/>
            <a:ext cx="792211" cy="7342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2" name="Picture 4" descr="PO icon">
            <a:extLst>
              <a:ext uri="{FF2B5EF4-FFF2-40B4-BE49-F238E27FC236}">
                <a16:creationId xmlns:a16="http://schemas.microsoft.com/office/drawing/2014/main" id="{37E7AE39-8ABC-407B-8355-ACB1362A26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17053" t="9886" r="18483" b="10225"/>
          <a:stretch>
            <a:fillRect/>
          </a:stretch>
        </p:blipFill>
        <p:spPr bwMode="auto">
          <a:xfrm>
            <a:off x="5829975" y="3720947"/>
            <a:ext cx="601858" cy="7461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3" name="Picture 5" descr="package received">
            <a:extLst>
              <a:ext uri="{FF2B5EF4-FFF2-40B4-BE49-F238E27FC236}">
                <a16:creationId xmlns:a16="http://schemas.microsoft.com/office/drawing/2014/main" id="{B392C7F5-5050-4792-8F2D-6099BAFCB90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8726" y="3711350"/>
            <a:ext cx="575203" cy="7461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4" name="Picture 6" descr="Invoice icon">
            <a:extLst>
              <a:ext uri="{FF2B5EF4-FFF2-40B4-BE49-F238E27FC236}">
                <a16:creationId xmlns:a16="http://schemas.microsoft.com/office/drawing/2014/main" id="{F3D17D5A-6E3E-431D-B68D-7F7B345A4E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93905" y="3704485"/>
            <a:ext cx="672562" cy="7132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5" name="Picture 7" descr="paid icon">
            <a:extLst>
              <a:ext uri="{FF2B5EF4-FFF2-40B4-BE49-F238E27FC236}">
                <a16:creationId xmlns:a16="http://schemas.microsoft.com/office/drawing/2014/main" id="{02C20514-3044-4DC7-847A-FE037A0B081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85774" y="3700430"/>
            <a:ext cx="672562" cy="6580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6" name="Rectangle: Rounded Corners 95">
            <a:extLst>
              <a:ext uri="{FF2B5EF4-FFF2-40B4-BE49-F238E27FC236}">
                <a16:creationId xmlns:a16="http://schemas.microsoft.com/office/drawing/2014/main" id="{12178898-B2AB-442B-9BDF-086C89C49E73}"/>
              </a:ext>
            </a:extLst>
          </p:cNvPr>
          <p:cNvSpPr/>
          <p:nvPr/>
        </p:nvSpPr>
        <p:spPr>
          <a:xfrm>
            <a:off x="84776" y="2524616"/>
            <a:ext cx="1283785" cy="944551"/>
          </a:xfrm>
          <a:prstGeom prst="roundRect">
            <a:avLst/>
          </a:prstGeom>
          <a:solidFill>
            <a:schemeClr val="bg1">
              <a:lumMod val="95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panose="020B0604020104020204" pitchFamily="34" charset="0"/>
            </a:endParaRPr>
          </a:p>
        </p:txBody>
      </p:sp>
      <p:sp>
        <p:nvSpPr>
          <p:cNvPr id="97" name="TextBox 96">
            <a:extLst>
              <a:ext uri="{FF2B5EF4-FFF2-40B4-BE49-F238E27FC236}">
                <a16:creationId xmlns:a16="http://schemas.microsoft.com/office/drawing/2014/main" id="{FA3B5254-8FFF-49BD-81AD-0509990F06D3}"/>
              </a:ext>
            </a:extLst>
          </p:cNvPr>
          <p:cNvSpPr txBox="1"/>
          <p:nvPr/>
        </p:nvSpPr>
        <p:spPr>
          <a:xfrm>
            <a:off x="231957" y="2821837"/>
            <a:ext cx="975376" cy="323165"/>
          </a:xfrm>
          <a:prstGeom prst="rect">
            <a:avLst/>
          </a:prstGeom>
          <a:solidFill>
            <a:schemeClr val="bg1">
              <a:lumMod val="95000"/>
            </a:schemeClr>
          </a:solidFill>
          <a:ln>
            <a:noFill/>
          </a:ln>
        </p:spPr>
        <p:txBody>
          <a:bodyPr wrap="square" rtlCol="0">
            <a:spAutoFit/>
          </a:bodyPr>
          <a:lstStyle/>
          <a:p>
            <a:pPr algn="ctr"/>
            <a:r>
              <a:rPr lang="en-US" sz="1400" dirty="0">
                <a:latin typeface="Abadi" panose="020B0604020104020204" pitchFamily="34" charset="0"/>
                <a:ea typeface="Roboto" panose="02000000000000000000" pitchFamily="2" charset="0"/>
              </a:rPr>
              <a:t> </a:t>
            </a:r>
            <a:r>
              <a:rPr lang="en-US" sz="1500" dirty="0">
                <a:latin typeface="Abadi" panose="020B0604020104020204" pitchFamily="34" charset="0"/>
                <a:ea typeface="Roboto" panose="02000000000000000000" pitchFamily="2" charset="0"/>
                <a:cs typeface="Aharoni" panose="02010803020104030203" pitchFamily="2" charset="-79"/>
              </a:rPr>
              <a:t>Shop</a:t>
            </a:r>
          </a:p>
        </p:txBody>
      </p:sp>
      <p:sp>
        <p:nvSpPr>
          <p:cNvPr id="98" name="TextBox 97">
            <a:extLst>
              <a:ext uri="{FF2B5EF4-FFF2-40B4-BE49-F238E27FC236}">
                <a16:creationId xmlns:a16="http://schemas.microsoft.com/office/drawing/2014/main" id="{C007A5FA-1128-4BF7-A5D8-52408E9DCE59}"/>
              </a:ext>
            </a:extLst>
          </p:cNvPr>
          <p:cNvSpPr txBox="1"/>
          <p:nvPr/>
        </p:nvSpPr>
        <p:spPr>
          <a:xfrm>
            <a:off x="3860160" y="2721020"/>
            <a:ext cx="1072914" cy="553998"/>
          </a:xfrm>
          <a:prstGeom prst="rect">
            <a:avLst/>
          </a:prstGeom>
          <a:solidFill>
            <a:schemeClr val="bg1">
              <a:lumMod val="95000"/>
            </a:schemeClr>
          </a:solidFill>
          <a:ln>
            <a:noFill/>
          </a:ln>
        </p:spPr>
        <p:txBody>
          <a:bodyPr wrap="square" rtlCol="0">
            <a:spAutoFit/>
          </a:bodyPr>
          <a:lstStyle/>
          <a:p>
            <a:pPr algn="ctr"/>
            <a:r>
              <a:rPr lang="en-US" sz="1500" dirty="0">
                <a:latin typeface="Abadi" panose="020B0604020104020204" pitchFamily="34" charset="0"/>
                <a:ea typeface="Roboto" panose="02000000000000000000" pitchFamily="2" charset="0"/>
                <a:cs typeface="Aharoni" panose="02010803020104030203" pitchFamily="2" charset="-79"/>
              </a:rPr>
              <a:t>Review &amp; Approve</a:t>
            </a:r>
          </a:p>
        </p:txBody>
      </p:sp>
      <p:sp>
        <p:nvSpPr>
          <p:cNvPr id="99" name="TextBox 98">
            <a:extLst>
              <a:ext uri="{FF2B5EF4-FFF2-40B4-BE49-F238E27FC236}">
                <a16:creationId xmlns:a16="http://schemas.microsoft.com/office/drawing/2014/main" id="{0D3313C0-7B0F-4724-AB29-EDC3C7812B8C}"/>
              </a:ext>
            </a:extLst>
          </p:cNvPr>
          <p:cNvSpPr txBox="1"/>
          <p:nvPr/>
        </p:nvSpPr>
        <p:spPr>
          <a:xfrm>
            <a:off x="5638802" y="2726824"/>
            <a:ext cx="990598" cy="553998"/>
          </a:xfrm>
          <a:prstGeom prst="rect">
            <a:avLst/>
          </a:prstGeom>
          <a:solidFill>
            <a:schemeClr val="bg1">
              <a:lumMod val="95000"/>
            </a:schemeClr>
          </a:solidFill>
          <a:ln>
            <a:noFill/>
          </a:ln>
        </p:spPr>
        <p:txBody>
          <a:bodyPr wrap="square" rtlCol="0">
            <a:spAutoFit/>
          </a:bodyPr>
          <a:lstStyle/>
          <a:p>
            <a:pPr algn="ctr"/>
            <a:r>
              <a:rPr lang="en-US" sz="1500" dirty="0">
                <a:latin typeface="Abadi" panose="020B0604020104020204" pitchFamily="34" charset="0"/>
                <a:ea typeface="Roboto" panose="02000000000000000000" pitchFamily="2" charset="0"/>
                <a:cs typeface="Aharoni" panose="02010803020104030203" pitchFamily="2" charset="-79"/>
              </a:rPr>
              <a:t>Purchase Order</a:t>
            </a:r>
          </a:p>
        </p:txBody>
      </p:sp>
      <p:sp>
        <p:nvSpPr>
          <p:cNvPr id="100" name="TextBox 99">
            <a:extLst>
              <a:ext uri="{FF2B5EF4-FFF2-40B4-BE49-F238E27FC236}">
                <a16:creationId xmlns:a16="http://schemas.microsoft.com/office/drawing/2014/main" id="{7B8F1E4A-CAC6-4F19-8CBF-D026C2B2D3AE}"/>
              </a:ext>
            </a:extLst>
          </p:cNvPr>
          <p:cNvSpPr txBox="1"/>
          <p:nvPr/>
        </p:nvSpPr>
        <p:spPr>
          <a:xfrm>
            <a:off x="7474619" y="2713570"/>
            <a:ext cx="1026454" cy="561447"/>
          </a:xfrm>
          <a:prstGeom prst="rect">
            <a:avLst/>
          </a:prstGeom>
          <a:solidFill>
            <a:schemeClr val="bg1">
              <a:lumMod val="95000"/>
            </a:schemeClr>
          </a:solidFill>
          <a:ln>
            <a:noFill/>
          </a:ln>
        </p:spPr>
        <p:txBody>
          <a:bodyPr wrap="square" rtlCol="0">
            <a:spAutoFit/>
          </a:bodyPr>
          <a:lstStyle/>
          <a:p>
            <a:pPr algn="ctr"/>
            <a:r>
              <a:rPr lang="en-US" sz="1500" dirty="0">
                <a:latin typeface="Abadi" panose="020B0604020104020204" pitchFamily="34" charset="0"/>
                <a:ea typeface="Roboto" panose="02000000000000000000" pitchFamily="2" charset="0"/>
                <a:cs typeface="Aharoni" panose="02010803020104030203" pitchFamily="2" charset="-79"/>
              </a:rPr>
              <a:t>Order Received</a:t>
            </a:r>
          </a:p>
        </p:txBody>
      </p:sp>
      <p:sp>
        <p:nvSpPr>
          <p:cNvPr id="101" name="TextBox 100">
            <a:extLst>
              <a:ext uri="{FF2B5EF4-FFF2-40B4-BE49-F238E27FC236}">
                <a16:creationId xmlns:a16="http://schemas.microsoft.com/office/drawing/2014/main" id="{057E5FD5-FE2A-46CD-9303-C2E0696B0929}"/>
              </a:ext>
            </a:extLst>
          </p:cNvPr>
          <p:cNvSpPr txBox="1"/>
          <p:nvPr/>
        </p:nvSpPr>
        <p:spPr>
          <a:xfrm>
            <a:off x="9170560" y="2726824"/>
            <a:ext cx="1065452" cy="553998"/>
          </a:xfrm>
          <a:prstGeom prst="rect">
            <a:avLst/>
          </a:prstGeom>
          <a:solidFill>
            <a:schemeClr val="bg1">
              <a:lumMod val="95000"/>
            </a:schemeClr>
          </a:solidFill>
          <a:ln>
            <a:noFill/>
          </a:ln>
        </p:spPr>
        <p:txBody>
          <a:bodyPr wrap="square" rtlCol="0">
            <a:spAutoFit/>
          </a:bodyPr>
          <a:lstStyle/>
          <a:p>
            <a:pPr algn="ctr"/>
            <a:r>
              <a:rPr lang="en-US" sz="1500" dirty="0">
                <a:latin typeface="Abadi" panose="020B0604020104020204" pitchFamily="34" charset="0"/>
                <a:ea typeface="Roboto" panose="02000000000000000000" pitchFamily="2" charset="0"/>
                <a:cs typeface="Aharoni" panose="02010803020104030203" pitchFamily="2" charset="-79"/>
              </a:rPr>
              <a:t>Invoice </a:t>
            </a:r>
          </a:p>
          <a:p>
            <a:pPr algn="ctr"/>
            <a:r>
              <a:rPr lang="en-US" sz="1500" dirty="0">
                <a:latin typeface="Abadi" panose="020B0604020104020204" pitchFamily="34" charset="0"/>
                <a:ea typeface="Roboto" panose="02000000000000000000" pitchFamily="2" charset="0"/>
                <a:cs typeface="Aharoni" panose="02010803020104030203" pitchFamily="2" charset="-79"/>
              </a:rPr>
              <a:t>Received</a:t>
            </a:r>
          </a:p>
        </p:txBody>
      </p:sp>
      <p:sp>
        <p:nvSpPr>
          <p:cNvPr id="102" name="TextBox 101">
            <a:extLst>
              <a:ext uri="{FF2B5EF4-FFF2-40B4-BE49-F238E27FC236}">
                <a16:creationId xmlns:a16="http://schemas.microsoft.com/office/drawing/2014/main" id="{5FFE8443-43BD-4478-A768-9408F6DE5485}"/>
              </a:ext>
            </a:extLst>
          </p:cNvPr>
          <p:cNvSpPr txBox="1"/>
          <p:nvPr/>
        </p:nvSpPr>
        <p:spPr>
          <a:xfrm>
            <a:off x="10934367" y="2723984"/>
            <a:ext cx="975376" cy="553998"/>
          </a:xfrm>
          <a:prstGeom prst="rect">
            <a:avLst/>
          </a:prstGeom>
          <a:solidFill>
            <a:schemeClr val="bg1">
              <a:lumMod val="95000"/>
            </a:schemeClr>
          </a:solidFill>
          <a:ln>
            <a:noFill/>
          </a:ln>
        </p:spPr>
        <p:txBody>
          <a:bodyPr wrap="square" rtlCol="0">
            <a:spAutoFit/>
          </a:bodyPr>
          <a:lstStyle/>
          <a:p>
            <a:pPr algn="ctr"/>
            <a:r>
              <a:rPr lang="en-US" sz="1500" dirty="0">
                <a:latin typeface="Abadi" panose="020B0604020104020204" pitchFamily="34" charset="0"/>
                <a:ea typeface="Roboto" panose="02000000000000000000" pitchFamily="2" charset="0"/>
                <a:cs typeface="Aharoni" panose="02010803020104030203" pitchFamily="2" charset="-79"/>
              </a:rPr>
              <a:t>Supplier</a:t>
            </a:r>
          </a:p>
          <a:p>
            <a:pPr algn="ctr"/>
            <a:r>
              <a:rPr lang="en-US" sz="1500" dirty="0">
                <a:latin typeface="Abadi" panose="020B0604020104020204" pitchFamily="34" charset="0"/>
                <a:ea typeface="Roboto" panose="02000000000000000000" pitchFamily="2" charset="0"/>
                <a:cs typeface="Aharoni" panose="02010803020104030203" pitchFamily="2" charset="-79"/>
              </a:rPr>
              <a:t>Paid</a:t>
            </a:r>
          </a:p>
        </p:txBody>
      </p:sp>
      <p:sp>
        <p:nvSpPr>
          <p:cNvPr id="103" name="Arrow: Right 102">
            <a:extLst>
              <a:ext uri="{FF2B5EF4-FFF2-40B4-BE49-F238E27FC236}">
                <a16:creationId xmlns:a16="http://schemas.microsoft.com/office/drawing/2014/main" id="{E751AE64-97AF-4743-B8AF-DD49346C5A1D}"/>
              </a:ext>
            </a:extLst>
          </p:cNvPr>
          <p:cNvSpPr/>
          <p:nvPr/>
        </p:nvSpPr>
        <p:spPr>
          <a:xfrm>
            <a:off x="1482930" y="2983419"/>
            <a:ext cx="303009" cy="265560"/>
          </a:xfrm>
          <a:prstGeom prst="rightArrow">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03">
            <a:extLst>
              <a:ext uri="{FF2B5EF4-FFF2-40B4-BE49-F238E27FC236}">
                <a16:creationId xmlns:a16="http://schemas.microsoft.com/office/drawing/2014/main" id="{79AB25F6-C05A-43A1-B93B-597A28A10C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09164" y="3726557"/>
            <a:ext cx="744588" cy="744588"/>
          </a:xfrm>
          <a:prstGeom prst="rect">
            <a:avLst/>
          </a:prstGeom>
        </p:spPr>
      </p:pic>
      <p:sp>
        <p:nvSpPr>
          <p:cNvPr id="105" name="TextBox 104">
            <a:extLst>
              <a:ext uri="{FF2B5EF4-FFF2-40B4-BE49-F238E27FC236}">
                <a16:creationId xmlns:a16="http://schemas.microsoft.com/office/drawing/2014/main" id="{94DD7A7A-4BD2-41A5-A2C6-5DD28C8A5343}"/>
              </a:ext>
            </a:extLst>
          </p:cNvPr>
          <p:cNvSpPr txBox="1"/>
          <p:nvPr/>
        </p:nvSpPr>
        <p:spPr>
          <a:xfrm>
            <a:off x="3342610" y="914400"/>
            <a:ext cx="5647270" cy="748346"/>
          </a:xfrm>
          <a:prstGeom prst="rect">
            <a:avLst/>
          </a:prstGeom>
          <a:noFill/>
        </p:spPr>
        <p:txBody>
          <a:bodyPr wrap="square" rtlCol="0">
            <a:spAutoFit/>
          </a:bodyPr>
          <a:lstStyle/>
          <a:p>
            <a:pPr algn="ctr">
              <a:lnSpc>
                <a:spcPct val="150000"/>
              </a:lnSpc>
            </a:pPr>
            <a:r>
              <a:rPr lang="en-US" sz="1500" dirty="0">
                <a:latin typeface="Abadi" panose="020B0604020104020204" pitchFamily="34" charset="0"/>
              </a:rPr>
              <a:t>Note the 5 states</a:t>
            </a:r>
          </a:p>
          <a:p>
            <a:pPr algn="ctr">
              <a:lnSpc>
                <a:spcPct val="150000"/>
              </a:lnSpc>
            </a:pPr>
            <a:r>
              <a:rPr lang="en-US" sz="1500" dirty="0">
                <a:latin typeface="Abadi" panose="020B0604020104020204" pitchFamily="34" charset="0"/>
              </a:rPr>
              <a:t>Cart – Requisition – Order/PO – Invoice - Payment</a:t>
            </a:r>
          </a:p>
        </p:txBody>
      </p:sp>
      <p:sp>
        <p:nvSpPr>
          <p:cNvPr id="106" name="TextBox 105">
            <a:extLst>
              <a:ext uri="{FF2B5EF4-FFF2-40B4-BE49-F238E27FC236}">
                <a16:creationId xmlns:a16="http://schemas.microsoft.com/office/drawing/2014/main" id="{003FA22C-6454-4CBB-BC21-10A663565D60}"/>
              </a:ext>
            </a:extLst>
          </p:cNvPr>
          <p:cNvSpPr txBox="1"/>
          <p:nvPr/>
        </p:nvSpPr>
        <p:spPr>
          <a:xfrm>
            <a:off x="9393905" y="4699745"/>
            <a:ext cx="2798095" cy="1335174"/>
          </a:xfrm>
          <a:prstGeom prst="rect">
            <a:avLst/>
          </a:prstGeom>
          <a:noFill/>
        </p:spPr>
        <p:txBody>
          <a:bodyPr wrap="square" rtlCol="0">
            <a:spAutoFit/>
          </a:bodyPr>
          <a:lstStyle/>
          <a:p>
            <a:pPr>
              <a:lnSpc>
                <a:spcPct val="150000"/>
              </a:lnSpc>
            </a:pPr>
            <a:r>
              <a:rPr lang="en-US" sz="1100" dirty="0">
                <a:latin typeface="Abadi" panose="020B0604020104020204" pitchFamily="34" charset="0"/>
              </a:rPr>
              <a:t>The supplier should send the invoice to </a:t>
            </a:r>
            <a:r>
              <a:rPr lang="en-US" sz="1100" dirty="0">
                <a:latin typeface="Abadi" panose="020B0604020104020204" pitchFamily="34" charset="0"/>
                <a:hlinkClick r:id="rId12"/>
              </a:rPr>
              <a:t>ap@admin.utah.edu</a:t>
            </a:r>
            <a:r>
              <a:rPr lang="en-US" sz="1100" dirty="0">
                <a:latin typeface="Abadi" panose="020B0604020104020204" pitchFamily="34" charset="0"/>
              </a:rPr>
              <a:t> .  If they send the invoice to you forward the invoice to A/P and cc the supplier.  Make sure the PO number is on the invoice.</a:t>
            </a:r>
          </a:p>
        </p:txBody>
      </p:sp>
      <p:sp>
        <p:nvSpPr>
          <p:cNvPr id="107" name="TextBox 106">
            <a:extLst>
              <a:ext uri="{FF2B5EF4-FFF2-40B4-BE49-F238E27FC236}">
                <a16:creationId xmlns:a16="http://schemas.microsoft.com/office/drawing/2014/main" id="{E52889EE-02CD-4859-83A9-0B7E2F97F48D}"/>
              </a:ext>
            </a:extLst>
          </p:cNvPr>
          <p:cNvSpPr txBox="1"/>
          <p:nvPr/>
        </p:nvSpPr>
        <p:spPr>
          <a:xfrm>
            <a:off x="20390" y="4714702"/>
            <a:ext cx="1579810" cy="1131079"/>
          </a:xfrm>
          <a:prstGeom prst="rect">
            <a:avLst/>
          </a:prstGeom>
          <a:noFill/>
        </p:spPr>
        <p:txBody>
          <a:bodyPr wrap="square" rtlCol="0">
            <a:spAutoFit/>
          </a:bodyPr>
          <a:lstStyle/>
          <a:p>
            <a:pPr algn="ctr">
              <a:lnSpc>
                <a:spcPct val="150000"/>
              </a:lnSpc>
            </a:pPr>
            <a:r>
              <a:rPr lang="en-US" sz="1200" b="1" dirty="0">
                <a:latin typeface="Abadi" panose="020B0604020104020204" pitchFamily="34" charset="0"/>
              </a:rPr>
              <a:t>Shop</a:t>
            </a:r>
            <a:r>
              <a:rPr lang="en-US" sz="1200" dirty="0">
                <a:latin typeface="Abadi" panose="020B0604020104020204" pitchFamily="34" charset="0"/>
              </a:rPr>
              <a:t> using:</a:t>
            </a:r>
          </a:p>
          <a:p>
            <a:pPr>
              <a:lnSpc>
                <a:spcPct val="150000"/>
              </a:lnSpc>
            </a:pPr>
            <a:r>
              <a:rPr lang="en-US" sz="1100" dirty="0">
                <a:latin typeface="Abadi" panose="020B0604020104020204" pitchFamily="34" charset="0"/>
                <a:ea typeface="Roboto" panose="02000000000000000000" pitchFamily="2" charset="0"/>
                <a:cs typeface="Aharoni" panose="02010803020104030203" pitchFamily="2" charset="-79"/>
              </a:rPr>
              <a:t>Punch-out Catalogs</a:t>
            </a:r>
          </a:p>
          <a:p>
            <a:pPr>
              <a:lnSpc>
                <a:spcPct val="150000"/>
              </a:lnSpc>
            </a:pPr>
            <a:r>
              <a:rPr lang="en-US" sz="1100" dirty="0">
                <a:latin typeface="Abadi" panose="020B0604020104020204" pitchFamily="34" charset="0"/>
                <a:ea typeface="Roboto" panose="02000000000000000000" pitchFamily="2" charset="0"/>
                <a:cs typeface="Aharoni" panose="02010803020104030203" pitchFamily="2" charset="-79"/>
              </a:rPr>
              <a:t>Quick Order</a:t>
            </a:r>
          </a:p>
          <a:p>
            <a:pPr>
              <a:lnSpc>
                <a:spcPct val="150000"/>
              </a:lnSpc>
            </a:pPr>
            <a:r>
              <a:rPr lang="en-US" sz="1100" dirty="0">
                <a:latin typeface="Abadi" panose="020B0604020104020204" pitchFamily="34" charset="0"/>
                <a:ea typeface="Roboto" panose="02000000000000000000" pitchFamily="2" charset="0"/>
                <a:cs typeface="Aharoni" panose="02010803020104030203" pitchFamily="2" charset="-79"/>
              </a:rPr>
              <a:t>Purchasing Forms</a:t>
            </a:r>
            <a:endParaRPr lang="en-US" sz="1100" dirty="0">
              <a:latin typeface="Abadi" panose="020B0604020104020204" pitchFamily="34" charset="0"/>
            </a:endParaRPr>
          </a:p>
        </p:txBody>
      </p:sp>
      <p:sp>
        <p:nvSpPr>
          <p:cNvPr id="108" name="TextBox 107">
            <a:extLst>
              <a:ext uri="{FF2B5EF4-FFF2-40B4-BE49-F238E27FC236}">
                <a16:creationId xmlns:a16="http://schemas.microsoft.com/office/drawing/2014/main" id="{0FA78F87-5D24-4A26-A765-9FD96AE08EA1}"/>
              </a:ext>
            </a:extLst>
          </p:cNvPr>
          <p:cNvSpPr txBox="1"/>
          <p:nvPr/>
        </p:nvSpPr>
        <p:spPr>
          <a:xfrm>
            <a:off x="1573610" y="4714702"/>
            <a:ext cx="1828800" cy="1685077"/>
          </a:xfrm>
          <a:prstGeom prst="rect">
            <a:avLst/>
          </a:prstGeom>
          <a:noFill/>
        </p:spPr>
        <p:txBody>
          <a:bodyPr wrap="square" rtlCol="0">
            <a:spAutoFit/>
          </a:bodyPr>
          <a:lstStyle/>
          <a:p>
            <a:pPr algn="ctr">
              <a:lnSpc>
                <a:spcPct val="150000"/>
              </a:lnSpc>
            </a:pPr>
            <a:r>
              <a:rPr lang="en-US" sz="1200" b="1" dirty="0">
                <a:latin typeface="Abadi" panose="020B0604020104020204" pitchFamily="34" charset="0"/>
              </a:rPr>
              <a:t>Checkout</a:t>
            </a:r>
            <a:r>
              <a:rPr lang="en-US" sz="1200" dirty="0">
                <a:latin typeface="Abadi" panose="020B0604020104020204" pitchFamily="34" charset="0"/>
              </a:rPr>
              <a:t>:</a:t>
            </a:r>
          </a:p>
          <a:p>
            <a:pPr>
              <a:lnSpc>
                <a:spcPct val="150000"/>
              </a:lnSpc>
            </a:pPr>
            <a:r>
              <a:rPr lang="en-US" sz="1100" dirty="0" err="1">
                <a:latin typeface="Abadi" panose="020B0604020104020204" pitchFamily="34" charset="0"/>
              </a:rPr>
              <a:t>Shipto</a:t>
            </a:r>
            <a:r>
              <a:rPr lang="en-US" sz="1100" dirty="0">
                <a:latin typeface="Abadi" panose="020B0604020104020204" pitchFamily="34" charset="0"/>
              </a:rPr>
              <a:t> Address</a:t>
            </a:r>
          </a:p>
          <a:p>
            <a:pPr>
              <a:lnSpc>
                <a:spcPct val="150000"/>
              </a:lnSpc>
            </a:pPr>
            <a:r>
              <a:rPr lang="en-US" sz="1100" dirty="0">
                <a:latin typeface="Abadi" panose="020B0604020104020204" pitchFamily="34" charset="0"/>
              </a:rPr>
              <a:t>Accounting Distribution</a:t>
            </a:r>
          </a:p>
          <a:p>
            <a:pPr>
              <a:lnSpc>
                <a:spcPct val="150000"/>
              </a:lnSpc>
            </a:pPr>
            <a:r>
              <a:rPr lang="en-US" sz="1100" dirty="0">
                <a:latin typeface="Abadi" panose="020B0604020104020204" pitchFamily="34" charset="0"/>
              </a:rPr>
              <a:t>Optional Checkout           Features </a:t>
            </a:r>
          </a:p>
          <a:p>
            <a:pPr algn="ctr">
              <a:lnSpc>
                <a:spcPct val="150000"/>
              </a:lnSpc>
            </a:pPr>
            <a:endParaRPr lang="en-US" sz="1200" dirty="0"/>
          </a:p>
        </p:txBody>
      </p:sp>
      <p:sp>
        <p:nvSpPr>
          <p:cNvPr id="109" name="TextBox 108">
            <a:extLst>
              <a:ext uri="{FF2B5EF4-FFF2-40B4-BE49-F238E27FC236}">
                <a16:creationId xmlns:a16="http://schemas.microsoft.com/office/drawing/2014/main" id="{340B0B4C-24A1-435B-ADB4-F3B1B4834D65}"/>
              </a:ext>
            </a:extLst>
          </p:cNvPr>
          <p:cNvSpPr txBox="1"/>
          <p:nvPr/>
        </p:nvSpPr>
        <p:spPr>
          <a:xfrm>
            <a:off x="3398922" y="4721852"/>
            <a:ext cx="2011278" cy="1384995"/>
          </a:xfrm>
          <a:prstGeom prst="rect">
            <a:avLst/>
          </a:prstGeom>
          <a:noFill/>
        </p:spPr>
        <p:txBody>
          <a:bodyPr wrap="square" rtlCol="0">
            <a:spAutoFit/>
          </a:bodyPr>
          <a:lstStyle/>
          <a:p>
            <a:pPr algn="ctr">
              <a:lnSpc>
                <a:spcPct val="150000"/>
              </a:lnSpc>
            </a:pPr>
            <a:r>
              <a:rPr lang="en-US" sz="1200" b="1" dirty="0">
                <a:latin typeface="Abadi" panose="020B0604020104020204" pitchFamily="34" charset="0"/>
              </a:rPr>
              <a:t>Approvals:</a:t>
            </a:r>
          </a:p>
          <a:p>
            <a:pPr>
              <a:lnSpc>
                <a:spcPct val="150000"/>
              </a:lnSpc>
            </a:pPr>
            <a:r>
              <a:rPr lang="en-US" sz="1100" b="1" dirty="0">
                <a:latin typeface="Abadi" panose="020B0604020104020204" pitchFamily="34" charset="0"/>
              </a:rPr>
              <a:t>Routed through Workflow</a:t>
            </a:r>
          </a:p>
          <a:p>
            <a:pPr>
              <a:lnSpc>
                <a:spcPct val="150000"/>
              </a:lnSpc>
            </a:pPr>
            <a:r>
              <a:rPr lang="en-US" sz="1100" dirty="0">
                <a:latin typeface="Abadi" panose="020B0604020104020204" pitchFamily="34" charset="0"/>
              </a:rPr>
              <a:t>Department Approval (GFA)</a:t>
            </a:r>
          </a:p>
          <a:p>
            <a:pPr>
              <a:lnSpc>
                <a:spcPct val="150000"/>
              </a:lnSpc>
            </a:pPr>
            <a:r>
              <a:rPr lang="en-US" sz="1100" dirty="0">
                <a:latin typeface="Abadi" panose="020B0604020104020204" pitchFamily="34" charset="0"/>
              </a:rPr>
              <a:t>Purchasing (order over 5K)</a:t>
            </a:r>
          </a:p>
          <a:p>
            <a:pPr>
              <a:lnSpc>
                <a:spcPct val="150000"/>
              </a:lnSpc>
            </a:pPr>
            <a:r>
              <a:rPr lang="en-US" sz="1100" dirty="0">
                <a:latin typeface="Abadi" panose="020B0604020104020204" pitchFamily="34" charset="0"/>
              </a:rPr>
              <a:t>GCA (projects)</a:t>
            </a:r>
          </a:p>
        </p:txBody>
      </p:sp>
      <p:sp>
        <p:nvSpPr>
          <p:cNvPr id="110" name="TextBox 109">
            <a:extLst>
              <a:ext uri="{FF2B5EF4-FFF2-40B4-BE49-F238E27FC236}">
                <a16:creationId xmlns:a16="http://schemas.microsoft.com/office/drawing/2014/main" id="{83C92572-9E82-4504-958C-7BE50245ACCC}"/>
              </a:ext>
            </a:extLst>
          </p:cNvPr>
          <p:cNvSpPr txBox="1"/>
          <p:nvPr/>
        </p:nvSpPr>
        <p:spPr>
          <a:xfrm>
            <a:off x="5370721" y="4741440"/>
            <a:ext cx="1828800" cy="1104341"/>
          </a:xfrm>
          <a:prstGeom prst="rect">
            <a:avLst/>
          </a:prstGeom>
          <a:noFill/>
        </p:spPr>
        <p:txBody>
          <a:bodyPr wrap="square" rtlCol="0">
            <a:spAutoFit/>
          </a:bodyPr>
          <a:lstStyle/>
          <a:p>
            <a:pPr algn="ctr">
              <a:lnSpc>
                <a:spcPct val="150000"/>
              </a:lnSpc>
            </a:pPr>
            <a:r>
              <a:rPr lang="en-US" sz="1200" b="1" dirty="0">
                <a:latin typeface="Abadi" panose="020B0604020104020204" pitchFamily="34" charset="0"/>
              </a:rPr>
              <a:t>Purchase Order</a:t>
            </a:r>
            <a:r>
              <a:rPr lang="en-US" sz="1200" dirty="0">
                <a:latin typeface="Abadi" panose="020B0604020104020204" pitchFamily="34" charset="0"/>
              </a:rPr>
              <a:t>:</a:t>
            </a:r>
          </a:p>
          <a:p>
            <a:pPr>
              <a:lnSpc>
                <a:spcPct val="150000"/>
              </a:lnSpc>
            </a:pPr>
            <a:r>
              <a:rPr lang="en-US" sz="1100" dirty="0">
                <a:latin typeface="Abadi" panose="020B0604020104020204" pitchFamily="34" charset="0"/>
              </a:rPr>
              <a:t>Created by the system</a:t>
            </a:r>
          </a:p>
          <a:p>
            <a:pPr>
              <a:lnSpc>
                <a:spcPct val="150000"/>
              </a:lnSpc>
            </a:pPr>
            <a:r>
              <a:rPr lang="en-US" sz="1100" dirty="0">
                <a:latin typeface="Abadi" panose="020B0604020104020204" pitchFamily="34" charset="0"/>
              </a:rPr>
              <a:t>Order sent in the form of a PO to the supplier</a:t>
            </a:r>
          </a:p>
        </p:txBody>
      </p:sp>
      <p:sp>
        <p:nvSpPr>
          <p:cNvPr id="111" name="Arrow: Right 110">
            <a:extLst>
              <a:ext uri="{FF2B5EF4-FFF2-40B4-BE49-F238E27FC236}">
                <a16:creationId xmlns:a16="http://schemas.microsoft.com/office/drawing/2014/main" id="{34B7729E-F332-4D6F-8298-3E56B53C0A5D}"/>
              </a:ext>
            </a:extLst>
          </p:cNvPr>
          <p:cNvSpPr/>
          <p:nvPr/>
        </p:nvSpPr>
        <p:spPr>
          <a:xfrm>
            <a:off x="3331913" y="2990569"/>
            <a:ext cx="303009" cy="265560"/>
          </a:xfrm>
          <a:prstGeom prst="rightArrow">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Arrow: Right 111">
            <a:extLst>
              <a:ext uri="{FF2B5EF4-FFF2-40B4-BE49-F238E27FC236}">
                <a16:creationId xmlns:a16="http://schemas.microsoft.com/office/drawing/2014/main" id="{8A166264-74DA-413A-9887-E861CEAEE5CE}"/>
              </a:ext>
            </a:extLst>
          </p:cNvPr>
          <p:cNvSpPr/>
          <p:nvPr/>
        </p:nvSpPr>
        <p:spPr>
          <a:xfrm>
            <a:off x="8715956" y="2990569"/>
            <a:ext cx="303009" cy="265560"/>
          </a:xfrm>
          <a:prstGeom prst="rightArrow">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row: Right 112">
            <a:extLst>
              <a:ext uri="{FF2B5EF4-FFF2-40B4-BE49-F238E27FC236}">
                <a16:creationId xmlns:a16="http://schemas.microsoft.com/office/drawing/2014/main" id="{3A915B64-7D1B-4ECD-A941-499161073F69}"/>
              </a:ext>
            </a:extLst>
          </p:cNvPr>
          <p:cNvSpPr/>
          <p:nvPr/>
        </p:nvSpPr>
        <p:spPr>
          <a:xfrm>
            <a:off x="6949454" y="2998018"/>
            <a:ext cx="303009" cy="265560"/>
          </a:xfrm>
          <a:prstGeom prst="rightArrow">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Arrow: Right 113">
            <a:extLst>
              <a:ext uri="{FF2B5EF4-FFF2-40B4-BE49-F238E27FC236}">
                <a16:creationId xmlns:a16="http://schemas.microsoft.com/office/drawing/2014/main" id="{53BB358F-C031-4C2B-A968-35E400BD810C}"/>
              </a:ext>
            </a:extLst>
          </p:cNvPr>
          <p:cNvSpPr/>
          <p:nvPr/>
        </p:nvSpPr>
        <p:spPr>
          <a:xfrm>
            <a:off x="5119550" y="3003039"/>
            <a:ext cx="303009" cy="265560"/>
          </a:xfrm>
          <a:prstGeom prst="rightArrow">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Arrow: Right 114">
            <a:extLst>
              <a:ext uri="{FF2B5EF4-FFF2-40B4-BE49-F238E27FC236}">
                <a16:creationId xmlns:a16="http://schemas.microsoft.com/office/drawing/2014/main" id="{A28D874C-2EF7-42AE-8BA3-27CA947CAE99}"/>
              </a:ext>
            </a:extLst>
          </p:cNvPr>
          <p:cNvSpPr/>
          <p:nvPr/>
        </p:nvSpPr>
        <p:spPr>
          <a:xfrm>
            <a:off x="10447755" y="2974639"/>
            <a:ext cx="303009" cy="265560"/>
          </a:xfrm>
          <a:prstGeom prst="rightArrow">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E49763C3-69DD-422A-9D36-6E3442100D9C}"/>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7" name="Picture 116" descr="A picture containing text, clipart&#10;&#10;Description automatically generated">
            <a:extLst>
              <a:ext uri="{FF2B5EF4-FFF2-40B4-BE49-F238E27FC236}">
                <a16:creationId xmlns:a16="http://schemas.microsoft.com/office/drawing/2014/main" id="{81BEB88E-E97D-4711-BCD8-86B694F4DBE0}"/>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18" name="TextBox 117">
            <a:extLst>
              <a:ext uri="{FF2B5EF4-FFF2-40B4-BE49-F238E27FC236}">
                <a16:creationId xmlns:a16="http://schemas.microsoft.com/office/drawing/2014/main" id="{B79B33FB-6E85-4E90-A022-530B25C2EBFA}"/>
              </a:ext>
            </a:extLst>
          </p:cNvPr>
          <p:cNvSpPr txBox="1"/>
          <p:nvPr/>
        </p:nvSpPr>
        <p:spPr>
          <a:xfrm>
            <a:off x="9193903" y="6601705"/>
            <a:ext cx="3018775" cy="246221"/>
          </a:xfrm>
          <a:prstGeom prst="rect">
            <a:avLst/>
          </a:prstGeom>
          <a:noFill/>
          <a:ln>
            <a:noFill/>
          </a:ln>
        </p:spPr>
        <p:txBody>
          <a:bodyPr wrap="none" rtlCol="0">
            <a:spAutoFit/>
          </a:bodyPr>
          <a:lstStyle/>
          <a:p>
            <a:pPr lvl="1"/>
            <a:r>
              <a:rPr lang="en-US" sz="1000" b="1" dirty="0"/>
              <a:t>2022 | University of Utah | Financial Services</a:t>
            </a:r>
          </a:p>
        </p:txBody>
      </p:sp>
      <p:sp>
        <p:nvSpPr>
          <p:cNvPr id="119" name="Rectangle 118">
            <a:extLst>
              <a:ext uri="{FF2B5EF4-FFF2-40B4-BE49-F238E27FC236}">
                <a16:creationId xmlns:a16="http://schemas.microsoft.com/office/drawing/2014/main" id="{BA5D1AC1-1347-429C-BA85-073B0334F94F}"/>
              </a:ext>
            </a:extLst>
          </p:cNvPr>
          <p:cNvSpPr/>
          <p:nvPr/>
        </p:nvSpPr>
        <p:spPr>
          <a:xfrm>
            <a:off x="84776" y="2062161"/>
            <a:ext cx="3166898" cy="350393"/>
          </a:xfrm>
          <a:prstGeom prst="rect">
            <a:avLst/>
          </a:prstGeom>
          <a:solidFill>
            <a:srgbClr val="FBFBFB"/>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C00000"/>
                </a:solidFill>
              </a:rPr>
              <a:t>Cart</a:t>
            </a:r>
          </a:p>
        </p:txBody>
      </p:sp>
      <p:sp>
        <p:nvSpPr>
          <p:cNvPr id="120" name="Rectangle 119">
            <a:extLst>
              <a:ext uri="{FF2B5EF4-FFF2-40B4-BE49-F238E27FC236}">
                <a16:creationId xmlns:a16="http://schemas.microsoft.com/office/drawing/2014/main" id="{45C98ED8-89E1-4B20-8F65-6762E987085C}"/>
              </a:ext>
            </a:extLst>
          </p:cNvPr>
          <p:cNvSpPr/>
          <p:nvPr/>
        </p:nvSpPr>
        <p:spPr>
          <a:xfrm>
            <a:off x="3699781" y="2066665"/>
            <a:ext cx="1283785" cy="350393"/>
          </a:xfrm>
          <a:prstGeom prst="rect">
            <a:avLst/>
          </a:prstGeom>
          <a:solidFill>
            <a:srgbClr val="FBFBFB"/>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accent5">
                    <a:lumMod val="50000"/>
                  </a:schemeClr>
                </a:solidFill>
              </a:rPr>
              <a:t>Requisition</a:t>
            </a:r>
          </a:p>
        </p:txBody>
      </p:sp>
      <p:sp>
        <p:nvSpPr>
          <p:cNvPr id="121" name="Rectangle 120">
            <a:extLst>
              <a:ext uri="{FF2B5EF4-FFF2-40B4-BE49-F238E27FC236}">
                <a16:creationId xmlns:a16="http://schemas.microsoft.com/office/drawing/2014/main" id="{760BDB76-1F6B-42F6-A2CC-8B883BCFEA74}"/>
              </a:ext>
            </a:extLst>
          </p:cNvPr>
          <p:cNvSpPr/>
          <p:nvPr/>
        </p:nvSpPr>
        <p:spPr>
          <a:xfrm>
            <a:off x="5489795" y="2062160"/>
            <a:ext cx="1283785" cy="350393"/>
          </a:xfrm>
          <a:prstGeom prst="rect">
            <a:avLst/>
          </a:prstGeom>
          <a:solidFill>
            <a:srgbClr val="FBFBFB"/>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B050"/>
                </a:solidFill>
              </a:rPr>
              <a:t>Order/PO</a:t>
            </a:r>
          </a:p>
        </p:txBody>
      </p:sp>
      <p:sp>
        <p:nvSpPr>
          <p:cNvPr id="122" name="Rectangle 121">
            <a:extLst>
              <a:ext uri="{FF2B5EF4-FFF2-40B4-BE49-F238E27FC236}">
                <a16:creationId xmlns:a16="http://schemas.microsoft.com/office/drawing/2014/main" id="{45F257C2-560C-489C-AC21-70C22B687986}"/>
              </a:ext>
            </a:extLst>
          </p:cNvPr>
          <p:cNvSpPr/>
          <p:nvPr/>
        </p:nvSpPr>
        <p:spPr>
          <a:xfrm>
            <a:off x="9077033" y="2066665"/>
            <a:ext cx="1283785" cy="350393"/>
          </a:xfrm>
          <a:prstGeom prst="rect">
            <a:avLst/>
          </a:prstGeom>
          <a:solidFill>
            <a:srgbClr val="FBFBFB"/>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2A6BA6"/>
                </a:solidFill>
              </a:rPr>
              <a:t>Invoice</a:t>
            </a:r>
          </a:p>
        </p:txBody>
      </p:sp>
      <p:sp>
        <p:nvSpPr>
          <p:cNvPr id="123" name="Rectangle 122">
            <a:extLst>
              <a:ext uri="{FF2B5EF4-FFF2-40B4-BE49-F238E27FC236}">
                <a16:creationId xmlns:a16="http://schemas.microsoft.com/office/drawing/2014/main" id="{A7363D94-78F2-4D1B-B7A6-3E20D69B4162}"/>
              </a:ext>
            </a:extLst>
          </p:cNvPr>
          <p:cNvSpPr/>
          <p:nvPr/>
        </p:nvSpPr>
        <p:spPr>
          <a:xfrm>
            <a:off x="10837701" y="2057400"/>
            <a:ext cx="1283785" cy="350393"/>
          </a:xfrm>
          <a:prstGeom prst="rect">
            <a:avLst/>
          </a:prstGeom>
          <a:solidFill>
            <a:srgbClr val="FBFBFB"/>
          </a:solidFill>
          <a:ln>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B050"/>
                </a:solidFill>
              </a:rPr>
              <a:t>Payment</a:t>
            </a:r>
          </a:p>
        </p:txBody>
      </p:sp>
    </p:spTree>
    <p:extLst>
      <p:ext uri="{BB962C8B-B14F-4D97-AF65-F5344CB8AC3E}">
        <p14:creationId xmlns:p14="http://schemas.microsoft.com/office/powerpoint/2010/main" val="37697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anim calcmode="lin" valueType="num">
                                      <p:cBhvr>
                                        <p:cTn id="8" dur="1000" fill="hold"/>
                                        <p:tgtEl>
                                          <p:spTgt spid="105"/>
                                        </p:tgtEl>
                                        <p:attrNameLst>
                                          <p:attrName>ppt_x</p:attrName>
                                        </p:attrNameLst>
                                      </p:cBhvr>
                                      <p:tavLst>
                                        <p:tav tm="0">
                                          <p:val>
                                            <p:strVal val="#ppt_x"/>
                                          </p:val>
                                        </p:tav>
                                        <p:tav tm="100000">
                                          <p:val>
                                            <p:strVal val="#ppt_x"/>
                                          </p:val>
                                        </p:tav>
                                      </p:tavLst>
                                    </p:anim>
                                    <p:anim calcmode="lin" valueType="num">
                                      <p:cBhvr>
                                        <p:cTn id="9"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1000"/>
                                        <p:tgtEl>
                                          <p:spTgt spid="90"/>
                                        </p:tgtEl>
                                      </p:cBhvr>
                                    </p:animEffect>
                                    <p:anim calcmode="lin" valueType="num">
                                      <p:cBhvr>
                                        <p:cTn id="15" dur="1000" fill="hold"/>
                                        <p:tgtEl>
                                          <p:spTgt spid="90"/>
                                        </p:tgtEl>
                                        <p:attrNameLst>
                                          <p:attrName>ppt_x</p:attrName>
                                        </p:attrNameLst>
                                      </p:cBhvr>
                                      <p:tavLst>
                                        <p:tav tm="0">
                                          <p:val>
                                            <p:strVal val="#ppt_x"/>
                                          </p:val>
                                        </p:tav>
                                        <p:tav tm="100000">
                                          <p:val>
                                            <p:strVal val="#ppt_x"/>
                                          </p:val>
                                        </p:tav>
                                      </p:tavLst>
                                    </p:anim>
                                    <p:anim calcmode="lin" valueType="num">
                                      <p:cBhvr>
                                        <p:cTn id="16" dur="1000" fill="hold"/>
                                        <p:tgtEl>
                                          <p:spTgt spid="9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1000"/>
                                        <p:tgtEl>
                                          <p:spTgt spid="96"/>
                                        </p:tgtEl>
                                      </p:cBhvr>
                                    </p:animEffect>
                                    <p:anim calcmode="lin" valueType="num">
                                      <p:cBhvr>
                                        <p:cTn id="20" dur="1000" fill="hold"/>
                                        <p:tgtEl>
                                          <p:spTgt spid="96"/>
                                        </p:tgtEl>
                                        <p:attrNameLst>
                                          <p:attrName>ppt_x</p:attrName>
                                        </p:attrNameLst>
                                      </p:cBhvr>
                                      <p:tavLst>
                                        <p:tav tm="0">
                                          <p:val>
                                            <p:strVal val="#ppt_x"/>
                                          </p:val>
                                        </p:tav>
                                        <p:tav tm="100000">
                                          <p:val>
                                            <p:strVal val="#ppt_x"/>
                                          </p:val>
                                        </p:tav>
                                      </p:tavLst>
                                    </p:anim>
                                    <p:anim calcmode="lin" valueType="num">
                                      <p:cBhvr>
                                        <p:cTn id="21" dur="1000" fill="hold"/>
                                        <p:tgtEl>
                                          <p:spTgt spid="9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fade">
                                      <p:cBhvr>
                                        <p:cTn id="24" dur="1000"/>
                                        <p:tgtEl>
                                          <p:spTgt spid="97"/>
                                        </p:tgtEl>
                                      </p:cBhvr>
                                    </p:animEffect>
                                    <p:anim calcmode="lin" valueType="num">
                                      <p:cBhvr>
                                        <p:cTn id="25" dur="1000" fill="hold"/>
                                        <p:tgtEl>
                                          <p:spTgt spid="97"/>
                                        </p:tgtEl>
                                        <p:attrNameLst>
                                          <p:attrName>ppt_x</p:attrName>
                                        </p:attrNameLst>
                                      </p:cBhvr>
                                      <p:tavLst>
                                        <p:tav tm="0">
                                          <p:val>
                                            <p:strVal val="#ppt_x"/>
                                          </p:val>
                                        </p:tav>
                                        <p:tav tm="100000">
                                          <p:val>
                                            <p:strVal val="#ppt_x"/>
                                          </p:val>
                                        </p:tav>
                                      </p:tavLst>
                                    </p:anim>
                                    <p:anim calcmode="lin" valueType="num">
                                      <p:cBhvr>
                                        <p:cTn id="26" dur="1000" fill="hold"/>
                                        <p:tgtEl>
                                          <p:spTgt spid="9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1000"/>
                                        <p:tgtEl>
                                          <p:spTgt spid="107"/>
                                        </p:tgtEl>
                                      </p:cBhvr>
                                    </p:animEffect>
                                    <p:anim calcmode="lin" valueType="num">
                                      <p:cBhvr>
                                        <p:cTn id="30" dur="1000" fill="hold"/>
                                        <p:tgtEl>
                                          <p:spTgt spid="107"/>
                                        </p:tgtEl>
                                        <p:attrNameLst>
                                          <p:attrName>ppt_x</p:attrName>
                                        </p:attrNameLst>
                                      </p:cBhvr>
                                      <p:tavLst>
                                        <p:tav tm="0">
                                          <p:val>
                                            <p:strVal val="#ppt_x"/>
                                          </p:val>
                                        </p:tav>
                                        <p:tav tm="100000">
                                          <p:val>
                                            <p:strVal val="#ppt_x"/>
                                          </p:val>
                                        </p:tav>
                                      </p:tavLst>
                                    </p:anim>
                                    <p:anim calcmode="lin" valueType="num">
                                      <p:cBhvr>
                                        <p:cTn id="31" dur="1000" fill="hold"/>
                                        <p:tgtEl>
                                          <p:spTgt spid="107"/>
                                        </p:tgtEl>
                                        <p:attrNameLst>
                                          <p:attrName>ppt_y</p:attrName>
                                        </p:attrNameLst>
                                      </p:cBhvr>
                                      <p:tavLst>
                                        <p:tav tm="0">
                                          <p:val>
                                            <p:strVal val="#ppt_y+.1"/>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19"/>
                                        </p:tgtEl>
                                        <p:attrNameLst>
                                          <p:attrName>style.visibility</p:attrName>
                                        </p:attrNameLst>
                                      </p:cBhvr>
                                      <p:to>
                                        <p:strVal val="visible"/>
                                      </p:to>
                                    </p:set>
                                    <p:anim calcmode="lin" valueType="num">
                                      <p:cBhvr additive="base">
                                        <p:cTn id="34" dur="500" fill="hold"/>
                                        <p:tgtEl>
                                          <p:spTgt spid="119"/>
                                        </p:tgtEl>
                                        <p:attrNameLst>
                                          <p:attrName>ppt_x</p:attrName>
                                        </p:attrNameLst>
                                      </p:cBhvr>
                                      <p:tavLst>
                                        <p:tav tm="0">
                                          <p:val>
                                            <p:strVal val="0-#ppt_w/2"/>
                                          </p:val>
                                        </p:tav>
                                        <p:tav tm="100000">
                                          <p:val>
                                            <p:strVal val="#ppt_x"/>
                                          </p:val>
                                        </p:tav>
                                      </p:tavLst>
                                    </p:anim>
                                    <p:anim calcmode="lin" valueType="num">
                                      <p:cBhvr additive="base">
                                        <p:cTn id="35" dur="5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1000"/>
                                        <p:tgtEl>
                                          <p:spTgt spid="87"/>
                                        </p:tgtEl>
                                      </p:cBhvr>
                                    </p:animEffect>
                                    <p:anim calcmode="lin" valueType="num">
                                      <p:cBhvr>
                                        <p:cTn id="41" dur="1000" fill="hold"/>
                                        <p:tgtEl>
                                          <p:spTgt spid="87"/>
                                        </p:tgtEl>
                                        <p:attrNameLst>
                                          <p:attrName>ppt_x</p:attrName>
                                        </p:attrNameLst>
                                      </p:cBhvr>
                                      <p:tavLst>
                                        <p:tav tm="0">
                                          <p:val>
                                            <p:strVal val="#ppt_x"/>
                                          </p:val>
                                        </p:tav>
                                        <p:tav tm="100000">
                                          <p:val>
                                            <p:strVal val="#ppt_x"/>
                                          </p:val>
                                        </p:tav>
                                      </p:tavLst>
                                    </p:anim>
                                    <p:anim calcmode="lin" valueType="num">
                                      <p:cBhvr>
                                        <p:cTn id="42" dur="1000" fill="hold"/>
                                        <p:tgtEl>
                                          <p:spTgt spid="8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fade">
                                      <p:cBhvr>
                                        <p:cTn id="45" dur="1000"/>
                                        <p:tgtEl>
                                          <p:spTgt spid="88"/>
                                        </p:tgtEl>
                                      </p:cBhvr>
                                    </p:animEffect>
                                    <p:anim calcmode="lin" valueType="num">
                                      <p:cBhvr>
                                        <p:cTn id="46" dur="1000" fill="hold"/>
                                        <p:tgtEl>
                                          <p:spTgt spid="88"/>
                                        </p:tgtEl>
                                        <p:attrNameLst>
                                          <p:attrName>ppt_x</p:attrName>
                                        </p:attrNameLst>
                                      </p:cBhvr>
                                      <p:tavLst>
                                        <p:tav tm="0">
                                          <p:val>
                                            <p:strVal val="#ppt_x"/>
                                          </p:val>
                                        </p:tav>
                                        <p:tav tm="100000">
                                          <p:val>
                                            <p:strVal val="#ppt_x"/>
                                          </p:val>
                                        </p:tav>
                                      </p:tavLst>
                                    </p:anim>
                                    <p:anim calcmode="lin" valueType="num">
                                      <p:cBhvr>
                                        <p:cTn id="47" dur="1000" fill="hold"/>
                                        <p:tgtEl>
                                          <p:spTgt spid="8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1000"/>
                                        <p:tgtEl>
                                          <p:spTgt spid="91"/>
                                        </p:tgtEl>
                                      </p:cBhvr>
                                    </p:animEffect>
                                    <p:anim calcmode="lin" valueType="num">
                                      <p:cBhvr>
                                        <p:cTn id="51" dur="1000" fill="hold"/>
                                        <p:tgtEl>
                                          <p:spTgt spid="91"/>
                                        </p:tgtEl>
                                        <p:attrNameLst>
                                          <p:attrName>ppt_x</p:attrName>
                                        </p:attrNameLst>
                                      </p:cBhvr>
                                      <p:tavLst>
                                        <p:tav tm="0">
                                          <p:val>
                                            <p:strVal val="#ppt_x"/>
                                          </p:val>
                                        </p:tav>
                                        <p:tav tm="100000">
                                          <p:val>
                                            <p:strVal val="#ppt_x"/>
                                          </p:val>
                                        </p:tav>
                                      </p:tavLst>
                                    </p:anim>
                                    <p:anim calcmode="lin" valueType="num">
                                      <p:cBhvr>
                                        <p:cTn id="52" dur="1000" fill="hold"/>
                                        <p:tgtEl>
                                          <p:spTgt spid="9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animEffect transition="in" filter="fade">
                                      <p:cBhvr>
                                        <p:cTn id="55" dur="1000"/>
                                        <p:tgtEl>
                                          <p:spTgt spid="103"/>
                                        </p:tgtEl>
                                      </p:cBhvr>
                                    </p:animEffect>
                                    <p:anim calcmode="lin" valueType="num">
                                      <p:cBhvr>
                                        <p:cTn id="56" dur="1000" fill="hold"/>
                                        <p:tgtEl>
                                          <p:spTgt spid="103"/>
                                        </p:tgtEl>
                                        <p:attrNameLst>
                                          <p:attrName>ppt_x</p:attrName>
                                        </p:attrNameLst>
                                      </p:cBhvr>
                                      <p:tavLst>
                                        <p:tav tm="0">
                                          <p:val>
                                            <p:strVal val="#ppt_x"/>
                                          </p:val>
                                        </p:tav>
                                        <p:tav tm="100000">
                                          <p:val>
                                            <p:strVal val="#ppt_x"/>
                                          </p:val>
                                        </p:tav>
                                      </p:tavLst>
                                    </p:anim>
                                    <p:anim calcmode="lin" valueType="num">
                                      <p:cBhvr>
                                        <p:cTn id="57" dur="1000" fill="hold"/>
                                        <p:tgtEl>
                                          <p:spTgt spid="10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fade">
                                      <p:cBhvr>
                                        <p:cTn id="60" dur="1000"/>
                                        <p:tgtEl>
                                          <p:spTgt spid="108"/>
                                        </p:tgtEl>
                                      </p:cBhvr>
                                    </p:animEffect>
                                    <p:anim calcmode="lin" valueType="num">
                                      <p:cBhvr>
                                        <p:cTn id="61" dur="1000" fill="hold"/>
                                        <p:tgtEl>
                                          <p:spTgt spid="108"/>
                                        </p:tgtEl>
                                        <p:attrNameLst>
                                          <p:attrName>ppt_x</p:attrName>
                                        </p:attrNameLst>
                                      </p:cBhvr>
                                      <p:tavLst>
                                        <p:tav tm="0">
                                          <p:val>
                                            <p:strVal val="#ppt_x"/>
                                          </p:val>
                                        </p:tav>
                                        <p:tav tm="100000">
                                          <p:val>
                                            <p:strVal val="#ppt_x"/>
                                          </p:val>
                                        </p:tav>
                                      </p:tavLst>
                                    </p:anim>
                                    <p:anim calcmode="lin" valueType="num">
                                      <p:cBhvr>
                                        <p:cTn id="62"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fade">
                                      <p:cBhvr>
                                        <p:cTn id="67" dur="1000"/>
                                        <p:tgtEl>
                                          <p:spTgt spid="85"/>
                                        </p:tgtEl>
                                      </p:cBhvr>
                                    </p:animEffect>
                                    <p:anim calcmode="lin" valueType="num">
                                      <p:cBhvr>
                                        <p:cTn id="68" dur="1000" fill="hold"/>
                                        <p:tgtEl>
                                          <p:spTgt spid="85"/>
                                        </p:tgtEl>
                                        <p:attrNameLst>
                                          <p:attrName>ppt_x</p:attrName>
                                        </p:attrNameLst>
                                      </p:cBhvr>
                                      <p:tavLst>
                                        <p:tav tm="0">
                                          <p:val>
                                            <p:strVal val="#ppt_x"/>
                                          </p:val>
                                        </p:tav>
                                        <p:tav tm="100000">
                                          <p:val>
                                            <p:strVal val="#ppt_x"/>
                                          </p:val>
                                        </p:tav>
                                      </p:tavLst>
                                    </p:anim>
                                    <p:anim calcmode="lin" valueType="num">
                                      <p:cBhvr>
                                        <p:cTn id="69" dur="1000" fill="hold"/>
                                        <p:tgtEl>
                                          <p:spTgt spid="85"/>
                                        </p:tgtEl>
                                        <p:attrNameLst>
                                          <p:attrName>ppt_y</p:attrName>
                                        </p:attrNameLst>
                                      </p:cBhvr>
                                      <p:tavLst>
                                        <p:tav tm="0">
                                          <p:val>
                                            <p:strVal val="#ppt_y+.1"/>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20"/>
                                        </p:tgtEl>
                                        <p:attrNameLst>
                                          <p:attrName>style.visibility</p:attrName>
                                        </p:attrNameLst>
                                      </p:cBhvr>
                                      <p:to>
                                        <p:strVal val="visible"/>
                                      </p:to>
                                    </p:set>
                                    <p:anim calcmode="lin" valueType="num">
                                      <p:cBhvr additive="base">
                                        <p:cTn id="72" dur="500" fill="hold"/>
                                        <p:tgtEl>
                                          <p:spTgt spid="120"/>
                                        </p:tgtEl>
                                        <p:attrNameLst>
                                          <p:attrName>ppt_x</p:attrName>
                                        </p:attrNameLst>
                                      </p:cBhvr>
                                      <p:tavLst>
                                        <p:tav tm="0">
                                          <p:val>
                                            <p:strVal val="0-#ppt_w/2"/>
                                          </p:val>
                                        </p:tav>
                                        <p:tav tm="100000">
                                          <p:val>
                                            <p:strVal val="#ppt_x"/>
                                          </p:val>
                                        </p:tav>
                                      </p:tavLst>
                                    </p:anim>
                                    <p:anim calcmode="lin" valueType="num">
                                      <p:cBhvr additive="base">
                                        <p:cTn id="73" dur="500" fill="hold"/>
                                        <p:tgtEl>
                                          <p:spTgt spid="120"/>
                                        </p:tgtEl>
                                        <p:attrNameLst>
                                          <p:attrName>ppt_y</p:attrName>
                                        </p:attrNameLst>
                                      </p:cBhvr>
                                      <p:tavLst>
                                        <p:tav tm="0">
                                          <p:val>
                                            <p:strVal val="#ppt_y"/>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98"/>
                                        </p:tgtEl>
                                        <p:attrNameLst>
                                          <p:attrName>style.visibility</p:attrName>
                                        </p:attrNameLst>
                                      </p:cBhvr>
                                      <p:to>
                                        <p:strVal val="visible"/>
                                      </p:to>
                                    </p:set>
                                    <p:animEffect transition="in" filter="fade">
                                      <p:cBhvr>
                                        <p:cTn id="76" dur="1000"/>
                                        <p:tgtEl>
                                          <p:spTgt spid="98"/>
                                        </p:tgtEl>
                                      </p:cBhvr>
                                    </p:animEffect>
                                    <p:anim calcmode="lin" valueType="num">
                                      <p:cBhvr>
                                        <p:cTn id="77" dur="1000" fill="hold"/>
                                        <p:tgtEl>
                                          <p:spTgt spid="98"/>
                                        </p:tgtEl>
                                        <p:attrNameLst>
                                          <p:attrName>ppt_x</p:attrName>
                                        </p:attrNameLst>
                                      </p:cBhvr>
                                      <p:tavLst>
                                        <p:tav tm="0">
                                          <p:val>
                                            <p:strVal val="#ppt_x"/>
                                          </p:val>
                                        </p:tav>
                                        <p:tav tm="100000">
                                          <p:val>
                                            <p:strVal val="#ppt_x"/>
                                          </p:val>
                                        </p:tav>
                                      </p:tavLst>
                                    </p:anim>
                                    <p:anim calcmode="lin" valueType="num">
                                      <p:cBhvr>
                                        <p:cTn id="78" dur="1000" fill="hold"/>
                                        <p:tgtEl>
                                          <p:spTgt spid="9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104"/>
                                        </p:tgtEl>
                                        <p:attrNameLst>
                                          <p:attrName>style.visibility</p:attrName>
                                        </p:attrNameLst>
                                      </p:cBhvr>
                                      <p:to>
                                        <p:strVal val="visible"/>
                                      </p:to>
                                    </p:set>
                                    <p:animEffect transition="in" filter="fade">
                                      <p:cBhvr>
                                        <p:cTn id="81" dur="1000"/>
                                        <p:tgtEl>
                                          <p:spTgt spid="104"/>
                                        </p:tgtEl>
                                      </p:cBhvr>
                                    </p:animEffect>
                                    <p:anim calcmode="lin" valueType="num">
                                      <p:cBhvr>
                                        <p:cTn id="82" dur="1000" fill="hold"/>
                                        <p:tgtEl>
                                          <p:spTgt spid="104"/>
                                        </p:tgtEl>
                                        <p:attrNameLst>
                                          <p:attrName>ppt_x</p:attrName>
                                        </p:attrNameLst>
                                      </p:cBhvr>
                                      <p:tavLst>
                                        <p:tav tm="0">
                                          <p:val>
                                            <p:strVal val="#ppt_x"/>
                                          </p:val>
                                        </p:tav>
                                        <p:tav tm="100000">
                                          <p:val>
                                            <p:strVal val="#ppt_x"/>
                                          </p:val>
                                        </p:tav>
                                      </p:tavLst>
                                    </p:anim>
                                    <p:anim calcmode="lin" valueType="num">
                                      <p:cBhvr>
                                        <p:cTn id="83" dur="1000" fill="hold"/>
                                        <p:tgtEl>
                                          <p:spTgt spid="10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fade">
                                      <p:cBhvr>
                                        <p:cTn id="86" dur="1000"/>
                                        <p:tgtEl>
                                          <p:spTgt spid="109"/>
                                        </p:tgtEl>
                                      </p:cBhvr>
                                    </p:animEffect>
                                    <p:anim calcmode="lin" valueType="num">
                                      <p:cBhvr>
                                        <p:cTn id="87" dur="1000" fill="hold"/>
                                        <p:tgtEl>
                                          <p:spTgt spid="109"/>
                                        </p:tgtEl>
                                        <p:attrNameLst>
                                          <p:attrName>ppt_x</p:attrName>
                                        </p:attrNameLst>
                                      </p:cBhvr>
                                      <p:tavLst>
                                        <p:tav tm="0">
                                          <p:val>
                                            <p:strVal val="#ppt_x"/>
                                          </p:val>
                                        </p:tav>
                                        <p:tav tm="100000">
                                          <p:val>
                                            <p:strVal val="#ppt_x"/>
                                          </p:val>
                                        </p:tav>
                                      </p:tavLst>
                                    </p:anim>
                                    <p:anim calcmode="lin" valueType="num">
                                      <p:cBhvr>
                                        <p:cTn id="88" dur="1000" fill="hold"/>
                                        <p:tgtEl>
                                          <p:spTgt spid="10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11"/>
                                        </p:tgtEl>
                                        <p:attrNameLst>
                                          <p:attrName>style.visibility</p:attrName>
                                        </p:attrNameLst>
                                      </p:cBhvr>
                                      <p:to>
                                        <p:strVal val="visible"/>
                                      </p:to>
                                    </p:set>
                                    <p:animEffect transition="in" filter="fade">
                                      <p:cBhvr>
                                        <p:cTn id="91" dur="1000"/>
                                        <p:tgtEl>
                                          <p:spTgt spid="111"/>
                                        </p:tgtEl>
                                      </p:cBhvr>
                                    </p:animEffect>
                                    <p:anim calcmode="lin" valueType="num">
                                      <p:cBhvr>
                                        <p:cTn id="92" dur="1000" fill="hold"/>
                                        <p:tgtEl>
                                          <p:spTgt spid="111"/>
                                        </p:tgtEl>
                                        <p:attrNameLst>
                                          <p:attrName>ppt_x</p:attrName>
                                        </p:attrNameLst>
                                      </p:cBhvr>
                                      <p:tavLst>
                                        <p:tav tm="0">
                                          <p:val>
                                            <p:strVal val="#ppt_x"/>
                                          </p:val>
                                        </p:tav>
                                        <p:tav tm="100000">
                                          <p:val>
                                            <p:strVal val="#ppt_x"/>
                                          </p:val>
                                        </p:tav>
                                      </p:tavLst>
                                    </p:anim>
                                    <p:anim calcmode="lin" valueType="num">
                                      <p:cBhvr>
                                        <p:cTn id="93"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84"/>
                                        </p:tgtEl>
                                        <p:attrNameLst>
                                          <p:attrName>style.visibility</p:attrName>
                                        </p:attrNameLst>
                                      </p:cBhvr>
                                      <p:to>
                                        <p:strVal val="visible"/>
                                      </p:to>
                                    </p:set>
                                    <p:animEffect transition="in" filter="fade">
                                      <p:cBhvr>
                                        <p:cTn id="98" dur="1000"/>
                                        <p:tgtEl>
                                          <p:spTgt spid="84"/>
                                        </p:tgtEl>
                                      </p:cBhvr>
                                    </p:animEffect>
                                    <p:anim calcmode="lin" valueType="num">
                                      <p:cBhvr>
                                        <p:cTn id="99" dur="1000" fill="hold"/>
                                        <p:tgtEl>
                                          <p:spTgt spid="84"/>
                                        </p:tgtEl>
                                        <p:attrNameLst>
                                          <p:attrName>ppt_x</p:attrName>
                                        </p:attrNameLst>
                                      </p:cBhvr>
                                      <p:tavLst>
                                        <p:tav tm="0">
                                          <p:val>
                                            <p:strVal val="#ppt_x"/>
                                          </p:val>
                                        </p:tav>
                                        <p:tav tm="100000">
                                          <p:val>
                                            <p:strVal val="#ppt_x"/>
                                          </p:val>
                                        </p:tav>
                                      </p:tavLst>
                                    </p:anim>
                                    <p:anim calcmode="lin" valueType="num">
                                      <p:cBhvr>
                                        <p:cTn id="100" dur="1000" fill="hold"/>
                                        <p:tgtEl>
                                          <p:spTgt spid="84"/>
                                        </p:tgtEl>
                                        <p:attrNameLst>
                                          <p:attrName>ppt_y</p:attrName>
                                        </p:attrNameLst>
                                      </p:cBhvr>
                                      <p:tavLst>
                                        <p:tav tm="0">
                                          <p:val>
                                            <p:strVal val="#ppt_y+.1"/>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121"/>
                                        </p:tgtEl>
                                        <p:attrNameLst>
                                          <p:attrName>style.visibility</p:attrName>
                                        </p:attrNameLst>
                                      </p:cBhvr>
                                      <p:to>
                                        <p:strVal val="visible"/>
                                      </p:to>
                                    </p:set>
                                    <p:anim calcmode="lin" valueType="num">
                                      <p:cBhvr additive="base">
                                        <p:cTn id="103" dur="500" fill="hold"/>
                                        <p:tgtEl>
                                          <p:spTgt spid="121"/>
                                        </p:tgtEl>
                                        <p:attrNameLst>
                                          <p:attrName>ppt_x</p:attrName>
                                        </p:attrNameLst>
                                      </p:cBhvr>
                                      <p:tavLst>
                                        <p:tav tm="0">
                                          <p:val>
                                            <p:strVal val="0-#ppt_w/2"/>
                                          </p:val>
                                        </p:tav>
                                        <p:tav tm="100000">
                                          <p:val>
                                            <p:strVal val="#ppt_x"/>
                                          </p:val>
                                        </p:tav>
                                      </p:tavLst>
                                    </p:anim>
                                    <p:anim calcmode="lin" valueType="num">
                                      <p:cBhvr additive="base">
                                        <p:cTn id="104" dur="500" fill="hold"/>
                                        <p:tgtEl>
                                          <p:spTgt spid="121"/>
                                        </p:tgtEl>
                                        <p:attrNameLst>
                                          <p:attrName>ppt_y</p:attrName>
                                        </p:attrNameLst>
                                      </p:cBhvr>
                                      <p:tavLst>
                                        <p:tav tm="0">
                                          <p:val>
                                            <p:strVal val="#ppt_y"/>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92"/>
                                        </p:tgtEl>
                                        <p:attrNameLst>
                                          <p:attrName>style.visibility</p:attrName>
                                        </p:attrNameLst>
                                      </p:cBhvr>
                                      <p:to>
                                        <p:strVal val="visible"/>
                                      </p:to>
                                    </p:set>
                                    <p:animEffect transition="in" filter="fade">
                                      <p:cBhvr>
                                        <p:cTn id="107" dur="1000"/>
                                        <p:tgtEl>
                                          <p:spTgt spid="92"/>
                                        </p:tgtEl>
                                      </p:cBhvr>
                                    </p:animEffect>
                                    <p:anim calcmode="lin" valueType="num">
                                      <p:cBhvr>
                                        <p:cTn id="108" dur="1000" fill="hold"/>
                                        <p:tgtEl>
                                          <p:spTgt spid="92"/>
                                        </p:tgtEl>
                                        <p:attrNameLst>
                                          <p:attrName>ppt_x</p:attrName>
                                        </p:attrNameLst>
                                      </p:cBhvr>
                                      <p:tavLst>
                                        <p:tav tm="0">
                                          <p:val>
                                            <p:strVal val="#ppt_x"/>
                                          </p:val>
                                        </p:tav>
                                        <p:tav tm="100000">
                                          <p:val>
                                            <p:strVal val="#ppt_x"/>
                                          </p:val>
                                        </p:tav>
                                      </p:tavLst>
                                    </p:anim>
                                    <p:anim calcmode="lin" valueType="num">
                                      <p:cBhvr>
                                        <p:cTn id="109" dur="1000" fill="hold"/>
                                        <p:tgtEl>
                                          <p:spTgt spid="9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99"/>
                                        </p:tgtEl>
                                        <p:attrNameLst>
                                          <p:attrName>style.visibility</p:attrName>
                                        </p:attrNameLst>
                                      </p:cBhvr>
                                      <p:to>
                                        <p:strVal val="visible"/>
                                      </p:to>
                                    </p:set>
                                    <p:animEffect transition="in" filter="fade">
                                      <p:cBhvr>
                                        <p:cTn id="112" dur="1000"/>
                                        <p:tgtEl>
                                          <p:spTgt spid="99"/>
                                        </p:tgtEl>
                                      </p:cBhvr>
                                    </p:animEffect>
                                    <p:anim calcmode="lin" valueType="num">
                                      <p:cBhvr>
                                        <p:cTn id="113" dur="1000" fill="hold"/>
                                        <p:tgtEl>
                                          <p:spTgt spid="99"/>
                                        </p:tgtEl>
                                        <p:attrNameLst>
                                          <p:attrName>ppt_x</p:attrName>
                                        </p:attrNameLst>
                                      </p:cBhvr>
                                      <p:tavLst>
                                        <p:tav tm="0">
                                          <p:val>
                                            <p:strVal val="#ppt_x"/>
                                          </p:val>
                                        </p:tav>
                                        <p:tav tm="100000">
                                          <p:val>
                                            <p:strVal val="#ppt_x"/>
                                          </p:val>
                                        </p:tav>
                                      </p:tavLst>
                                    </p:anim>
                                    <p:anim calcmode="lin" valueType="num">
                                      <p:cBhvr>
                                        <p:cTn id="114" dur="1000" fill="hold"/>
                                        <p:tgtEl>
                                          <p:spTgt spid="9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10"/>
                                        </p:tgtEl>
                                        <p:attrNameLst>
                                          <p:attrName>style.visibility</p:attrName>
                                        </p:attrNameLst>
                                      </p:cBhvr>
                                      <p:to>
                                        <p:strVal val="visible"/>
                                      </p:to>
                                    </p:set>
                                    <p:animEffect transition="in" filter="fade">
                                      <p:cBhvr>
                                        <p:cTn id="117" dur="1000"/>
                                        <p:tgtEl>
                                          <p:spTgt spid="110"/>
                                        </p:tgtEl>
                                      </p:cBhvr>
                                    </p:animEffect>
                                    <p:anim calcmode="lin" valueType="num">
                                      <p:cBhvr>
                                        <p:cTn id="118" dur="1000" fill="hold"/>
                                        <p:tgtEl>
                                          <p:spTgt spid="110"/>
                                        </p:tgtEl>
                                        <p:attrNameLst>
                                          <p:attrName>ppt_x</p:attrName>
                                        </p:attrNameLst>
                                      </p:cBhvr>
                                      <p:tavLst>
                                        <p:tav tm="0">
                                          <p:val>
                                            <p:strVal val="#ppt_x"/>
                                          </p:val>
                                        </p:tav>
                                        <p:tav tm="100000">
                                          <p:val>
                                            <p:strVal val="#ppt_x"/>
                                          </p:val>
                                        </p:tav>
                                      </p:tavLst>
                                    </p:anim>
                                    <p:anim calcmode="lin" valueType="num">
                                      <p:cBhvr>
                                        <p:cTn id="119" dur="1000" fill="hold"/>
                                        <p:tgtEl>
                                          <p:spTgt spid="11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14"/>
                                        </p:tgtEl>
                                        <p:attrNameLst>
                                          <p:attrName>style.visibility</p:attrName>
                                        </p:attrNameLst>
                                      </p:cBhvr>
                                      <p:to>
                                        <p:strVal val="visible"/>
                                      </p:to>
                                    </p:set>
                                    <p:animEffect transition="in" filter="fade">
                                      <p:cBhvr>
                                        <p:cTn id="122" dur="1000"/>
                                        <p:tgtEl>
                                          <p:spTgt spid="114"/>
                                        </p:tgtEl>
                                      </p:cBhvr>
                                    </p:animEffect>
                                    <p:anim calcmode="lin" valueType="num">
                                      <p:cBhvr>
                                        <p:cTn id="123" dur="1000" fill="hold"/>
                                        <p:tgtEl>
                                          <p:spTgt spid="114"/>
                                        </p:tgtEl>
                                        <p:attrNameLst>
                                          <p:attrName>ppt_x</p:attrName>
                                        </p:attrNameLst>
                                      </p:cBhvr>
                                      <p:tavLst>
                                        <p:tav tm="0">
                                          <p:val>
                                            <p:strVal val="#ppt_x"/>
                                          </p:val>
                                        </p:tav>
                                        <p:tav tm="100000">
                                          <p:val>
                                            <p:strVal val="#ppt_x"/>
                                          </p:val>
                                        </p:tav>
                                      </p:tavLst>
                                    </p:anim>
                                    <p:anim calcmode="lin" valueType="num">
                                      <p:cBhvr>
                                        <p:cTn id="124"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fade">
                                      <p:cBhvr>
                                        <p:cTn id="129" dur="1000"/>
                                        <p:tgtEl>
                                          <p:spTgt spid="83"/>
                                        </p:tgtEl>
                                      </p:cBhvr>
                                    </p:animEffect>
                                    <p:anim calcmode="lin" valueType="num">
                                      <p:cBhvr>
                                        <p:cTn id="130" dur="1000" fill="hold"/>
                                        <p:tgtEl>
                                          <p:spTgt spid="83"/>
                                        </p:tgtEl>
                                        <p:attrNameLst>
                                          <p:attrName>ppt_x</p:attrName>
                                        </p:attrNameLst>
                                      </p:cBhvr>
                                      <p:tavLst>
                                        <p:tav tm="0">
                                          <p:val>
                                            <p:strVal val="#ppt_x"/>
                                          </p:val>
                                        </p:tav>
                                        <p:tav tm="100000">
                                          <p:val>
                                            <p:strVal val="#ppt_x"/>
                                          </p:val>
                                        </p:tav>
                                      </p:tavLst>
                                    </p:anim>
                                    <p:anim calcmode="lin" valueType="num">
                                      <p:cBhvr>
                                        <p:cTn id="131" dur="1000" fill="hold"/>
                                        <p:tgtEl>
                                          <p:spTgt spid="83"/>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0"/>
                                  </p:stCondLst>
                                  <p:childTnLst>
                                    <p:set>
                                      <p:cBhvr>
                                        <p:cTn id="133" dur="1" fill="hold">
                                          <p:stCondLst>
                                            <p:cond delay="0"/>
                                          </p:stCondLst>
                                        </p:cTn>
                                        <p:tgtEl>
                                          <p:spTgt spid="93"/>
                                        </p:tgtEl>
                                        <p:attrNameLst>
                                          <p:attrName>style.visibility</p:attrName>
                                        </p:attrNameLst>
                                      </p:cBhvr>
                                      <p:to>
                                        <p:strVal val="visible"/>
                                      </p:to>
                                    </p:set>
                                    <p:animEffect transition="in" filter="fade">
                                      <p:cBhvr>
                                        <p:cTn id="134" dur="1000"/>
                                        <p:tgtEl>
                                          <p:spTgt spid="93"/>
                                        </p:tgtEl>
                                      </p:cBhvr>
                                    </p:animEffect>
                                    <p:anim calcmode="lin" valueType="num">
                                      <p:cBhvr>
                                        <p:cTn id="135" dur="1000" fill="hold"/>
                                        <p:tgtEl>
                                          <p:spTgt spid="93"/>
                                        </p:tgtEl>
                                        <p:attrNameLst>
                                          <p:attrName>ppt_x</p:attrName>
                                        </p:attrNameLst>
                                      </p:cBhvr>
                                      <p:tavLst>
                                        <p:tav tm="0">
                                          <p:val>
                                            <p:strVal val="#ppt_x"/>
                                          </p:val>
                                        </p:tav>
                                        <p:tav tm="100000">
                                          <p:val>
                                            <p:strVal val="#ppt_x"/>
                                          </p:val>
                                        </p:tav>
                                      </p:tavLst>
                                    </p:anim>
                                    <p:anim calcmode="lin" valueType="num">
                                      <p:cBhvr>
                                        <p:cTn id="136" dur="1000" fill="hold"/>
                                        <p:tgtEl>
                                          <p:spTgt spid="93"/>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00"/>
                                        </p:tgtEl>
                                        <p:attrNameLst>
                                          <p:attrName>style.visibility</p:attrName>
                                        </p:attrNameLst>
                                      </p:cBhvr>
                                      <p:to>
                                        <p:strVal val="visible"/>
                                      </p:to>
                                    </p:set>
                                    <p:animEffect transition="in" filter="fade">
                                      <p:cBhvr>
                                        <p:cTn id="139" dur="1000"/>
                                        <p:tgtEl>
                                          <p:spTgt spid="100"/>
                                        </p:tgtEl>
                                      </p:cBhvr>
                                    </p:animEffect>
                                    <p:anim calcmode="lin" valueType="num">
                                      <p:cBhvr>
                                        <p:cTn id="140" dur="1000" fill="hold"/>
                                        <p:tgtEl>
                                          <p:spTgt spid="100"/>
                                        </p:tgtEl>
                                        <p:attrNameLst>
                                          <p:attrName>ppt_x</p:attrName>
                                        </p:attrNameLst>
                                      </p:cBhvr>
                                      <p:tavLst>
                                        <p:tav tm="0">
                                          <p:val>
                                            <p:strVal val="#ppt_x"/>
                                          </p:val>
                                        </p:tav>
                                        <p:tav tm="100000">
                                          <p:val>
                                            <p:strVal val="#ppt_x"/>
                                          </p:val>
                                        </p:tav>
                                      </p:tavLst>
                                    </p:anim>
                                    <p:anim calcmode="lin" valueType="num">
                                      <p:cBhvr>
                                        <p:cTn id="141" dur="1000" fill="hold"/>
                                        <p:tgtEl>
                                          <p:spTgt spid="100"/>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fade">
                                      <p:cBhvr>
                                        <p:cTn id="144" dur="1000"/>
                                        <p:tgtEl>
                                          <p:spTgt spid="113"/>
                                        </p:tgtEl>
                                      </p:cBhvr>
                                    </p:animEffect>
                                    <p:anim calcmode="lin" valueType="num">
                                      <p:cBhvr>
                                        <p:cTn id="145" dur="1000" fill="hold"/>
                                        <p:tgtEl>
                                          <p:spTgt spid="113"/>
                                        </p:tgtEl>
                                        <p:attrNameLst>
                                          <p:attrName>ppt_x</p:attrName>
                                        </p:attrNameLst>
                                      </p:cBhvr>
                                      <p:tavLst>
                                        <p:tav tm="0">
                                          <p:val>
                                            <p:strVal val="#ppt_x"/>
                                          </p:val>
                                        </p:tav>
                                        <p:tav tm="100000">
                                          <p:val>
                                            <p:strVal val="#ppt_x"/>
                                          </p:val>
                                        </p:tav>
                                      </p:tavLst>
                                    </p:anim>
                                    <p:anim calcmode="lin" valueType="num">
                                      <p:cBhvr>
                                        <p:cTn id="146"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fade">
                                      <p:cBhvr>
                                        <p:cTn id="151" dur="1000"/>
                                        <p:tgtEl>
                                          <p:spTgt spid="47"/>
                                        </p:tgtEl>
                                      </p:cBhvr>
                                    </p:animEffect>
                                    <p:anim calcmode="lin" valueType="num">
                                      <p:cBhvr>
                                        <p:cTn id="152" dur="1000" fill="hold"/>
                                        <p:tgtEl>
                                          <p:spTgt spid="47"/>
                                        </p:tgtEl>
                                        <p:attrNameLst>
                                          <p:attrName>ppt_x</p:attrName>
                                        </p:attrNameLst>
                                      </p:cBhvr>
                                      <p:tavLst>
                                        <p:tav tm="0">
                                          <p:val>
                                            <p:strVal val="#ppt_x"/>
                                          </p:val>
                                        </p:tav>
                                        <p:tav tm="100000">
                                          <p:val>
                                            <p:strVal val="#ppt_x"/>
                                          </p:val>
                                        </p:tav>
                                      </p:tavLst>
                                    </p:anim>
                                    <p:anim calcmode="lin" valueType="num">
                                      <p:cBhvr>
                                        <p:cTn id="153" dur="1000" fill="hold"/>
                                        <p:tgtEl>
                                          <p:spTgt spid="47"/>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0"/>
                                  </p:stCondLst>
                                  <p:childTnLst>
                                    <p:set>
                                      <p:cBhvr>
                                        <p:cTn id="155" dur="1" fill="hold">
                                          <p:stCondLst>
                                            <p:cond delay="0"/>
                                          </p:stCondLst>
                                        </p:cTn>
                                        <p:tgtEl>
                                          <p:spTgt spid="94"/>
                                        </p:tgtEl>
                                        <p:attrNameLst>
                                          <p:attrName>style.visibility</p:attrName>
                                        </p:attrNameLst>
                                      </p:cBhvr>
                                      <p:to>
                                        <p:strVal val="visible"/>
                                      </p:to>
                                    </p:set>
                                    <p:animEffect transition="in" filter="fade">
                                      <p:cBhvr>
                                        <p:cTn id="156" dur="1000"/>
                                        <p:tgtEl>
                                          <p:spTgt spid="94"/>
                                        </p:tgtEl>
                                      </p:cBhvr>
                                    </p:animEffect>
                                    <p:anim calcmode="lin" valueType="num">
                                      <p:cBhvr>
                                        <p:cTn id="157" dur="1000" fill="hold"/>
                                        <p:tgtEl>
                                          <p:spTgt spid="94"/>
                                        </p:tgtEl>
                                        <p:attrNameLst>
                                          <p:attrName>ppt_x</p:attrName>
                                        </p:attrNameLst>
                                      </p:cBhvr>
                                      <p:tavLst>
                                        <p:tav tm="0">
                                          <p:val>
                                            <p:strVal val="#ppt_x"/>
                                          </p:val>
                                        </p:tav>
                                        <p:tav tm="100000">
                                          <p:val>
                                            <p:strVal val="#ppt_x"/>
                                          </p:val>
                                        </p:tav>
                                      </p:tavLst>
                                    </p:anim>
                                    <p:anim calcmode="lin" valueType="num">
                                      <p:cBhvr>
                                        <p:cTn id="158" dur="1000" fill="hold"/>
                                        <p:tgtEl>
                                          <p:spTgt spid="94"/>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101"/>
                                        </p:tgtEl>
                                        <p:attrNameLst>
                                          <p:attrName>style.visibility</p:attrName>
                                        </p:attrNameLst>
                                      </p:cBhvr>
                                      <p:to>
                                        <p:strVal val="visible"/>
                                      </p:to>
                                    </p:set>
                                    <p:animEffect transition="in" filter="fade">
                                      <p:cBhvr>
                                        <p:cTn id="161" dur="1000"/>
                                        <p:tgtEl>
                                          <p:spTgt spid="101"/>
                                        </p:tgtEl>
                                      </p:cBhvr>
                                    </p:animEffect>
                                    <p:anim calcmode="lin" valueType="num">
                                      <p:cBhvr>
                                        <p:cTn id="162" dur="1000" fill="hold"/>
                                        <p:tgtEl>
                                          <p:spTgt spid="101"/>
                                        </p:tgtEl>
                                        <p:attrNameLst>
                                          <p:attrName>ppt_x</p:attrName>
                                        </p:attrNameLst>
                                      </p:cBhvr>
                                      <p:tavLst>
                                        <p:tav tm="0">
                                          <p:val>
                                            <p:strVal val="#ppt_x"/>
                                          </p:val>
                                        </p:tav>
                                        <p:tav tm="100000">
                                          <p:val>
                                            <p:strVal val="#ppt_x"/>
                                          </p:val>
                                        </p:tav>
                                      </p:tavLst>
                                    </p:anim>
                                    <p:anim calcmode="lin" valueType="num">
                                      <p:cBhvr>
                                        <p:cTn id="163" dur="1000" fill="hold"/>
                                        <p:tgtEl>
                                          <p:spTgt spid="101"/>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112"/>
                                        </p:tgtEl>
                                        <p:attrNameLst>
                                          <p:attrName>style.visibility</p:attrName>
                                        </p:attrNameLst>
                                      </p:cBhvr>
                                      <p:to>
                                        <p:strVal val="visible"/>
                                      </p:to>
                                    </p:set>
                                    <p:animEffect transition="in" filter="fade">
                                      <p:cBhvr>
                                        <p:cTn id="166" dur="1000"/>
                                        <p:tgtEl>
                                          <p:spTgt spid="112"/>
                                        </p:tgtEl>
                                      </p:cBhvr>
                                    </p:animEffect>
                                    <p:anim calcmode="lin" valueType="num">
                                      <p:cBhvr>
                                        <p:cTn id="167" dur="1000" fill="hold"/>
                                        <p:tgtEl>
                                          <p:spTgt spid="112"/>
                                        </p:tgtEl>
                                        <p:attrNameLst>
                                          <p:attrName>ppt_x</p:attrName>
                                        </p:attrNameLst>
                                      </p:cBhvr>
                                      <p:tavLst>
                                        <p:tav tm="0">
                                          <p:val>
                                            <p:strVal val="#ppt_x"/>
                                          </p:val>
                                        </p:tav>
                                        <p:tav tm="100000">
                                          <p:val>
                                            <p:strVal val="#ppt_x"/>
                                          </p:val>
                                        </p:tav>
                                      </p:tavLst>
                                    </p:anim>
                                    <p:anim calcmode="lin" valueType="num">
                                      <p:cBhvr>
                                        <p:cTn id="168" dur="1000" fill="hold"/>
                                        <p:tgtEl>
                                          <p:spTgt spid="112"/>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106"/>
                                        </p:tgtEl>
                                        <p:attrNameLst>
                                          <p:attrName>style.visibility</p:attrName>
                                        </p:attrNameLst>
                                      </p:cBhvr>
                                      <p:to>
                                        <p:strVal val="visible"/>
                                      </p:to>
                                    </p:set>
                                    <p:animEffect transition="in" filter="fade">
                                      <p:cBhvr>
                                        <p:cTn id="171" dur="1000"/>
                                        <p:tgtEl>
                                          <p:spTgt spid="106"/>
                                        </p:tgtEl>
                                      </p:cBhvr>
                                    </p:animEffect>
                                    <p:anim calcmode="lin" valueType="num">
                                      <p:cBhvr>
                                        <p:cTn id="172" dur="1000" fill="hold"/>
                                        <p:tgtEl>
                                          <p:spTgt spid="106"/>
                                        </p:tgtEl>
                                        <p:attrNameLst>
                                          <p:attrName>ppt_x</p:attrName>
                                        </p:attrNameLst>
                                      </p:cBhvr>
                                      <p:tavLst>
                                        <p:tav tm="0">
                                          <p:val>
                                            <p:strVal val="#ppt_x"/>
                                          </p:val>
                                        </p:tav>
                                        <p:tav tm="100000">
                                          <p:val>
                                            <p:strVal val="#ppt_x"/>
                                          </p:val>
                                        </p:tav>
                                      </p:tavLst>
                                    </p:anim>
                                    <p:anim calcmode="lin" valueType="num">
                                      <p:cBhvr>
                                        <p:cTn id="173" dur="1000" fill="hold"/>
                                        <p:tgtEl>
                                          <p:spTgt spid="106"/>
                                        </p:tgtEl>
                                        <p:attrNameLst>
                                          <p:attrName>ppt_y</p:attrName>
                                        </p:attrNameLst>
                                      </p:cBhvr>
                                      <p:tavLst>
                                        <p:tav tm="0">
                                          <p:val>
                                            <p:strVal val="#ppt_y+.1"/>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22"/>
                                        </p:tgtEl>
                                        <p:attrNameLst>
                                          <p:attrName>style.visibility</p:attrName>
                                        </p:attrNameLst>
                                      </p:cBhvr>
                                      <p:to>
                                        <p:strVal val="visible"/>
                                      </p:to>
                                    </p:set>
                                    <p:anim calcmode="lin" valueType="num">
                                      <p:cBhvr additive="base">
                                        <p:cTn id="176" dur="500" fill="hold"/>
                                        <p:tgtEl>
                                          <p:spTgt spid="122"/>
                                        </p:tgtEl>
                                        <p:attrNameLst>
                                          <p:attrName>ppt_x</p:attrName>
                                        </p:attrNameLst>
                                      </p:cBhvr>
                                      <p:tavLst>
                                        <p:tav tm="0">
                                          <p:val>
                                            <p:strVal val="0-#ppt_w/2"/>
                                          </p:val>
                                        </p:tav>
                                        <p:tav tm="100000">
                                          <p:val>
                                            <p:strVal val="#ppt_x"/>
                                          </p:val>
                                        </p:tav>
                                      </p:tavLst>
                                    </p:anim>
                                    <p:anim calcmode="lin" valueType="num">
                                      <p:cBhvr additive="base">
                                        <p:cTn id="177" dur="500" fill="hold"/>
                                        <p:tgtEl>
                                          <p:spTgt spid="122"/>
                                        </p:tgtEl>
                                        <p:attrNameLst>
                                          <p:attrName>ppt_y</p:attrName>
                                        </p:attrNameLst>
                                      </p:cBhvr>
                                      <p:tavLst>
                                        <p:tav tm="0">
                                          <p:val>
                                            <p:strVal val="#ppt_y"/>
                                          </p:val>
                                        </p:tav>
                                        <p:tav tm="100000">
                                          <p:val>
                                            <p:strVal val="#ppt_y"/>
                                          </p:val>
                                        </p:tav>
                                      </p:tavLst>
                                    </p:anim>
                                  </p:childTnLst>
                                </p:cTn>
                              </p:par>
                              <p:par>
                                <p:cTn id="178" presetID="42" presetClass="entr" presetSubtype="0" fill="hold" nodeType="withEffect">
                                  <p:stCondLst>
                                    <p:cond delay="0"/>
                                  </p:stCondLst>
                                  <p:childTnLst>
                                    <p:set>
                                      <p:cBhvr>
                                        <p:cTn id="179" dur="1" fill="hold">
                                          <p:stCondLst>
                                            <p:cond delay="0"/>
                                          </p:stCondLst>
                                        </p:cTn>
                                        <p:tgtEl>
                                          <p:spTgt spid="86"/>
                                        </p:tgtEl>
                                        <p:attrNameLst>
                                          <p:attrName>style.visibility</p:attrName>
                                        </p:attrNameLst>
                                      </p:cBhvr>
                                      <p:to>
                                        <p:strVal val="visible"/>
                                      </p:to>
                                    </p:set>
                                    <p:animEffect transition="in" filter="fade">
                                      <p:cBhvr>
                                        <p:cTn id="180" dur="1000"/>
                                        <p:tgtEl>
                                          <p:spTgt spid="86"/>
                                        </p:tgtEl>
                                      </p:cBhvr>
                                    </p:animEffect>
                                    <p:anim calcmode="lin" valueType="num">
                                      <p:cBhvr>
                                        <p:cTn id="181" dur="1000" fill="hold"/>
                                        <p:tgtEl>
                                          <p:spTgt spid="86"/>
                                        </p:tgtEl>
                                        <p:attrNameLst>
                                          <p:attrName>ppt_x</p:attrName>
                                        </p:attrNameLst>
                                      </p:cBhvr>
                                      <p:tavLst>
                                        <p:tav tm="0">
                                          <p:val>
                                            <p:strVal val="#ppt_x"/>
                                          </p:val>
                                        </p:tav>
                                        <p:tav tm="100000">
                                          <p:val>
                                            <p:strVal val="#ppt_x"/>
                                          </p:val>
                                        </p:tav>
                                      </p:tavLst>
                                    </p:anim>
                                    <p:anim calcmode="lin" valueType="num">
                                      <p:cBhvr>
                                        <p:cTn id="182"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2" presetClass="entr" presetSubtype="0" fill="hold" grpId="0" nodeType="click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fade">
                                      <p:cBhvr>
                                        <p:cTn id="187" dur="1000"/>
                                        <p:tgtEl>
                                          <p:spTgt spid="46"/>
                                        </p:tgtEl>
                                      </p:cBhvr>
                                    </p:animEffect>
                                    <p:anim calcmode="lin" valueType="num">
                                      <p:cBhvr>
                                        <p:cTn id="188" dur="1000" fill="hold"/>
                                        <p:tgtEl>
                                          <p:spTgt spid="46"/>
                                        </p:tgtEl>
                                        <p:attrNameLst>
                                          <p:attrName>ppt_x</p:attrName>
                                        </p:attrNameLst>
                                      </p:cBhvr>
                                      <p:tavLst>
                                        <p:tav tm="0">
                                          <p:val>
                                            <p:strVal val="#ppt_x"/>
                                          </p:val>
                                        </p:tav>
                                        <p:tav tm="100000">
                                          <p:val>
                                            <p:strVal val="#ppt_x"/>
                                          </p:val>
                                        </p:tav>
                                      </p:tavLst>
                                    </p:anim>
                                    <p:anim calcmode="lin" valueType="num">
                                      <p:cBhvr>
                                        <p:cTn id="189" dur="1000" fill="hold"/>
                                        <p:tgtEl>
                                          <p:spTgt spid="46"/>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95"/>
                                        </p:tgtEl>
                                        <p:attrNameLst>
                                          <p:attrName>style.visibility</p:attrName>
                                        </p:attrNameLst>
                                      </p:cBhvr>
                                      <p:to>
                                        <p:strVal val="visible"/>
                                      </p:to>
                                    </p:set>
                                    <p:animEffect transition="in" filter="fade">
                                      <p:cBhvr>
                                        <p:cTn id="192" dur="1000"/>
                                        <p:tgtEl>
                                          <p:spTgt spid="95"/>
                                        </p:tgtEl>
                                      </p:cBhvr>
                                    </p:animEffect>
                                    <p:anim calcmode="lin" valueType="num">
                                      <p:cBhvr>
                                        <p:cTn id="193" dur="1000" fill="hold"/>
                                        <p:tgtEl>
                                          <p:spTgt spid="95"/>
                                        </p:tgtEl>
                                        <p:attrNameLst>
                                          <p:attrName>ppt_x</p:attrName>
                                        </p:attrNameLst>
                                      </p:cBhvr>
                                      <p:tavLst>
                                        <p:tav tm="0">
                                          <p:val>
                                            <p:strVal val="#ppt_x"/>
                                          </p:val>
                                        </p:tav>
                                        <p:tav tm="100000">
                                          <p:val>
                                            <p:strVal val="#ppt_x"/>
                                          </p:val>
                                        </p:tav>
                                      </p:tavLst>
                                    </p:anim>
                                    <p:anim calcmode="lin" valueType="num">
                                      <p:cBhvr>
                                        <p:cTn id="194" dur="1000" fill="hold"/>
                                        <p:tgtEl>
                                          <p:spTgt spid="95"/>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102"/>
                                        </p:tgtEl>
                                        <p:attrNameLst>
                                          <p:attrName>style.visibility</p:attrName>
                                        </p:attrNameLst>
                                      </p:cBhvr>
                                      <p:to>
                                        <p:strVal val="visible"/>
                                      </p:to>
                                    </p:set>
                                    <p:animEffect transition="in" filter="fade">
                                      <p:cBhvr>
                                        <p:cTn id="197" dur="1000"/>
                                        <p:tgtEl>
                                          <p:spTgt spid="102"/>
                                        </p:tgtEl>
                                      </p:cBhvr>
                                    </p:animEffect>
                                    <p:anim calcmode="lin" valueType="num">
                                      <p:cBhvr>
                                        <p:cTn id="198" dur="1000" fill="hold"/>
                                        <p:tgtEl>
                                          <p:spTgt spid="102"/>
                                        </p:tgtEl>
                                        <p:attrNameLst>
                                          <p:attrName>ppt_x</p:attrName>
                                        </p:attrNameLst>
                                      </p:cBhvr>
                                      <p:tavLst>
                                        <p:tav tm="0">
                                          <p:val>
                                            <p:strVal val="#ppt_x"/>
                                          </p:val>
                                        </p:tav>
                                        <p:tav tm="100000">
                                          <p:val>
                                            <p:strVal val="#ppt_x"/>
                                          </p:val>
                                        </p:tav>
                                      </p:tavLst>
                                    </p:anim>
                                    <p:anim calcmode="lin" valueType="num">
                                      <p:cBhvr>
                                        <p:cTn id="199" dur="1000" fill="hold"/>
                                        <p:tgtEl>
                                          <p:spTgt spid="102"/>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15"/>
                                        </p:tgtEl>
                                        <p:attrNameLst>
                                          <p:attrName>style.visibility</p:attrName>
                                        </p:attrNameLst>
                                      </p:cBhvr>
                                      <p:to>
                                        <p:strVal val="visible"/>
                                      </p:to>
                                    </p:set>
                                    <p:animEffect transition="in" filter="fade">
                                      <p:cBhvr>
                                        <p:cTn id="202" dur="1000"/>
                                        <p:tgtEl>
                                          <p:spTgt spid="115"/>
                                        </p:tgtEl>
                                      </p:cBhvr>
                                    </p:animEffect>
                                    <p:anim calcmode="lin" valueType="num">
                                      <p:cBhvr>
                                        <p:cTn id="203" dur="1000" fill="hold"/>
                                        <p:tgtEl>
                                          <p:spTgt spid="115"/>
                                        </p:tgtEl>
                                        <p:attrNameLst>
                                          <p:attrName>ppt_x</p:attrName>
                                        </p:attrNameLst>
                                      </p:cBhvr>
                                      <p:tavLst>
                                        <p:tav tm="0">
                                          <p:val>
                                            <p:strVal val="#ppt_x"/>
                                          </p:val>
                                        </p:tav>
                                        <p:tav tm="100000">
                                          <p:val>
                                            <p:strVal val="#ppt_x"/>
                                          </p:val>
                                        </p:tav>
                                      </p:tavLst>
                                    </p:anim>
                                    <p:anim calcmode="lin" valueType="num">
                                      <p:cBhvr>
                                        <p:cTn id="204" dur="1000" fill="hold"/>
                                        <p:tgtEl>
                                          <p:spTgt spid="115"/>
                                        </p:tgtEl>
                                        <p:attrNameLst>
                                          <p:attrName>ppt_y</p:attrName>
                                        </p:attrNameLst>
                                      </p:cBhvr>
                                      <p:tavLst>
                                        <p:tav tm="0">
                                          <p:val>
                                            <p:strVal val="#ppt_y+.1"/>
                                          </p:val>
                                        </p:tav>
                                        <p:tav tm="100000">
                                          <p:val>
                                            <p:strVal val="#ppt_y"/>
                                          </p:val>
                                        </p:tav>
                                      </p:tavLst>
                                    </p:anim>
                                  </p:childTnLst>
                                </p:cTn>
                              </p:par>
                              <p:par>
                                <p:cTn id="205" presetID="2" presetClass="entr" presetSubtype="8" fill="hold" grpId="0" nodeType="withEffect">
                                  <p:stCondLst>
                                    <p:cond delay="0"/>
                                  </p:stCondLst>
                                  <p:childTnLst>
                                    <p:set>
                                      <p:cBhvr>
                                        <p:cTn id="206" dur="1" fill="hold">
                                          <p:stCondLst>
                                            <p:cond delay="0"/>
                                          </p:stCondLst>
                                        </p:cTn>
                                        <p:tgtEl>
                                          <p:spTgt spid="123"/>
                                        </p:tgtEl>
                                        <p:attrNameLst>
                                          <p:attrName>style.visibility</p:attrName>
                                        </p:attrNameLst>
                                      </p:cBhvr>
                                      <p:to>
                                        <p:strVal val="visible"/>
                                      </p:to>
                                    </p:set>
                                    <p:anim calcmode="lin" valueType="num">
                                      <p:cBhvr additive="base">
                                        <p:cTn id="207" dur="500" fill="hold"/>
                                        <p:tgtEl>
                                          <p:spTgt spid="123"/>
                                        </p:tgtEl>
                                        <p:attrNameLst>
                                          <p:attrName>ppt_x</p:attrName>
                                        </p:attrNameLst>
                                      </p:cBhvr>
                                      <p:tavLst>
                                        <p:tav tm="0">
                                          <p:val>
                                            <p:strVal val="0-#ppt_w/2"/>
                                          </p:val>
                                        </p:tav>
                                        <p:tav tm="100000">
                                          <p:val>
                                            <p:strVal val="#ppt_x"/>
                                          </p:val>
                                        </p:tav>
                                      </p:tavLst>
                                    </p:anim>
                                    <p:anim calcmode="lin" valueType="num">
                                      <p:cBhvr additive="base">
                                        <p:cTn id="208"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83" grpId="0" animBg="1"/>
      <p:bldP spid="84" grpId="0" animBg="1"/>
      <p:bldP spid="85" grpId="0" animBg="1"/>
      <p:bldP spid="87" grpId="0" animBg="1"/>
      <p:bldP spid="88" grpId="0" animBg="1"/>
      <p:bldP spid="96" grpId="0" animBg="1"/>
      <p:bldP spid="97" grpId="0" animBg="1"/>
      <p:bldP spid="98" grpId="0" animBg="1"/>
      <p:bldP spid="99" grpId="0" animBg="1"/>
      <p:bldP spid="100" grpId="0" animBg="1"/>
      <p:bldP spid="101" grpId="0" animBg="1"/>
      <p:bldP spid="102" grpId="0" animBg="1"/>
      <p:bldP spid="103" grpId="0" animBg="1"/>
      <p:bldP spid="105" grpId="0"/>
      <p:bldP spid="106" grpId="0"/>
      <p:bldP spid="107" grpId="0"/>
      <p:bldP spid="108" grpId="0"/>
      <p:bldP spid="109" grpId="0"/>
      <p:bldP spid="110" grpId="0"/>
      <p:bldP spid="111" grpId="0" animBg="1"/>
      <p:bldP spid="112" grpId="0" animBg="1"/>
      <p:bldP spid="113" grpId="0" animBg="1"/>
      <p:bldP spid="114" grpId="0" animBg="1"/>
      <p:bldP spid="115" grpId="0" animBg="1"/>
      <p:bldP spid="119" grpId="0" animBg="1"/>
      <p:bldP spid="120" grpId="0" animBg="1"/>
      <p:bldP spid="121" grpId="0" animBg="1"/>
      <p:bldP spid="122" grpId="0" animBg="1"/>
      <p:bldP spid="12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7" name="TextBox 6"/>
          <p:cNvSpPr txBox="1"/>
          <p:nvPr/>
        </p:nvSpPr>
        <p:spPr>
          <a:xfrm>
            <a:off x="2120392" y="138500"/>
            <a:ext cx="7951216" cy="1491947"/>
          </a:xfrm>
          <a:prstGeom prst="rect">
            <a:avLst/>
          </a:prstGeom>
          <a:noFill/>
        </p:spPr>
        <p:txBody>
          <a:bodyPr wrap="none" rtlCol="0">
            <a:spAutoFit/>
          </a:bodyPr>
          <a:lstStyle/>
          <a:p>
            <a:pPr algn="ctr">
              <a:lnSpc>
                <a:spcPct val="150000"/>
              </a:lnSpc>
            </a:pPr>
            <a:r>
              <a:rPr lang="en-US" sz="3200" b="1" dirty="0">
                <a:solidFill>
                  <a:schemeClr val="accent1">
                    <a:lumMod val="50000"/>
                  </a:schemeClr>
                </a:solidFill>
                <a:latin typeface="Abadi" panose="020B0604020104020204" pitchFamily="34" charset="0"/>
                <a:cs typeface="Arial" panose="020B0604020202020204" pitchFamily="34" charset="0"/>
              </a:rPr>
              <a:t>UShop Training Materials – Table of Contents</a:t>
            </a:r>
          </a:p>
          <a:p>
            <a:pPr algn="ctr">
              <a:lnSpc>
                <a:spcPct val="150000"/>
              </a:lnSpc>
            </a:pPr>
            <a:r>
              <a:rPr lang="en-US" sz="3200" b="1" dirty="0">
                <a:solidFill>
                  <a:schemeClr val="accent1">
                    <a:lumMod val="50000"/>
                  </a:schemeClr>
                </a:solidFill>
                <a:latin typeface="Abadi" panose="020B0604020104020204" pitchFamily="34" charset="0"/>
                <a:cs typeface="Arial" panose="020B0604020202020204" pitchFamily="34" charset="0"/>
              </a:rPr>
              <a:t>Requisitioner – beyond Shopping</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6" name="TextBox 15">
            <a:extLst>
              <a:ext uri="{FF2B5EF4-FFF2-40B4-BE49-F238E27FC236}">
                <a16:creationId xmlns:a16="http://schemas.microsoft.com/office/drawing/2014/main" id="{EFE4A000-70AA-4CB7-97B3-9BF16B5AE996}"/>
              </a:ext>
            </a:extLst>
          </p:cNvPr>
          <p:cNvSpPr txBox="1"/>
          <p:nvPr/>
        </p:nvSpPr>
        <p:spPr>
          <a:xfrm>
            <a:off x="2209800" y="2206593"/>
            <a:ext cx="4419600" cy="3266985"/>
          </a:xfrm>
          <a:prstGeom prst="rect">
            <a:avLst/>
          </a:prstGeom>
          <a:noFill/>
        </p:spPr>
        <p:txBody>
          <a:bodyPr wrap="square" rtlCol="0">
            <a:spAutoFit/>
          </a:bodyPr>
          <a:lstStyle/>
          <a:p>
            <a:pPr marL="342900" indent="-342900">
              <a:lnSpc>
                <a:spcPct val="150000"/>
              </a:lnSpc>
              <a:buFont typeface="+mj-lt"/>
              <a:buAutoNum type="arabicPeriod"/>
            </a:pPr>
            <a:r>
              <a:rPr lang="en-US" sz="2000" dirty="0">
                <a:solidFill>
                  <a:srgbClr val="C00000"/>
                </a:solidFill>
                <a:hlinkClick r:id="rId4"/>
              </a:rPr>
              <a:t>Shopper Training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rPr>
              <a:t>Checklist</a:t>
            </a:r>
            <a:endParaRPr lang="en-US" sz="2000" dirty="0">
              <a:latin typeface="Arial" panose="020B0604020202020204" pitchFamily="34" charset="0"/>
              <a:cs typeface="Arial" panose="020B0604020202020204" pitchFamily="34" charset="0"/>
              <a:hlinkClick r:id="rId5" action="ppaction://hlinksldjump"/>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5" action="ppaction://hlinksldjump"/>
              </a:rPr>
              <a:t>Requisition Workflow</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Approving Orders</a:t>
            </a: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7" action="ppaction://hlinksldjump"/>
              </a:rPr>
              <a:t>Change Orders</a:t>
            </a:r>
            <a:endParaRPr lang="en-US" sz="2000" dirty="0">
              <a:latin typeface="Arial" panose="020B0604020202020204" pitchFamily="34" charset="0"/>
              <a:cs typeface="Arial" panose="020B0604020202020204" pitchFamily="34" charset="0"/>
              <a:hlinkClick r:id="rId8" action="ppaction://hlinksldjump"/>
            </a:endParaRPr>
          </a:p>
          <a:p>
            <a:pPr marL="342900" indent="-342900">
              <a:lnSpc>
                <a:spcPct val="150000"/>
              </a:lnSpc>
              <a:buFont typeface="+mj-lt"/>
              <a:buAutoNum type="arabicPeriod"/>
            </a:pPr>
            <a:endParaRPr lang="en-US" sz="2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C9F2FDC-F1C5-41B6-BC5F-FC9A28440652}"/>
              </a:ext>
            </a:extLst>
          </p:cNvPr>
          <p:cNvSpPr txBox="1"/>
          <p:nvPr/>
        </p:nvSpPr>
        <p:spPr>
          <a:xfrm>
            <a:off x="6858000" y="2206593"/>
            <a:ext cx="3886200" cy="2343655"/>
          </a:xfrm>
          <a:prstGeom prst="rect">
            <a:avLst/>
          </a:prstGeom>
          <a:noFill/>
        </p:spPr>
        <p:txBody>
          <a:bodyPr wrap="square" rtlCol="0">
            <a:spAutoFit/>
          </a:bodyPr>
          <a:lstStyle/>
          <a:p>
            <a:pPr marL="457200" indent="-4572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9" action="ppaction://hlinksldjump"/>
              </a:rPr>
              <a:t>Invoicing &amp; Payment</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0" action="ppaction://hlinksldjump"/>
              </a:rPr>
              <a:t>Closing 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1" action="ppaction://hlinksldjump"/>
              </a:rPr>
              <a:t>Reports &amp; Searching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2" action="ppaction://hlinksldjump"/>
              </a:rPr>
              <a:t>Tips &amp; Tricks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3" action="ppaction://hlinksldjump"/>
              </a:rPr>
              <a:t>Help Resources</a:t>
            </a:r>
            <a:endParaRPr lang="en-US" sz="2000" dirty="0">
              <a:latin typeface="Arial" panose="020B0604020202020204" pitchFamily="34" charset="0"/>
              <a:cs typeface="Arial" panose="020B0604020202020204" pitchFamily="34" charset="0"/>
            </a:endParaRPr>
          </a:p>
        </p:txBody>
      </p:sp>
      <p:sp>
        <p:nvSpPr>
          <p:cNvPr id="18" name="Star: 5 Points 17">
            <a:extLst>
              <a:ext uri="{FF2B5EF4-FFF2-40B4-BE49-F238E27FC236}">
                <a16:creationId xmlns:a16="http://schemas.microsoft.com/office/drawing/2014/main" id="{1331ACDA-1D01-429F-9C6F-D94478735FF0}"/>
              </a:ext>
            </a:extLst>
          </p:cNvPr>
          <p:cNvSpPr/>
          <p:nvPr/>
        </p:nvSpPr>
        <p:spPr>
          <a:xfrm>
            <a:off x="1905000" y="2700225"/>
            <a:ext cx="381000" cy="343501"/>
          </a:xfrm>
          <a:prstGeom prst="star5">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DD29DDC-AE72-473C-BAF5-3212DB8E52CD}"/>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2021 | University of Utah | Financial Services</a:t>
            </a:r>
          </a:p>
        </p:txBody>
      </p:sp>
    </p:spTree>
    <p:extLst>
      <p:ext uri="{BB962C8B-B14F-4D97-AF65-F5344CB8AC3E}">
        <p14:creationId xmlns:p14="http://schemas.microsoft.com/office/powerpoint/2010/main" val="359876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0" name="Rectangle 9">
            <a:extLst>
              <a:ext uri="{FF2B5EF4-FFF2-40B4-BE49-F238E27FC236}">
                <a16:creationId xmlns:a16="http://schemas.microsoft.com/office/drawing/2014/main" id="{F0471F33-DD9D-4E1B-A1B4-34BD0B69A05A}"/>
              </a:ext>
            </a:extLst>
          </p:cNvPr>
          <p:cNvSpPr/>
          <p:nvPr/>
        </p:nvSpPr>
        <p:spPr>
          <a:xfrm>
            <a:off x="934186" y="1066923"/>
            <a:ext cx="5290936" cy="369332"/>
          </a:xfrm>
          <a:prstGeom prst="rect">
            <a:avLst/>
          </a:prstGeom>
        </p:spPr>
        <p:txBody>
          <a:bodyPr wrap="none">
            <a:spAutoFit/>
          </a:bodyPr>
          <a:lstStyle/>
          <a:p>
            <a:pPr algn="ctr"/>
            <a:r>
              <a:rPr lang="en-US" b="1" spc="300" dirty="0">
                <a:solidFill>
                  <a:schemeClr val="accent5">
                    <a:lumMod val="50000"/>
                  </a:schemeClr>
                </a:solidFill>
              </a:rPr>
              <a:t>Create a Requisition (Order) - Shopper</a:t>
            </a:r>
          </a:p>
        </p:txBody>
      </p:sp>
      <p:sp>
        <p:nvSpPr>
          <p:cNvPr id="11" name="TextBox 10">
            <a:extLst>
              <a:ext uri="{FF2B5EF4-FFF2-40B4-BE49-F238E27FC236}">
                <a16:creationId xmlns:a16="http://schemas.microsoft.com/office/drawing/2014/main" id="{D79DF956-98F5-426E-9E7B-2FB3F390CA45}"/>
              </a:ext>
            </a:extLst>
          </p:cNvPr>
          <p:cNvSpPr txBox="1"/>
          <p:nvPr/>
        </p:nvSpPr>
        <p:spPr>
          <a:xfrm>
            <a:off x="1914816" y="1322130"/>
            <a:ext cx="7869015" cy="2617320"/>
          </a:xfrm>
          <a:prstGeom prst="rect">
            <a:avLst/>
          </a:prstGeom>
          <a:noFill/>
        </p:spPr>
        <p:txBody>
          <a:bodyPr wrap="square" rtlCol="0">
            <a:spAutoFit/>
          </a:bodyPr>
          <a:lstStyle/>
          <a:p>
            <a:pPr marL="342900" indent="-342900">
              <a:lnSpc>
                <a:spcPct val="200000"/>
              </a:lnSpc>
              <a:buFont typeface="Wingdings" panose="05000000000000000000" pitchFamily="2" charset="2"/>
              <a:buChar char="q"/>
            </a:pPr>
            <a:r>
              <a:rPr lang="en-US" sz="1400" dirty="0">
                <a:hlinkClick r:id="rId4"/>
              </a:rPr>
              <a:t>Shop</a:t>
            </a:r>
            <a:r>
              <a:rPr lang="en-US" sz="1400" dirty="0"/>
              <a:t>					See </a:t>
            </a:r>
            <a:r>
              <a:rPr lang="en-US" sz="1400" u="sng" dirty="0">
                <a:hlinkClick r:id="rId5"/>
              </a:rPr>
              <a:t>One UShop</a:t>
            </a:r>
            <a:r>
              <a:rPr lang="en-US" sz="1400" dirty="0"/>
              <a:t>  page 8 for help </a:t>
            </a:r>
          </a:p>
          <a:p>
            <a:pPr marL="342900" indent="-342900">
              <a:lnSpc>
                <a:spcPct val="200000"/>
              </a:lnSpc>
              <a:buFont typeface="Wingdings" panose="05000000000000000000" pitchFamily="2" charset="2"/>
              <a:buChar char="q"/>
            </a:pPr>
            <a:r>
              <a:rPr lang="en-US" sz="1400" dirty="0"/>
              <a:t>Click Cart Icon – To get to your Cart		 See </a:t>
            </a:r>
            <a:r>
              <a:rPr lang="en-US" sz="1400" u="sng" dirty="0">
                <a:hlinkClick r:id="rId5"/>
              </a:rPr>
              <a:t>One UShop</a:t>
            </a:r>
            <a:r>
              <a:rPr lang="en-US" sz="1400" dirty="0"/>
              <a:t>  page 8 for help </a:t>
            </a:r>
          </a:p>
          <a:p>
            <a:pPr marL="342900" indent="-342900">
              <a:lnSpc>
                <a:spcPct val="200000"/>
              </a:lnSpc>
              <a:buFont typeface="Wingdings" panose="05000000000000000000" pitchFamily="2" charset="2"/>
              <a:buChar char="q"/>
            </a:pPr>
            <a:r>
              <a:rPr lang="en-US" sz="1400" dirty="0"/>
              <a:t>Proceed to Checkout			 See </a:t>
            </a:r>
            <a:r>
              <a:rPr lang="en-US" sz="1400" u="sng" dirty="0">
                <a:hlinkClick r:id="rId5"/>
              </a:rPr>
              <a:t>One UShop</a:t>
            </a:r>
            <a:r>
              <a:rPr lang="en-US" sz="1400" dirty="0"/>
              <a:t>  page 9 for help </a:t>
            </a:r>
          </a:p>
          <a:p>
            <a:pPr marL="342900" indent="-342900">
              <a:lnSpc>
                <a:spcPct val="200000"/>
              </a:lnSpc>
              <a:buFont typeface="Wingdings" panose="05000000000000000000" pitchFamily="2" charset="2"/>
              <a:buChar char="q"/>
            </a:pPr>
            <a:r>
              <a:rPr lang="en-US" sz="1400" dirty="0"/>
              <a:t>Add </a:t>
            </a:r>
            <a:r>
              <a:rPr lang="en-US" sz="1400" dirty="0" err="1">
                <a:hlinkClick r:id="rId6"/>
              </a:rPr>
              <a:t>Shipto</a:t>
            </a:r>
            <a:r>
              <a:rPr lang="en-US" sz="1400" dirty="0">
                <a:hlinkClick r:id="rId6"/>
              </a:rPr>
              <a:t> Address</a:t>
            </a:r>
            <a:r>
              <a:rPr lang="en-US" sz="1400" dirty="0"/>
              <a:t>				 See </a:t>
            </a:r>
            <a:r>
              <a:rPr lang="en-US" sz="1400" u="sng" dirty="0">
                <a:hlinkClick r:id="rId5"/>
              </a:rPr>
              <a:t>One UShop</a:t>
            </a:r>
            <a:r>
              <a:rPr lang="en-US" sz="1400" dirty="0"/>
              <a:t>  page 9 for help </a:t>
            </a:r>
          </a:p>
          <a:p>
            <a:pPr marL="342900" indent="-342900">
              <a:lnSpc>
                <a:spcPct val="200000"/>
              </a:lnSpc>
              <a:buFont typeface="Wingdings" panose="05000000000000000000" pitchFamily="2" charset="2"/>
              <a:buChar char="q"/>
            </a:pPr>
            <a:r>
              <a:rPr lang="en-US" sz="1400" dirty="0"/>
              <a:t>Add </a:t>
            </a:r>
            <a:r>
              <a:rPr lang="en-US" sz="1400" dirty="0">
                <a:hlinkClick r:id="rId7"/>
              </a:rPr>
              <a:t>Accounting Distribution</a:t>
            </a:r>
            <a:r>
              <a:rPr lang="en-US" sz="1400" dirty="0"/>
              <a:t>			 See </a:t>
            </a:r>
            <a:r>
              <a:rPr lang="en-US" sz="1400" u="sng" dirty="0">
                <a:hlinkClick r:id="rId5"/>
              </a:rPr>
              <a:t>One UShop</a:t>
            </a:r>
            <a:r>
              <a:rPr lang="en-US" sz="1400" dirty="0"/>
              <a:t>  page 9 for help </a:t>
            </a:r>
          </a:p>
          <a:p>
            <a:pPr marL="342900" indent="-342900">
              <a:lnSpc>
                <a:spcPct val="200000"/>
              </a:lnSpc>
              <a:buFont typeface="Wingdings" panose="05000000000000000000" pitchFamily="2" charset="2"/>
              <a:buChar char="q"/>
            </a:pPr>
            <a:r>
              <a:rPr lang="en-US" sz="1400" dirty="0"/>
              <a:t>Assign Cart to Requisitioner  			 See </a:t>
            </a:r>
            <a:r>
              <a:rPr lang="en-US" sz="1400" u="sng" dirty="0">
                <a:hlinkClick r:id="rId5"/>
              </a:rPr>
              <a:t>One UShop</a:t>
            </a:r>
            <a:r>
              <a:rPr lang="en-US" sz="1400" dirty="0"/>
              <a:t>  page 11 for help </a:t>
            </a:r>
          </a:p>
        </p:txBody>
      </p:sp>
      <p:sp>
        <p:nvSpPr>
          <p:cNvPr id="15" name="TextBox 14">
            <a:extLst>
              <a:ext uri="{FF2B5EF4-FFF2-40B4-BE49-F238E27FC236}">
                <a16:creationId xmlns:a16="http://schemas.microsoft.com/office/drawing/2014/main" id="{D16C0F1E-2E8A-4F7C-B1E4-6119FDCBBFFF}"/>
              </a:ext>
            </a:extLst>
          </p:cNvPr>
          <p:cNvSpPr txBox="1"/>
          <p:nvPr/>
        </p:nvSpPr>
        <p:spPr>
          <a:xfrm>
            <a:off x="4191000" y="6227458"/>
            <a:ext cx="1435073" cy="292388"/>
          </a:xfrm>
          <a:prstGeom prst="rect">
            <a:avLst/>
          </a:prstGeom>
          <a:noFill/>
        </p:spPr>
        <p:txBody>
          <a:bodyPr wrap="none" rtlCol="0">
            <a:spAutoFit/>
          </a:bodyPr>
          <a:lstStyle/>
          <a:p>
            <a:r>
              <a:rPr lang="en-US" sz="1300" u="sng" dirty="0">
                <a:hlinkClick r:id="rId8"/>
              </a:rPr>
              <a:t>Document Actions</a:t>
            </a:r>
            <a:endParaRPr lang="en-US" sz="1300" dirty="0"/>
          </a:p>
        </p:txBody>
      </p:sp>
      <p:sp>
        <p:nvSpPr>
          <p:cNvPr id="19" name="Rectangle 18">
            <a:extLst>
              <a:ext uri="{FF2B5EF4-FFF2-40B4-BE49-F238E27FC236}">
                <a16:creationId xmlns:a16="http://schemas.microsoft.com/office/drawing/2014/main" id="{77B735FA-1D9D-4B22-B89A-B842229B489A}"/>
              </a:ext>
            </a:extLst>
          </p:cNvPr>
          <p:cNvSpPr/>
          <p:nvPr/>
        </p:nvSpPr>
        <p:spPr>
          <a:xfrm>
            <a:off x="2978399" y="6227458"/>
            <a:ext cx="992579" cy="292388"/>
          </a:xfrm>
          <a:prstGeom prst="rect">
            <a:avLst/>
          </a:prstGeom>
        </p:spPr>
        <p:txBody>
          <a:bodyPr wrap="none">
            <a:spAutoFit/>
          </a:bodyPr>
          <a:lstStyle/>
          <a:p>
            <a:r>
              <a:rPr lang="en-US" sz="1300" u="sng" dirty="0">
                <a:hlinkClick r:id="rId5"/>
              </a:rPr>
              <a:t>One UShop</a:t>
            </a:r>
            <a:r>
              <a:rPr lang="en-US" sz="1300" dirty="0"/>
              <a:t> </a:t>
            </a:r>
          </a:p>
        </p:txBody>
      </p:sp>
      <p:sp>
        <p:nvSpPr>
          <p:cNvPr id="20" name="Rectangle 19">
            <a:extLst>
              <a:ext uri="{FF2B5EF4-FFF2-40B4-BE49-F238E27FC236}">
                <a16:creationId xmlns:a16="http://schemas.microsoft.com/office/drawing/2014/main" id="{03057B3C-E94C-479C-949D-6C44A0D9D422}"/>
              </a:ext>
            </a:extLst>
          </p:cNvPr>
          <p:cNvSpPr/>
          <p:nvPr/>
        </p:nvSpPr>
        <p:spPr>
          <a:xfrm>
            <a:off x="122040" y="6145167"/>
            <a:ext cx="2856359" cy="369332"/>
          </a:xfrm>
          <a:prstGeom prst="rect">
            <a:avLst/>
          </a:prstGeom>
        </p:spPr>
        <p:txBody>
          <a:bodyPr wrap="none">
            <a:spAutoFit/>
          </a:bodyPr>
          <a:lstStyle/>
          <a:p>
            <a:pPr algn="ctr"/>
            <a:r>
              <a:rPr lang="en-US" b="1" spc="300" dirty="0">
                <a:solidFill>
                  <a:schemeClr val="accent5">
                    <a:lumMod val="50000"/>
                  </a:schemeClr>
                </a:solidFill>
              </a:rPr>
              <a:t>Links to Other helps</a:t>
            </a:r>
          </a:p>
        </p:txBody>
      </p:sp>
      <p:sp>
        <p:nvSpPr>
          <p:cNvPr id="21" name="Rectangle 20">
            <a:extLst>
              <a:ext uri="{FF2B5EF4-FFF2-40B4-BE49-F238E27FC236}">
                <a16:creationId xmlns:a16="http://schemas.microsoft.com/office/drawing/2014/main" id="{1E561B4A-CE4B-4A5A-8733-CFCD544452A3}"/>
              </a:ext>
            </a:extLst>
          </p:cNvPr>
          <p:cNvSpPr/>
          <p:nvPr/>
        </p:nvSpPr>
        <p:spPr>
          <a:xfrm>
            <a:off x="862201" y="4246705"/>
            <a:ext cx="5994462" cy="369332"/>
          </a:xfrm>
          <a:prstGeom prst="rect">
            <a:avLst/>
          </a:prstGeom>
        </p:spPr>
        <p:txBody>
          <a:bodyPr wrap="none">
            <a:spAutoFit/>
          </a:bodyPr>
          <a:lstStyle/>
          <a:p>
            <a:pPr algn="ctr"/>
            <a:r>
              <a:rPr lang="en-US" b="1" spc="300" dirty="0">
                <a:solidFill>
                  <a:schemeClr val="accent5">
                    <a:lumMod val="50000"/>
                  </a:schemeClr>
                </a:solidFill>
              </a:rPr>
              <a:t>Create a Requisition (Order) - Requisitioner</a:t>
            </a:r>
          </a:p>
        </p:txBody>
      </p:sp>
      <p:sp>
        <p:nvSpPr>
          <p:cNvPr id="22" name="Rectangle 21">
            <a:extLst>
              <a:ext uri="{FF2B5EF4-FFF2-40B4-BE49-F238E27FC236}">
                <a16:creationId xmlns:a16="http://schemas.microsoft.com/office/drawing/2014/main" id="{66E6DBA1-F68D-43AF-BF48-31A68C606138}"/>
              </a:ext>
            </a:extLst>
          </p:cNvPr>
          <p:cNvSpPr/>
          <p:nvPr/>
        </p:nvSpPr>
        <p:spPr>
          <a:xfrm>
            <a:off x="1865658" y="4572000"/>
            <a:ext cx="6985887" cy="1384995"/>
          </a:xfrm>
          <a:prstGeom prst="rect">
            <a:avLst/>
          </a:prstGeom>
        </p:spPr>
        <p:txBody>
          <a:bodyPr wrap="none">
            <a:spAutoFit/>
          </a:bodyPr>
          <a:lstStyle/>
          <a:p>
            <a:pPr marL="285750" indent="-285750">
              <a:lnSpc>
                <a:spcPct val="150000"/>
              </a:lnSpc>
              <a:buSzPct val="100000"/>
              <a:buFont typeface="Wingdings" panose="05000000000000000000" pitchFamily="2" charset="2"/>
              <a:buChar char="q"/>
            </a:pPr>
            <a:r>
              <a:rPr lang="en-US" sz="1400" dirty="0"/>
              <a:t>Same as above</a:t>
            </a:r>
          </a:p>
          <a:p>
            <a:pPr marL="285750" indent="-285750">
              <a:lnSpc>
                <a:spcPct val="150000"/>
              </a:lnSpc>
              <a:buSzPct val="100000"/>
              <a:buFont typeface="Wingdings" panose="05000000000000000000" pitchFamily="2" charset="2"/>
              <a:buChar char="q"/>
            </a:pPr>
            <a:r>
              <a:rPr lang="en-US" sz="1400" dirty="0"/>
              <a:t>Proceed to Checkout Optional Fields - if needed</a:t>
            </a:r>
          </a:p>
          <a:p>
            <a:pPr marL="285750" indent="-285750">
              <a:lnSpc>
                <a:spcPct val="150000"/>
              </a:lnSpc>
              <a:buSzPct val="100000"/>
              <a:buFont typeface="Wingdings" panose="05000000000000000000" pitchFamily="2" charset="2"/>
              <a:buChar char="q"/>
            </a:pPr>
            <a:r>
              <a:rPr lang="en-US" sz="1400" dirty="0"/>
              <a:t>Ensure protected data is removed from the requisition, e.g.  Social Security Number (SSN)</a:t>
            </a:r>
          </a:p>
          <a:p>
            <a:pPr marL="285750" indent="-285750">
              <a:lnSpc>
                <a:spcPct val="150000"/>
              </a:lnSpc>
              <a:buSzPct val="100000"/>
              <a:buFont typeface="Wingdings" panose="05000000000000000000" pitchFamily="2" charset="2"/>
              <a:buChar char="q"/>
            </a:pPr>
            <a:r>
              <a:rPr lang="en-US" sz="1400" dirty="0"/>
              <a:t>Submit Requisition</a:t>
            </a:r>
          </a:p>
        </p:txBody>
      </p:sp>
      <p:sp>
        <p:nvSpPr>
          <p:cNvPr id="23" name="Rectangle 22">
            <a:extLst>
              <a:ext uri="{FF2B5EF4-FFF2-40B4-BE49-F238E27FC236}">
                <a16:creationId xmlns:a16="http://schemas.microsoft.com/office/drawing/2014/main" id="{5286DBF9-C123-4BDF-87A8-603F89F5C840}"/>
              </a:ext>
            </a:extLst>
          </p:cNvPr>
          <p:cNvSpPr/>
          <p:nvPr/>
        </p:nvSpPr>
        <p:spPr>
          <a:xfrm>
            <a:off x="0" y="22370"/>
            <a:ext cx="12192000" cy="584775"/>
          </a:xfrm>
          <a:prstGeom prst="rect">
            <a:avLst/>
          </a:prstGeom>
        </p:spPr>
        <p:txBody>
          <a:bodyPr wrap="square">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Summary - Checklist for Order Creation</a:t>
            </a:r>
            <a:endParaRPr lang="en-US" sz="3200" dirty="0">
              <a:latin typeface="Abadi" panose="020B0604020104020204" pitchFamily="34" charset="0"/>
            </a:endParaRPr>
          </a:p>
        </p:txBody>
      </p:sp>
      <p:pic>
        <p:nvPicPr>
          <p:cNvPr id="24" name="Picture 23">
            <a:extLst>
              <a:ext uri="{FF2B5EF4-FFF2-40B4-BE49-F238E27FC236}">
                <a16:creationId xmlns:a16="http://schemas.microsoft.com/office/drawing/2014/main" id="{2DB50792-64C5-4120-AFAD-4A5E651A824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9371" t="10874" r="11479" b="8853"/>
          <a:stretch/>
        </p:blipFill>
        <p:spPr>
          <a:xfrm>
            <a:off x="496216" y="956133"/>
            <a:ext cx="442185" cy="448460"/>
          </a:xfrm>
          <a:prstGeom prst="flowChartConnector">
            <a:avLst/>
          </a:prstGeom>
        </p:spPr>
      </p:pic>
      <p:pic>
        <p:nvPicPr>
          <p:cNvPr id="25" name="Picture 24">
            <a:extLst>
              <a:ext uri="{FF2B5EF4-FFF2-40B4-BE49-F238E27FC236}">
                <a16:creationId xmlns:a16="http://schemas.microsoft.com/office/drawing/2014/main" id="{4C4AA540-8E02-4109-9DB1-E07048C5D4C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371" t="10874" r="11479" b="8853"/>
          <a:stretch/>
        </p:blipFill>
        <p:spPr>
          <a:xfrm>
            <a:off x="9711369" y="58579"/>
            <a:ext cx="499431" cy="506519"/>
          </a:xfrm>
          <a:prstGeom prst="flowChartConnector">
            <a:avLst/>
          </a:prstGeom>
        </p:spPr>
      </p:pic>
      <p:pic>
        <p:nvPicPr>
          <p:cNvPr id="26" name="Picture 25">
            <a:extLst>
              <a:ext uri="{FF2B5EF4-FFF2-40B4-BE49-F238E27FC236}">
                <a16:creationId xmlns:a16="http://schemas.microsoft.com/office/drawing/2014/main" id="{C6B8578D-0DF7-4B8D-A96A-74D306A41B5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9371" t="10874" r="11479" b="8853"/>
          <a:stretch/>
        </p:blipFill>
        <p:spPr>
          <a:xfrm>
            <a:off x="496215" y="4085286"/>
            <a:ext cx="442185" cy="448460"/>
          </a:xfrm>
          <a:prstGeom prst="flowChartConnector">
            <a:avLst/>
          </a:prstGeom>
        </p:spPr>
      </p:pic>
      <p:sp>
        <p:nvSpPr>
          <p:cNvPr id="27" name="TextBox 26">
            <a:extLst>
              <a:ext uri="{FF2B5EF4-FFF2-40B4-BE49-F238E27FC236}">
                <a16:creationId xmlns:a16="http://schemas.microsoft.com/office/drawing/2014/main" id="{0EFE168C-7DAE-41C0-837B-B9AD9E216F82}"/>
              </a:ext>
            </a:extLst>
          </p:cNvPr>
          <p:cNvSpPr txBox="1"/>
          <p:nvPr/>
        </p:nvSpPr>
        <p:spPr>
          <a:xfrm>
            <a:off x="6966385" y="6235152"/>
            <a:ext cx="1539845" cy="276999"/>
          </a:xfrm>
          <a:prstGeom prst="rect">
            <a:avLst/>
          </a:prstGeom>
          <a:noFill/>
        </p:spPr>
        <p:txBody>
          <a:bodyPr wrap="none" rtlCol="0">
            <a:spAutoFit/>
          </a:bodyPr>
          <a:lstStyle/>
          <a:p>
            <a:r>
              <a:rPr lang="en-US" sz="1200" dirty="0">
                <a:solidFill>
                  <a:srgbClr val="C00000"/>
                </a:solidFill>
                <a:hlinkClick r:id="rId11"/>
              </a:rPr>
              <a:t>Requisitioner Training</a:t>
            </a:r>
            <a:endParaRPr lang="en-US" sz="1200" dirty="0">
              <a:solidFill>
                <a:srgbClr val="C00000"/>
              </a:solidFill>
            </a:endParaRPr>
          </a:p>
        </p:txBody>
      </p:sp>
      <p:sp>
        <p:nvSpPr>
          <p:cNvPr id="28" name="TextBox 27">
            <a:extLst>
              <a:ext uri="{FF2B5EF4-FFF2-40B4-BE49-F238E27FC236}">
                <a16:creationId xmlns:a16="http://schemas.microsoft.com/office/drawing/2014/main" id="{9EBAF22A-FE1E-4689-86A7-A79B9E456F76}"/>
              </a:ext>
            </a:extLst>
          </p:cNvPr>
          <p:cNvSpPr txBox="1"/>
          <p:nvPr/>
        </p:nvSpPr>
        <p:spPr>
          <a:xfrm>
            <a:off x="5697509" y="6244036"/>
            <a:ext cx="1234762" cy="276999"/>
          </a:xfrm>
          <a:prstGeom prst="rect">
            <a:avLst/>
          </a:prstGeom>
          <a:noFill/>
        </p:spPr>
        <p:txBody>
          <a:bodyPr wrap="none" rtlCol="0">
            <a:spAutoFit/>
          </a:bodyPr>
          <a:lstStyle/>
          <a:p>
            <a:r>
              <a:rPr lang="en-US" sz="1200" dirty="0">
                <a:solidFill>
                  <a:srgbClr val="C00000"/>
                </a:solidFill>
                <a:hlinkClick r:id="rId12"/>
              </a:rPr>
              <a:t>Shopper Training</a:t>
            </a:r>
            <a:endParaRPr lang="en-US" sz="1200" dirty="0">
              <a:solidFill>
                <a:srgbClr val="C00000"/>
              </a:solidFill>
            </a:endParaRPr>
          </a:p>
        </p:txBody>
      </p:sp>
      <p:sp>
        <p:nvSpPr>
          <p:cNvPr id="29" name="TextBox 28">
            <a:extLst>
              <a:ext uri="{FF2B5EF4-FFF2-40B4-BE49-F238E27FC236}">
                <a16:creationId xmlns:a16="http://schemas.microsoft.com/office/drawing/2014/main" id="{037F37C8-53DA-450E-91FD-1A2E51A44804}"/>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2022 | University of Utah | Financial Services</a:t>
            </a:r>
          </a:p>
        </p:txBody>
      </p:sp>
    </p:spTree>
    <p:extLst>
      <p:ext uri="{BB962C8B-B14F-4D97-AF65-F5344CB8AC3E}">
        <p14:creationId xmlns:p14="http://schemas.microsoft.com/office/powerpoint/2010/main" val="252441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8305800" y="1"/>
            <a:ext cx="2286000" cy="276999"/>
          </a:xfrm>
          <a:prstGeom prst="rect">
            <a:avLst/>
          </a:prstGeom>
          <a:noFill/>
        </p:spPr>
        <p:txBody>
          <a:bodyPr wrap="square" rtlCol="0">
            <a:spAutoFit/>
          </a:bodyPr>
          <a:lstStyle/>
          <a:p>
            <a:r>
              <a:rPr lang="en-US" sz="1200" dirty="0">
                <a:solidFill>
                  <a:schemeClr val="bg1"/>
                </a:solidFill>
              </a:rPr>
              <a:t>FINANCIAL &amp; BUSINESS SERVICES</a:t>
            </a:r>
          </a:p>
        </p:txBody>
      </p:sp>
      <p:sp>
        <p:nvSpPr>
          <p:cNvPr id="7" name="TextBox 6"/>
          <p:cNvSpPr txBox="1"/>
          <p:nvPr/>
        </p:nvSpPr>
        <p:spPr>
          <a:xfrm>
            <a:off x="2269472" y="457200"/>
            <a:ext cx="7951215" cy="584775"/>
          </a:xfrm>
          <a:prstGeom prst="rect">
            <a:avLst/>
          </a:prstGeom>
          <a:noFill/>
        </p:spPr>
        <p:txBody>
          <a:bodyPr wrap="none" rtlCol="0">
            <a:spAutoFit/>
          </a:bodyPr>
          <a:lstStyle/>
          <a:p>
            <a:pPr algn="ctr"/>
            <a:r>
              <a:rPr lang="en-US" sz="3200" b="1" dirty="0">
                <a:solidFill>
                  <a:schemeClr val="accent1">
                    <a:lumMod val="50000"/>
                  </a:schemeClr>
                </a:solidFill>
                <a:latin typeface="Abadi" panose="020B0604020104020204" pitchFamily="34" charset="0"/>
                <a:cs typeface="Arial" panose="020B0604020202020204" pitchFamily="34" charset="0"/>
              </a:rPr>
              <a:t>UShop Training Materials – Table of Contents</a:t>
            </a:r>
          </a:p>
        </p:txBody>
      </p:sp>
      <p:sp>
        <p:nvSpPr>
          <p:cNvPr id="12" name="Rectangle 11">
            <a:extLst>
              <a:ext uri="{FF2B5EF4-FFF2-40B4-BE49-F238E27FC236}">
                <a16:creationId xmlns:a16="http://schemas.microsoft.com/office/drawing/2014/main" id="{31B403D4-55F2-4EA3-AC70-088AB858A947}"/>
              </a:ext>
            </a:extLst>
          </p:cNvPr>
          <p:cNvSpPr/>
          <p:nvPr/>
        </p:nvSpPr>
        <p:spPr>
          <a:xfrm>
            <a:off x="0" y="6514499"/>
            <a:ext cx="12192000" cy="343501"/>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CA4FF1FA-2897-48E5-9401-7C39730985D8}"/>
              </a:ext>
            </a:extLst>
          </p:cNvPr>
          <p:cNvPicPr>
            <a:picLocks noChangeAspect="1"/>
          </p:cNvPicPr>
          <p:nvPr/>
        </p:nvPicPr>
        <p:blipFill>
          <a:blip r:embed="rId3"/>
          <a:stretch>
            <a:fillRect/>
          </a:stretch>
        </p:blipFill>
        <p:spPr>
          <a:xfrm>
            <a:off x="52762" y="6553201"/>
            <a:ext cx="696250" cy="269082"/>
          </a:xfrm>
          <a:prstGeom prst="rect">
            <a:avLst/>
          </a:prstGeom>
          <a:ln>
            <a:solidFill>
              <a:schemeClr val="tx1">
                <a:lumMod val="50000"/>
                <a:lumOff val="50000"/>
              </a:schemeClr>
            </a:solidFill>
          </a:ln>
        </p:spPr>
      </p:pic>
      <p:sp>
        <p:nvSpPr>
          <p:cNvPr id="10" name="TextBox 9">
            <a:extLst>
              <a:ext uri="{FF2B5EF4-FFF2-40B4-BE49-F238E27FC236}">
                <a16:creationId xmlns:a16="http://schemas.microsoft.com/office/drawing/2014/main" id="{49D2D358-F8F3-4AF8-921E-633B27A0015A}"/>
              </a:ext>
            </a:extLst>
          </p:cNvPr>
          <p:cNvSpPr txBox="1"/>
          <p:nvPr/>
        </p:nvSpPr>
        <p:spPr>
          <a:xfrm>
            <a:off x="2269472" y="2021804"/>
            <a:ext cx="4419600" cy="3266985"/>
          </a:xfrm>
          <a:prstGeom prst="rect">
            <a:avLst/>
          </a:prstGeom>
          <a:noFill/>
        </p:spPr>
        <p:txBody>
          <a:bodyPr wrap="square" rtlCol="0">
            <a:spAutoFit/>
          </a:bodyPr>
          <a:lstStyle/>
          <a:p>
            <a:pPr marL="342900" indent="-342900">
              <a:lnSpc>
                <a:spcPct val="150000"/>
              </a:lnSpc>
              <a:buFont typeface="+mj-lt"/>
              <a:buAutoNum type="arabicPeriod"/>
            </a:pPr>
            <a:r>
              <a:rPr lang="en-US" sz="2000" dirty="0">
                <a:solidFill>
                  <a:srgbClr val="C00000"/>
                </a:solidFill>
                <a:hlinkClick r:id="rId4"/>
              </a:rPr>
              <a:t>Shopper Training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rPr>
              <a:t>Checklist</a:t>
            </a:r>
            <a:endParaRPr lang="en-US" sz="2000" dirty="0">
              <a:latin typeface="Arial" panose="020B0604020202020204" pitchFamily="34" charset="0"/>
              <a:cs typeface="Arial" panose="020B0604020202020204" pitchFamily="34" charset="0"/>
              <a:hlinkClick r:id="rId5" action="ppaction://hlinksldjump"/>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5" action="ppaction://hlinksldjump"/>
              </a:rPr>
              <a:t>Requisition Workflow</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Approving Orders</a:t>
            </a: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6" action="ppaction://hlinksldjump"/>
              </a:rPr>
              <a:t>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US" sz="2000" dirty="0">
                <a:latin typeface="Arial" panose="020B0604020202020204" pitchFamily="34" charset="0"/>
                <a:cs typeface="Arial" panose="020B0604020202020204" pitchFamily="34" charset="0"/>
                <a:hlinkClick r:id="rId7" action="ppaction://hlinksldjump"/>
              </a:rPr>
              <a:t>Change Orders</a:t>
            </a:r>
            <a:endParaRPr lang="en-US" sz="2000" dirty="0">
              <a:latin typeface="Arial" panose="020B0604020202020204" pitchFamily="34" charset="0"/>
              <a:cs typeface="Arial" panose="020B0604020202020204" pitchFamily="34" charset="0"/>
              <a:hlinkClick r:id="rId8" action="ppaction://hlinksldjump"/>
            </a:endParaRPr>
          </a:p>
          <a:p>
            <a:pPr marL="342900" indent="-342900">
              <a:lnSpc>
                <a:spcPct val="150000"/>
              </a:lnSpc>
              <a:buFont typeface="+mj-lt"/>
              <a:buAutoNum type="arabicPeriod"/>
            </a:pPr>
            <a:endParaRPr 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DB7D4EB-D91C-4EFB-8C2F-3BA11CE0212B}"/>
              </a:ext>
            </a:extLst>
          </p:cNvPr>
          <p:cNvSpPr txBox="1"/>
          <p:nvPr/>
        </p:nvSpPr>
        <p:spPr>
          <a:xfrm>
            <a:off x="6858000" y="2021804"/>
            <a:ext cx="3886200" cy="2343655"/>
          </a:xfrm>
          <a:prstGeom prst="rect">
            <a:avLst/>
          </a:prstGeom>
          <a:noFill/>
        </p:spPr>
        <p:txBody>
          <a:bodyPr wrap="square" rtlCol="0">
            <a:spAutoFit/>
          </a:bodyPr>
          <a:lstStyle/>
          <a:p>
            <a:pPr marL="457200" indent="-4572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9" action="ppaction://hlinksldjump"/>
              </a:rPr>
              <a:t>Invoicing &amp; Payment</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0" action="ppaction://hlinksldjump"/>
              </a:rPr>
              <a:t>Closing Purchase Orders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1" action="ppaction://hlinksldjump"/>
              </a:rPr>
              <a:t>Reports &amp; Searching</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2" action="ppaction://hlinksldjump"/>
              </a:rPr>
              <a:t>Tips &amp; Tricks</a:t>
            </a:r>
            <a:endParaRPr lang="en-US" sz="2000" dirty="0">
              <a:latin typeface="Arial" panose="020B0604020202020204" pitchFamily="34" charset="0"/>
              <a:cs typeface="Arial" panose="020B0604020202020204" pitchFamily="34" charset="0"/>
            </a:endParaRPr>
          </a:p>
          <a:p>
            <a:pPr marL="342900" indent="-342900">
              <a:lnSpc>
                <a:spcPct val="150000"/>
              </a:lnSpc>
              <a:buFont typeface="+mj-lt"/>
              <a:buAutoNum type="arabicPeriod" startAt="7"/>
            </a:pPr>
            <a:r>
              <a:rPr lang="en-US" sz="2000" dirty="0">
                <a:latin typeface="Arial" panose="020B0604020202020204" pitchFamily="34" charset="0"/>
                <a:cs typeface="Arial" panose="020B0604020202020204" pitchFamily="34" charset="0"/>
                <a:hlinkClick r:id="rId13" action="ppaction://hlinksldjump"/>
              </a:rPr>
              <a:t>Help Resources</a:t>
            </a:r>
            <a:endParaRPr lang="en-US" sz="2000" dirty="0">
              <a:latin typeface="Arial" panose="020B0604020202020204" pitchFamily="34" charset="0"/>
              <a:cs typeface="Arial" panose="020B0604020202020204" pitchFamily="34" charset="0"/>
            </a:endParaRPr>
          </a:p>
        </p:txBody>
      </p:sp>
      <p:sp>
        <p:nvSpPr>
          <p:cNvPr id="15" name="Star: 5 Points 14">
            <a:extLst>
              <a:ext uri="{FF2B5EF4-FFF2-40B4-BE49-F238E27FC236}">
                <a16:creationId xmlns:a16="http://schemas.microsoft.com/office/drawing/2014/main" id="{477160D0-0F46-45C5-ACEF-E1CEFBC0D004}"/>
              </a:ext>
            </a:extLst>
          </p:cNvPr>
          <p:cNvSpPr/>
          <p:nvPr/>
        </p:nvSpPr>
        <p:spPr>
          <a:xfrm>
            <a:off x="1910044" y="3019264"/>
            <a:ext cx="381000" cy="343501"/>
          </a:xfrm>
          <a:prstGeom prst="star5">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9866C95-82AD-459A-B70E-F01AB39BBF8D}"/>
              </a:ext>
            </a:extLst>
          </p:cNvPr>
          <p:cNvSpPr txBox="1"/>
          <p:nvPr/>
        </p:nvSpPr>
        <p:spPr>
          <a:xfrm>
            <a:off x="9223798" y="6636219"/>
            <a:ext cx="3047629" cy="246221"/>
          </a:xfrm>
          <a:prstGeom prst="rect">
            <a:avLst/>
          </a:prstGeom>
          <a:noFill/>
          <a:ln>
            <a:noFill/>
          </a:ln>
        </p:spPr>
        <p:txBody>
          <a:bodyPr wrap="none" rtlCol="0">
            <a:spAutoFit/>
          </a:bodyPr>
          <a:lstStyle/>
          <a:p>
            <a:pPr lvl="1"/>
            <a:r>
              <a:rPr lang="en-US" sz="1000" b="1" dirty="0"/>
              <a:t>2021 | University of Utah | Financial Services</a:t>
            </a:r>
          </a:p>
        </p:txBody>
      </p:sp>
    </p:spTree>
    <p:extLst>
      <p:ext uri="{BB962C8B-B14F-4D97-AF65-F5344CB8AC3E}">
        <p14:creationId xmlns:p14="http://schemas.microsoft.com/office/powerpoint/2010/main" val="1662973358"/>
      </p:ext>
    </p:extLst>
  </p:cSld>
  <p:clrMapOvr>
    <a:masterClrMapping/>
  </p:clrMapOvr>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
      <a:dk1>
        <a:srgbClr val="545454"/>
      </a:dk1>
      <a:lt1>
        <a:srgbClr val="FFFFFF"/>
      </a:lt1>
      <a:dk2>
        <a:srgbClr val="545454"/>
      </a:dk2>
      <a:lt2>
        <a:srgbClr val="808080"/>
      </a:lt2>
      <a:accent1>
        <a:srgbClr val="DC9A4C"/>
      </a:accent1>
      <a:accent2>
        <a:srgbClr val="7F1603"/>
      </a:accent2>
      <a:accent3>
        <a:srgbClr val="FFFFFF"/>
      </a:accent3>
      <a:accent4>
        <a:srgbClr val="464646"/>
      </a:accent4>
      <a:accent5>
        <a:srgbClr val="EBCAB2"/>
      </a:accent5>
      <a:accent6>
        <a:srgbClr val="721302"/>
      </a:accent6>
      <a:hlink>
        <a:srgbClr val="687435"/>
      </a:hlink>
      <a:folHlink>
        <a:srgbClr val="677B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27570</TotalTime>
  <Words>4920</Words>
  <Application>Microsoft Office PowerPoint</Application>
  <PresentationFormat>Widescreen</PresentationFormat>
  <Paragraphs>632</Paragraphs>
  <Slides>39</Slides>
  <Notes>25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39</vt:i4>
      </vt:variant>
    </vt:vector>
  </HeadingPairs>
  <TitlesOfParts>
    <vt:vector size="54" baseType="lpstr">
      <vt:lpstr>ＭＳ Ｐゴシック</vt:lpstr>
      <vt:lpstr>Abadi</vt:lpstr>
      <vt:lpstr>Aharoni</vt:lpstr>
      <vt:lpstr>Arial</vt:lpstr>
      <vt:lpstr>Calibri</vt:lpstr>
      <vt:lpstr>Calibri Light</vt:lpstr>
      <vt:lpstr>Courier New</vt:lpstr>
      <vt:lpstr>Roboto</vt:lpstr>
      <vt:lpstr>Segoe UI</vt:lpstr>
      <vt:lpstr>Times</vt:lpstr>
      <vt:lpstr>Times New Roman</vt:lpstr>
      <vt:lpstr>Wingdings</vt:lpstr>
      <vt:lpstr>Theme3</vt:lpstr>
      <vt:lpstr>Blank Presentation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Jake O'Connor</dc:creator>
  <cp:lastModifiedBy>Heather Holley</cp:lastModifiedBy>
  <cp:revision>629</cp:revision>
  <cp:lastPrinted>2013-05-15T20:59:10Z</cp:lastPrinted>
  <dcterms:created xsi:type="dcterms:W3CDTF">2013-05-15T20:44:30Z</dcterms:created>
  <dcterms:modified xsi:type="dcterms:W3CDTF">2022-11-18T18:10:20Z</dcterms:modified>
</cp:coreProperties>
</file>