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5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9" r:id="rId4"/>
    <p:sldId id="260" r:id="rId5"/>
    <p:sldId id="269" r:id="rId6"/>
    <p:sldId id="263" r:id="rId7"/>
    <p:sldId id="283" r:id="rId8"/>
    <p:sldId id="282" r:id="rId9"/>
    <p:sldId id="278" r:id="rId10"/>
    <p:sldId id="275" r:id="rId11"/>
    <p:sldId id="274" r:id="rId12"/>
    <p:sldId id="277" r:id="rId13"/>
    <p:sldId id="271" r:id="rId14"/>
    <p:sldId id="280" r:id="rId15"/>
    <p:sldId id="281" r:id="rId16"/>
    <p:sldId id="279" r:id="rId17"/>
    <p:sldId id="276" r:id="rId18"/>
    <p:sldId id="261" r:id="rId1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0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7F2E5C6-66A6-4D75-8F0F-002EEF2996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9118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9892605-D368-425E-BA9D-3025F8258F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3377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487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FBE66AF-07C1-4FF7-99DA-76DEDBE377C1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3097912-6B9B-41FD-97F2-1C02B2EECF49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5904251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E1FE-29E3-4D3D-A7B8-A310509AB00A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7912-6B9B-41FD-97F2-1C02B2EECF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205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C6CF9-DE6C-4948-8B0B-F787A59161B5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7912-6B9B-41FD-97F2-1C02B2EECF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441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A0C5-DAFC-459A-AB35-2EA939E534BC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7912-6B9B-41FD-97F2-1C02B2EECF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819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33618D-979A-4CB6-8963-3C283345D8F7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097912-6B9B-41FD-97F2-1C02B2EECF4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232126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CA54-6AD7-4A37-AE07-505B52017253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7912-6B9B-41FD-97F2-1C02B2EECF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79142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61C6B-A369-4883-8F2F-4B59B9CE78C2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7912-6B9B-41FD-97F2-1C02B2EECF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87634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ED24-A00E-4671-9B5D-2A0CA54F45A3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7912-6B9B-41FD-97F2-1C02B2EECF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905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150C-8967-4640-886C-66E7BA3D1074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7912-6B9B-41FD-97F2-1C02B2EECF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897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1DEB1E-F9EC-4303-BA6F-6F4BA41D340F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097912-6B9B-41FD-97F2-1C02B2EECF4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8750520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D9FD6E-360D-486C-86FF-4D5318E692CD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097912-6B9B-41FD-97F2-1C02B2EECF4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1970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A6BDE15-0EAE-4685-9A60-27046703F22D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3097912-6B9B-41FD-97F2-1C02B2EECF4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6825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6" r:id="rId1"/>
    <p:sldLayoutId id="2147484167" r:id="rId2"/>
    <p:sldLayoutId id="2147484168" r:id="rId3"/>
    <p:sldLayoutId id="2147484169" r:id="rId4"/>
    <p:sldLayoutId id="2147484170" r:id="rId5"/>
    <p:sldLayoutId id="2147484171" r:id="rId6"/>
    <p:sldLayoutId id="2147484172" r:id="rId7"/>
    <p:sldLayoutId id="2147484173" r:id="rId8"/>
    <p:sldLayoutId id="2147484174" r:id="rId9"/>
    <p:sldLayoutId id="2147484175" r:id="rId10"/>
    <p:sldLayoutId id="2147484176" r:id="rId11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robin.love@admin.utah.edu" TargetMode="External"/><Relationship Id="rId2" Type="http://schemas.openxmlformats.org/officeDocument/2006/relationships/hyperlink" Target="mailto:mark.hamilton@admin.utah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obert.allen@admin.utah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7912-6B9B-41FD-97F2-1C02B2EECF49}" type="slidenum">
              <a:rPr lang="en-US" smtClean="0"/>
              <a:t>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867" y="5031809"/>
            <a:ext cx="2400300" cy="1714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47567" y="1449859"/>
            <a:ext cx="878977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RFTrack Asset Tracking Software for Capital and Noncapital Assets</a:t>
            </a:r>
          </a:p>
        </p:txBody>
      </p:sp>
    </p:spTree>
    <p:extLst>
      <p:ext uri="{BB962C8B-B14F-4D97-AF65-F5344CB8AC3E}">
        <p14:creationId xmlns:p14="http://schemas.microsoft.com/office/powerpoint/2010/main" val="73309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45326"/>
            <a:ext cx="9601200" cy="6745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CAPITAL and NONCAPITAL ASSET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208313"/>
            <a:ext cx="9901648" cy="5479869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CAPITAL ASSETS</a:t>
            </a:r>
            <a:r>
              <a:rPr lang="en-US" dirty="0" smtClean="0"/>
              <a:t>, $5,000 or greater, will continue to use the red tag format: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 smtClean="0"/>
              <a:t>NONCAPITAL ASSETS</a:t>
            </a:r>
            <a:r>
              <a:rPr lang="en-US" dirty="0" smtClean="0"/>
              <a:t>, $3,000 to $4,999, in RFTrack will continue to use the yellow tag format: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sz="1800" dirty="0" smtClean="0"/>
              <a:t>	</a:t>
            </a:r>
            <a:r>
              <a:rPr lang="en-US" sz="1800" dirty="0"/>
              <a:t>	</a:t>
            </a:r>
          </a:p>
          <a:p>
            <a:endParaRPr lang="en-US" dirty="0" smtClean="0"/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r>
              <a:rPr lang="en-US" dirty="0"/>
              <a:t>The Black Barcode Tags, used for computer related assets not tracked in other </a:t>
            </a:r>
            <a:r>
              <a:rPr lang="en-US" dirty="0" smtClean="0"/>
              <a:t>systems, </a:t>
            </a:r>
            <a:r>
              <a:rPr lang="en-US" dirty="0"/>
              <a:t>and other discretionary assets less than $3,000, not required in policy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7912-6B9B-41FD-97F2-1C02B2EECF49}" type="slidenum">
              <a:rPr lang="en-US" smtClean="0"/>
              <a:t>10</a:t>
            </a:fld>
            <a:endParaRPr lang="en-US" dirty="0"/>
          </a:p>
        </p:txBody>
      </p:sp>
      <p:pic>
        <p:nvPicPr>
          <p:cNvPr id="13" name="Picture 12"/>
          <p:cNvPicPr/>
          <p:nvPr/>
        </p:nvPicPr>
        <p:blipFill>
          <a:blip r:embed="rId2"/>
          <a:stretch>
            <a:fillRect/>
          </a:stretch>
        </p:blipFill>
        <p:spPr>
          <a:xfrm>
            <a:off x="2574468" y="1611765"/>
            <a:ext cx="2217420" cy="633730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3"/>
          <a:stretch>
            <a:fillRect/>
          </a:stretch>
        </p:blipFill>
        <p:spPr>
          <a:xfrm>
            <a:off x="7314064" y="1578519"/>
            <a:ext cx="1392555" cy="807720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4"/>
          <a:stretch>
            <a:fillRect/>
          </a:stretch>
        </p:blipFill>
        <p:spPr>
          <a:xfrm>
            <a:off x="3157395" y="2975652"/>
            <a:ext cx="2156460" cy="636270"/>
          </a:xfrm>
          <a:prstGeom prst="rect">
            <a:avLst/>
          </a:prstGeom>
        </p:spPr>
      </p:pic>
      <p:pic>
        <p:nvPicPr>
          <p:cNvPr id="16" name="Picture 15"/>
          <p:cNvPicPr/>
          <p:nvPr/>
        </p:nvPicPr>
        <p:blipFill>
          <a:blip r:embed="rId5"/>
          <a:stretch>
            <a:fillRect/>
          </a:stretch>
        </p:blipFill>
        <p:spPr>
          <a:xfrm>
            <a:off x="7314064" y="2866750"/>
            <a:ext cx="1348105" cy="854075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581162"/>
              </p:ext>
            </p:extLst>
          </p:nvPr>
        </p:nvGraphicFramePr>
        <p:xfrm>
          <a:off x="2032000" y="3840480"/>
          <a:ext cx="8128000" cy="927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7020144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719147793"/>
                    </a:ext>
                  </a:extLst>
                </a:gridCol>
              </a:tblGrid>
              <a:tr h="927463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Metal tags for IT (laptops/desktops)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and</a:t>
                      </a:r>
                    </a:p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metal or very near metal asset surfaces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Non-metal tags for asset surfaces such as plastic, wood, glass, etc., or &gt;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1” away from metal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3161796"/>
                  </a:ext>
                </a:extLst>
              </a:tr>
            </a:tbl>
          </a:graphicData>
        </a:graphic>
      </p:graphicFrame>
      <p:pic>
        <p:nvPicPr>
          <p:cNvPr id="11" name="Picture 10"/>
          <p:cNvPicPr/>
          <p:nvPr/>
        </p:nvPicPr>
        <p:blipFill>
          <a:blip r:embed="rId6"/>
          <a:stretch>
            <a:fillRect/>
          </a:stretch>
        </p:blipFill>
        <p:spPr>
          <a:xfrm>
            <a:off x="2787691" y="6053713"/>
            <a:ext cx="1346835" cy="601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78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RFID Tracking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 useBgFill="1"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 smtClean="0"/>
              <a:t>RFTrack Software Modules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Server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Mobile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Monitoring – Available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Check-Out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7912-6B9B-41FD-97F2-1C02B2EECF49}" type="slidenum">
              <a:rPr lang="en-US" smtClean="0"/>
              <a:t>11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2587" y="685800"/>
            <a:ext cx="6420256" cy="56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63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144997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RFTrack Server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0751" r="20751"/>
          <a:stretch>
            <a:fillRect/>
          </a:stretch>
        </p:blipFill>
        <p:spPr>
          <a:xfrm>
            <a:off x="5662748" y="134515"/>
            <a:ext cx="6529251" cy="6723484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194560"/>
            <a:ext cx="3855720" cy="36728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Web-based with no software on user’s workstation</a:t>
            </a:r>
          </a:p>
          <a:p>
            <a:r>
              <a:rPr lang="en-US" dirty="0" smtClean="0"/>
              <a:t>Departments can manage asset information on location, asset description, manufacturer, model serial number and tag number</a:t>
            </a:r>
          </a:p>
          <a:p>
            <a:r>
              <a:rPr lang="en-US" dirty="0"/>
              <a:t>Data import/export from PeopleSoft</a:t>
            </a:r>
          </a:p>
          <a:p>
            <a:r>
              <a:rPr lang="en-US" dirty="0" smtClean="0"/>
              <a:t>Custom fields</a:t>
            </a:r>
          </a:p>
          <a:p>
            <a:r>
              <a:rPr lang="en-US" dirty="0" smtClean="0"/>
              <a:t>Pictures of assets and documents</a:t>
            </a:r>
          </a:p>
          <a:p>
            <a:r>
              <a:rPr lang="en-US" dirty="0" smtClean="0"/>
              <a:t>Reporting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7912-6B9B-41FD-97F2-1C02B2EECF4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499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RFID Scanners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33841" r="33841"/>
          <a:stretch>
            <a:fillRect/>
          </a:stretch>
        </p:blipFill>
        <p:spPr>
          <a:prstGeom prst="rect">
            <a:avLst/>
          </a:prstGeom>
        </p:spPr>
      </p:pic>
      <p:sp useBgFill="1"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Zebra 3330R</a:t>
            </a:r>
          </a:p>
          <a:p>
            <a:r>
              <a:rPr lang="en-US" dirty="0" smtClean="0"/>
              <a:t>Reads both RFID and Barcodes Tags</a:t>
            </a:r>
          </a:p>
          <a:p>
            <a:r>
              <a:rPr lang="en-US" dirty="0" smtClean="0"/>
              <a:t>RFID is 15 to 20 times faster than manual processes reading up to 20 tags simultaneously</a:t>
            </a:r>
          </a:p>
          <a:p>
            <a:r>
              <a:rPr lang="en-US" dirty="0" smtClean="0"/>
              <a:t>Quickly locates missing assets</a:t>
            </a:r>
          </a:p>
          <a:p>
            <a:r>
              <a:rPr lang="en-US" dirty="0" smtClean="0"/>
              <a:t>Property Department will have a few scanners that can be checked out</a:t>
            </a:r>
          </a:p>
          <a:p>
            <a:r>
              <a:rPr lang="en-US" dirty="0" smtClean="0"/>
              <a:t>Departments can purchase for around $4,900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7912-6B9B-41FD-97F2-1C02B2EECF4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1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7912-6B9B-41FD-97F2-1C02B2EECF49}" type="slidenum">
              <a:rPr lang="en-US" smtClean="0"/>
              <a:t>14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24496" y="61188"/>
            <a:ext cx="6204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List View – Shows Assets – Can Filter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087" y="1080760"/>
            <a:ext cx="10855234" cy="537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067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7912-6B9B-41FD-97F2-1C02B2EECF49}" type="slidenum">
              <a:rPr lang="en-US" smtClean="0"/>
              <a:t>15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538" y="1136468"/>
            <a:ext cx="9854182" cy="51209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31029" y="261257"/>
            <a:ext cx="6244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Asset Tabs Group Asset Fields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127598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Accounting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RFTrack Inventory System</a:t>
            </a:r>
          </a:p>
          <a:p>
            <a:r>
              <a:rPr lang="en-US" dirty="0" smtClean="0"/>
              <a:t>RFTrack Training Guide and Video Tutorials</a:t>
            </a:r>
          </a:p>
          <a:p>
            <a:r>
              <a:rPr lang="en-US" dirty="0" smtClean="0"/>
              <a:t>Text Instructions of Video Tutorials</a:t>
            </a:r>
          </a:p>
          <a:p>
            <a:r>
              <a:rPr lang="en-US" dirty="0" smtClean="0"/>
              <a:t>Noncapital Inventory Upload Template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7912-6B9B-41FD-97F2-1C02B2EECF4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0669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Department’s Responsibilities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Assign an Inventory Controller.</a:t>
            </a:r>
          </a:p>
          <a:p>
            <a:r>
              <a:rPr lang="en-US" dirty="0"/>
              <a:t>Complete annual inventory of capital and noncapital </a:t>
            </a:r>
            <a:r>
              <a:rPr lang="en-US" dirty="0" smtClean="0"/>
              <a:t>equipment.</a:t>
            </a:r>
          </a:p>
          <a:p>
            <a:r>
              <a:rPr lang="en-US" dirty="0" smtClean="0"/>
              <a:t>Reinforce </a:t>
            </a:r>
            <a:r>
              <a:rPr lang="en-US" dirty="0"/>
              <a:t>University policies and procedures within the department. </a:t>
            </a:r>
            <a:endParaRPr lang="en-US" dirty="0" smtClean="0"/>
          </a:p>
          <a:p>
            <a:r>
              <a:rPr lang="en-US" dirty="0" smtClean="0"/>
              <a:t>Tag new equipment.</a:t>
            </a:r>
          </a:p>
          <a:p>
            <a:r>
              <a:rPr lang="en-US" dirty="0" smtClean="0"/>
              <a:t>Throughout </a:t>
            </a:r>
            <a:r>
              <a:rPr lang="en-US" dirty="0"/>
              <a:t>the year, advise Property Accounting regarding the </a:t>
            </a:r>
            <a:r>
              <a:rPr lang="en-US" dirty="0" smtClean="0"/>
              <a:t>changes to capital assets </a:t>
            </a:r>
            <a:r>
              <a:rPr lang="en-US" dirty="0"/>
              <a:t>by completing property forms. </a:t>
            </a:r>
            <a:endParaRPr lang="en-US" dirty="0" smtClean="0"/>
          </a:p>
          <a:p>
            <a:r>
              <a:rPr lang="en-US" dirty="0"/>
              <a:t>Maintain the accounting for noncapital assets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Provide annual noncapital asset listing to Property Accounting by May 31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r>
              <a:rPr lang="en-US" dirty="0" smtClean="0"/>
              <a:t>Report annually on lost or stolen equipment.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7912-6B9B-41FD-97F2-1C02B2EECF4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901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1828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Property Department Contact Information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64043"/>
            <a:ext cx="9601200" cy="5132173"/>
          </a:xfrm>
        </p:spPr>
        <p:txBody>
          <a:bodyPr>
            <a:normAutofit/>
          </a:bodyPr>
          <a:lstStyle/>
          <a:p>
            <a:r>
              <a:rPr lang="en-US" dirty="0" smtClean="0"/>
              <a:t>Mark Hamilton – Project Manager for the Noncapital and Leasing Projects</a:t>
            </a:r>
          </a:p>
          <a:p>
            <a:pPr lvl="1"/>
            <a:r>
              <a:rPr lang="en-US" dirty="0" smtClean="0">
                <a:hlinkClick r:id="rId2"/>
              </a:rPr>
              <a:t>mark.hamilton@admin.utah.edu</a:t>
            </a:r>
            <a:endParaRPr lang="en-US" dirty="0" smtClean="0"/>
          </a:p>
          <a:p>
            <a:pPr lvl="1"/>
            <a:r>
              <a:rPr lang="en-US" dirty="0" smtClean="0"/>
              <a:t>(801) 213-1401</a:t>
            </a:r>
          </a:p>
          <a:p>
            <a:r>
              <a:rPr lang="en-US" dirty="0" smtClean="0"/>
              <a:t>Robin Love – Property Accountant Coordinator for Capital and Noncapital Asset Inventories</a:t>
            </a:r>
            <a:endParaRPr lang="en-US" dirty="0"/>
          </a:p>
          <a:p>
            <a:pPr lvl="1"/>
            <a:r>
              <a:rPr lang="en-US" dirty="0" smtClean="0">
                <a:hlinkClick r:id="rId3"/>
              </a:rPr>
              <a:t>robin.love@admin.utah.edu</a:t>
            </a:r>
            <a:endParaRPr lang="en-US" dirty="0"/>
          </a:p>
          <a:p>
            <a:pPr lvl="1"/>
            <a:r>
              <a:rPr lang="en-US" dirty="0"/>
              <a:t>(801</a:t>
            </a:r>
            <a:r>
              <a:rPr lang="en-US" dirty="0" smtClean="0"/>
              <a:t>) 581-3973</a:t>
            </a:r>
            <a:endParaRPr lang="en-US" dirty="0"/>
          </a:p>
          <a:p>
            <a:r>
              <a:rPr lang="en-US" dirty="0"/>
              <a:t>Robert Allen – Manager Property Department</a:t>
            </a:r>
          </a:p>
          <a:p>
            <a:pPr lvl="1"/>
            <a:r>
              <a:rPr lang="en-US" dirty="0">
                <a:hlinkClick r:id="rId4"/>
              </a:rPr>
              <a:t>robert.allen@admin.utah.edu</a:t>
            </a:r>
            <a:endParaRPr lang="en-US" dirty="0"/>
          </a:p>
          <a:p>
            <a:pPr lvl="1"/>
            <a:r>
              <a:rPr lang="en-US" dirty="0"/>
              <a:t>(801</a:t>
            </a:r>
            <a:r>
              <a:rPr lang="en-US" dirty="0" smtClean="0"/>
              <a:t>) 581-5635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7912-6B9B-41FD-97F2-1C02B2EECF4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47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53841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Legislative Auditor Report on Noncapital Assets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>July 2018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167386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Reviewed all of Higher Ed</a:t>
            </a:r>
          </a:p>
          <a:p>
            <a:r>
              <a:rPr lang="en-US" dirty="0" smtClean="0"/>
              <a:t>Noted the Lack of Noncapital Inventory Controls at most institutions</a:t>
            </a:r>
          </a:p>
          <a:p>
            <a:pPr lvl="1"/>
            <a:r>
              <a:rPr lang="en-US" dirty="0" smtClean="0"/>
              <a:t>Noncapital Assets Are Not Tracked</a:t>
            </a:r>
          </a:p>
          <a:p>
            <a:pPr lvl="1"/>
            <a:r>
              <a:rPr lang="en-US" dirty="0" smtClean="0"/>
              <a:t>Institutions Are Not Monitoring Noncapital Asset Policy Compliance</a:t>
            </a:r>
          </a:p>
          <a:p>
            <a:pPr lvl="1"/>
            <a:r>
              <a:rPr lang="en-US" dirty="0" smtClean="0"/>
              <a:t>Vague Institutional Policies Do Not Provide Sufficient Guidance</a:t>
            </a:r>
          </a:p>
          <a:p>
            <a:r>
              <a:rPr lang="en-US" dirty="0" smtClean="0"/>
              <a:t>The University of Utah had a policy and tracked noncapital assets but variability of compliance by departments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7912-6B9B-41FD-97F2-1C02B2EECF4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98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7828" y="306860"/>
            <a:ext cx="9601200" cy="1719648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Utah System of Higher Education Policy R572, Noncapital Asset Inventory and Tracking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dirty="0" smtClean="0"/>
              <a:t>November 2018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 an inventory of the following noncapital assets</a:t>
            </a:r>
          </a:p>
          <a:p>
            <a:pPr lvl="1"/>
            <a:r>
              <a:rPr lang="en-US" dirty="0" smtClean="0"/>
              <a:t>Assets with an acquisition cost greater than or equal to $3,000</a:t>
            </a:r>
          </a:p>
          <a:p>
            <a:pPr lvl="1"/>
            <a:r>
              <a:rPr lang="en-US" dirty="0" smtClean="0"/>
              <a:t>Institution-owned computers and laptops that may contain PII</a:t>
            </a:r>
          </a:p>
          <a:p>
            <a:r>
              <a:rPr lang="en-US" dirty="0" smtClean="0"/>
              <a:t>Update the list along with a designated custodian annually</a:t>
            </a:r>
          </a:p>
          <a:p>
            <a:r>
              <a:rPr lang="en-US" dirty="0" smtClean="0"/>
              <a:t>Inventory </a:t>
            </a:r>
            <a:r>
              <a:rPr lang="en-US" u="sng" dirty="0" smtClean="0"/>
              <a:t>annually</a:t>
            </a:r>
          </a:p>
          <a:p>
            <a:r>
              <a:rPr lang="en-US" dirty="0" smtClean="0"/>
              <a:t>Report lost or stolen noncapital assets to the department supervisor</a:t>
            </a:r>
          </a:p>
          <a:p>
            <a:r>
              <a:rPr lang="en-US" dirty="0" smtClean="0"/>
              <a:t>Provide a list of missing items to central administration annually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7912-6B9B-41FD-97F2-1C02B2EECF4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2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University of Utah Noncapital Inventory Action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Update University of Utah Policy 3-041:Accountability for Noncapital Equipment in accordance with the USHE Policy</a:t>
            </a:r>
          </a:p>
          <a:p>
            <a:pPr lvl="1"/>
            <a:r>
              <a:rPr lang="en-US" dirty="0" smtClean="0"/>
              <a:t>Noncapital Equipment will include equipment having an acquisition cost or donated value of greater than or equal to $3,000, but less than the $5,000 capital threshold and with a useful life in excess of one year.</a:t>
            </a:r>
          </a:p>
          <a:p>
            <a:pPr lvl="1"/>
            <a:r>
              <a:rPr lang="en-US" dirty="0" smtClean="0"/>
              <a:t>Noncapital Equipment will also include institution owned computers, laptops and tablets that may contain PII.</a:t>
            </a:r>
          </a:p>
          <a:p>
            <a:r>
              <a:rPr lang="en-US" dirty="0" smtClean="0"/>
              <a:t>Provide departments with a barcode scanning system as recommended in the audit report</a:t>
            </a:r>
          </a:p>
          <a:p>
            <a:r>
              <a:rPr lang="en-US" dirty="0" smtClean="0"/>
              <a:t>Designate a department liaison as a point of contact for inventory compliance</a:t>
            </a:r>
          </a:p>
          <a:p>
            <a:r>
              <a:rPr lang="en-US" dirty="0" smtClean="0"/>
              <a:t>Capital Assets will continue to be accounted for in PeopleSoft Asset Management.</a:t>
            </a:r>
          </a:p>
          <a:p>
            <a:pPr lvl="1"/>
            <a:r>
              <a:rPr lang="en-US" dirty="0" smtClean="0"/>
              <a:t>BU01 threshold is $5,000</a:t>
            </a:r>
          </a:p>
          <a:p>
            <a:pPr lvl="1"/>
            <a:r>
              <a:rPr lang="en-US" dirty="0" smtClean="0"/>
              <a:t>BU02 threshold is $3,000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7912-6B9B-41FD-97F2-1C02B2EECF4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89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University of Utah Noncapital Inventory Action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RFP for Asset Scanning System– Issued in September 2019 in accordance with University Software Policy 4-050 University Enterprise Software Rule </a:t>
            </a:r>
          </a:p>
          <a:p>
            <a:pPr lvl="1"/>
            <a:r>
              <a:rPr lang="en-US" dirty="0" smtClean="0"/>
              <a:t>Information Security Assessment by UIT</a:t>
            </a:r>
          </a:p>
          <a:p>
            <a:r>
              <a:rPr lang="en-US" dirty="0" smtClean="0"/>
              <a:t>RFP awarded to </a:t>
            </a:r>
            <a:r>
              <a:rPr lang="en-US" dirty="0"/>
              <a:t>i</a:t>
            </a:r>
            <a:r>
              <a:rPr lang="en-US" dirty="0" smtClean="0"/>
              <a:t>nLogic for the RFTrack System in January 2020</a:t>
            </a:r>
          </a:p>
          <a:p>
            <a:r>
              <a:rPr lang="en-US" dirty="0"/>
              <a:t>Capital Assets will continue to be accounted for in PeopleSoft Asset Management.</a:t>
            </a:r>
          </a:p>
          <a:p>
            <a:pPr lvl="1"/>
            <a:r>
              <a:rPr lang="en-US" dirty="0" smtClean="0"/>
              <a:t>RFTrack interfaces with PeopleSoft and automates </a:t>
            </a:r>
            <a:r>
              <a:rPr lang="en-US" dirty="0"/>
              <a:t>the physical inventory of capital </a:t>
            </a:r>
            <a:r>
              <a:rPr lang="en-US" dirty="0" smtClean="0"/>
              <a:t>assets</a:t>
            </a:r>
          </a:p>
          <a:p>
            <a:r>
              <a:rPr lang="en-US" dirty="0" smtClean="0"/>
              <a:t>RFTrack may also be used by departments to track and inventory noncapital assets</a:t>
            </a:r>
          </a:p>
          <a:p>
            <a:r>
              <a:rPr lang="en-US" dirty="0" smtClean="0"/>
              <a:t>Departments may continue to use other systems for noncapital assets</a:t>
            </a:r>
          </a:p>
          <a:p>
            <a:pPr lvl="1"/>
            <a:r>
              <a:rPr lang="en-US" dirty="0" smtClean="0"/>
              <a:t>ServiceNow, Fishbowl,  - Provide a complete listing of noncapital assets and results of annual inventory to the Property Department by May 31</a:t>
            </a:r>
            <a:r>
              <a:rPr lang="en-US" baseline="30000" dirty="0" smtClean="0"/>
              <a:t>st</a:t>
            </a:r>
            <a:r>
              <a:rPr lang="en-US" dirty="0" smtClean="0"/>
              <a:t> of each fiscal year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7912-6B9B-41FD-97F2-1C02B2EECF4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56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2070"/>
            <a:ext cx="9601200" cy="64008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RFTrack Inventory Process – Capital Assets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862150"/>
            <a:ext cx="9601200" cy="5714999"/>
          </a:xfrm>
        </p:spPr>
        <p:txBody>
          <a:bodyPr>
            <a:normAutofit/>
          </a:bodyPr>
          <a:lstStyle/>
          <a:p>
            <a:r>
              <a:rPr lang="en-US" dirty="0"/>
              <a:t>Capital </a:t>
            </a:r>
            <a:r>
              <a:rPr lang="en-US" dirty="0" smtClean="0"/>
              <a:t>Assets</a:t>
            </a:r>
            <a:endParaRPr lang="en-US" dirty="0"/>
          </a:p>
          <a:p>
            <a:pPr lvl="1"/>
            <a:r>
              <a:rPr lang="en-US" dirty="0" smtClean="0"/>
              <a:t>Capital Asset physical inventories waived for FY2021 due to COVID</a:t>
            </a:r>
          </a:p>
          <a:p>
            <a:pPr lvl="1"/>
            <a:r>
              <a:rPr lang="en-US" dirty="0" smtClean="0"/>
              <a:t>Capital Asset inventories will resume for FY2022</a:t>
            </a:r>
          </a:p>
          <a:p>
            <a:pPr lvl="1"/>
            <a:r>
              <a:rPr lang="en-US" dirty="0" smtClean="0"/>
              <a:t>Capital Assets will continue to be maintained in PeopleSoft with daily updates to and from the RFTrack inventory system</a:t>
            </a:r>
          </a:p>
          <a:p>
            <a:pPr lvl="1"/>
            <a:r>
              <a:rPr lang="en-US" dirty="0" smtClean="0"/>
              <a:t>Certain fields may be edited in RFTrack and update back to PeopleSoft- manufacturer, model, description, location, tag number, serial number</a:t>
            </a:r>
            <a:endParaRPr lang="en-US" dirty="0"/>
          </a:p>
          <a:p>
            <a:pPr lvl="1"/>
            <a:r>
              <a:rPr lang="en-US" dirty="0" smtClean="0"/>
              <a:t>Annual Inventory entry required for each asset– manual entry or scanner entry</a:t>
            </a:r>
          </a:p>
          <a:p>
            <a:pPr lvl="2"/>
            <a:r>
              <a:rPr lang="en-US" dirty="0" smtClean="0"/>
              <a:t>Scheduled on a rotational basis throughout the fiscal year (August 2021 to May 2022)</a:t>
            </a:r>
          </a:p>
          <a:p>
            <a:pPr lvl="3"/>
            <a:r>
              <a:rPr lang="en-US" dirty="0" smtClean="0"/>
              <a:t>Schedule on Property Accounting website</a:t>
            </a:r>
          </a:p>
          <a:p>
            <a:pPr lvl="2"/>
            <a:r>
              <a:rPr lang="en-US" dirty="0" smtClean="0"/>
              <a:t>Property Department has 5 loaner scanners that may be used to retag and perform inventories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7912-6B9B-41FD-97F2-1C02B2EECF4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0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2070"/>
            <a:ext cx="9601200" cy="64008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RFTrack Inventory Process – Capital Assets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862150"/>
            <a:ext cx="9601200" cy="5714999"/>
          </a:xfrm>
        </p:spPr>
        <p:txBody>
          <a:bodyPr>
            <a:normAutofit/>
          </a:bodyPr>
          <a:lstStyle/>
          <a:p>
            <a:r>
              <a:rPr lang="en-US" dirty="0"/>
              <a:t>Capital </a:t>
            </a:r>
            <a:r>
              <a:rPr lang="en-US" dirty="0" smtClean="0"/>
              <a:t>Assets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Capital Asset information is already available in RFTrack</a:t>
            </a:r>
          </a:p>
          <a:p>
            <a:pPr lvl="2"/>
            <a:r>
              <a:rPr lang="en-US" dirty="0" smtClean="0"/>
              <a:t>Request access – CIS Single Sign On </a:t>
            </a:r>
          </a:p>
          <a:p>
            <a:pPr lvl="2"/>
            <a:r>
              <a:rPr lang="en-US" dirty="0" smtClean="0"/>
              <a:t>Email  mark.hamilton@admin.utah.edu</a:t>
            </a:r>
          </a:p>
          <a:p>
            <a:pPr lvl="2"/>
            <a:r>
              <a:rPr lang="en-US" dirty="0" smtClean="0"/>
              <a:t>View / Update information</a:t>
            </a:r>
          </a:p>
          <a:p>
            <a:pPr lvl="2"/>
            <a:r>
              <a:rPr lang="en-US" dirty="0" smtClean="0"/>
              <a:t>May enter an asset inventory manually until assets are retagged. Manual inventories may be the preferred method for organizations with just a few capital assets</a:t>
            </a:r>
          </a:p>
          <a:p>
            <a:pPr lvl="1"/>
            <a:r>
              <a:rPr lang="en-US" dirty="0" smtClean="0"/>
              <a:t>Retag Assets with RFID Tags</a:t>
            </a:r>
          </a:p>
          <a:p>
            <a:pPr lvl="2"/>
            <a:r>
              <a:rPr lang="en-US" dirty="0" smtClean="0"/>
              <a:t>Red for Capital Assets $5,000 or greater</a:t>
            </a:r>
            <a:endParaRPr lang="en-US" dirty="0"/>
          </a:p>
          <a:p>
            <a:pPr lvl="3"/>
            <a:r>
              <a:rPr lang="en-US" dirty="0" smtClean="0"/>
              <a:t>For nonmetal surface assets</a:t>
            </a:r>
          </a:p>
          <a:p>
            <a:pPr lvl="3"/>
            <a:r>
              <a:rPr lang="en-US" dirty="0" smtClean="0"/>
              <a:t>For metal surface assets</a:t>
            </a:r>
          </a:p>
          <a:p>
            <a:pPr lvl="3"/>
            <a:r>
              <a:rPr lang="en-US" dirty="0"/>
              <a:t>Specialty tags also available – small metal tags for servers, large tags for distance, etc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7912-6B9B-41FD-97F2-1C02B2EECF4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25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2070"/>
            <a:ext cx="9601200" cy="64008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RFTrack Inventory Process – Noncapital Assets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862150"/>
            <a:ext cx="9601200" cy="57149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Noncapital Assets may be maintained in RFTrack</a:t>
            </a:r>
          </a:p>
          <a:p>
            <a:pPr lvl="1"/>
            <a:r>
              <a:rPr lang="en-US" dirty="0" smtClean="0"/>
              <a:t>Streamlines required annual inventory process for capital and noncapital assets</a:t>
            </a:r>
            <a:endParaRPr lang="en-US" dirty="0"/>
          </a:p>
          <a:p>
            <a:r>
              <a:rPr lang="en-US" dirty="0" smtClean="0"/>
              <a:t>Noncapital Computer related assets that are inventoried and tagged in IT systems such as UIT’s ServiceNow, Fishbowl, etc. </a:t>
            </a:r>
          </a:p>
          <a:p>
            <a:pPr lvl="1"/>
            <a:r>
              <a:rPr lang="en-US" dirty="0" smtClean="0"/>
              <a:t>Do not need to be tracked in RFTrack</a:t>
            </a:r>
          </a:p>
          <a:p>
            <a:pPr lvl="1"/>
            <a:r>
              <a:rPr lang="en-US" dirty="0" smtClean="0"/>
              <a:t>No Property Department Inventory Tag required</a:t>
            </a:r>
          </a:p>
          <a:p>
            <a:r>
              <a:rPr lang="en-US" dirty="0" smtClean="0"/>
              <a:t>RFID Tags</a:t>
            </a:r>
          </a:p>
          <a:p>
            <a:pPr lvl="2"/>
            <a:r>
              <a:rPr lang="en-US" dirty="0" smtClean="0"/>
              <a:t>Yellow for Noncapital Assets $3,000 - $4,999</a:t>
            </a:r>
          </a:p>
          <a:p>
            <a:pPr lvl="2"/>
            <a:r>
              <a:rPr lang="en-US" dirty="0" smtClean="0"/>
              <a:t>Each color will have 2 tag types</a:t>
            </a:r>
          </a:p>
          <a:p>
            <a:pPr lvl="3"/>
            <a:r>
              <a:rPr lang="en-US" dirty="0" smtClean="0"/>
              <a:t>For nonmetal surface assets</a:t>
            </a:r>
          </a:p>
          <a:p>
            <a:pPr lvl="3"/>
            <a:r>
              <a:rPr lang="en-US" dirty="0" smtClean="0"/>
              <a:t>For metal surface assets</a:t>
            </a:r>
          </a:p>
          <a:p>
            <a:pPr lvl="2"/>
            <a:r>
              <a:rPr lang="en-US" dirty="0" smtClean="0"/>
              <a:t>Specialty tags also available – small metal tags for servers, large tags for distance, etc.</a:t>
            </a:r>
          </a:p>
          <a:p>
            <a:pPr>
              <a:lnSpc>
                <a:spcPct val="104000"/>
              </a:lnSpc>
            </a:pPr>
            <a:r>
              <a:rPr lang="en-US" dirty="0" smtClean="0"/>
              <a:t>Non-RFID Black Barcode Tags</a:t>
            </a:r>
          </a:p>
          <a:p>
            <a:pPr lvl="2">
              <a:lnSpc>
                <a:spcPct val="104000"/>
              </a:lnSpc>
            </a:pPr>
            <a:r>
              <a:rPr lang="en-US" dirty="0" smtClean="0"/>
              <a:t>Computer related assets that are not track in separate IT systems such as ServiceNow</a:t>
            </a:r>
          </a:p>
          <a:p>
            <a:pPr lvl="2">
              <a:lnSpc>
                <a:spcPct val="104000"/>
              </a:lnSpc>
            </a:pPr>
            <a:r>
              <a:rPr lang="en-US" dirty="0" smtClean="0"/>
              <a:t>Other discretionary equipment less than $3,000, not required by policy</a:t>
            </a:r>
          </a:p>
          <a:p>
            <a:pPr lvl="2">
              <a:lnSpc>
                <a:spcPct val="104000"/>
              </a:lnSpc>
            </a:pPr>
            <a:r>
              <a:rPr lang="en-US" dirty="0" smtClean="0"/>
              <a:t>Barcodes may be scanned by same RFID/Barcode scanners</a:t>
            </a:r>
          </a:p>
          <a:p>
            <a:pPr lvl="2">
              <a:lnSpc>
                <a:spcPct val="104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7912-6B9B-41FD-97F2-1C02B2EECF4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91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Noncapital Asset Upload Template-Fields Include Required and Main Asset Fields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Noncapital assets may be manually entered into RF Track or with an Excel Upload Template</a:t>
            </a:r>
          </a:p>
          <a:p>
            <a:r>
              <a:rPr lang="en-US" dirty="0" smtClean="0"/>
              <a:t>Asset fields Include</a:t>
            </a:r>
          </a:p>
          <a:p>
            <a:pPr lvl="1"/>
            <a:r>
              <a:rPr lang="en-US" dirty="0" smtClean="0"/>
              <a:t>Tag Number, Asset Description, Location Code</a:t>
            </a:r>
          </a:p>
          <a:p>
            <a:pPr lvl="1"/>
            <a:r>
              <a:rPr lang="en-US" dirty="0" smtClean="0"/>
              <a:t>Category, Class, In Service Date</a:t>
            </a:r>
          </a:p>
          <a:p>
            <a:pPr lvl="1"/>
            <a:r>
              <a:rPr lang="en-US" dirty="0" smtClean="0"/>
              <a:t>Total Cost, Org ID, Organization Name</a:t>
            </a:r>
          </a:p>
          <a:p>
            <a:pPr lvl="1"/>
            <a:r>
              <a:rPr lang="en-US" dirty="0" smtClean="0"/>
              <a:t>Manufacturer Name, Model, Serial Number, Source Document</a:t>
            </a:r>
          </a:p>
          <a:p>
            <a:pPr lvl="1"/>
            <a:r>
              <a:rPr lang="en-US" dirty="0" smtClean="0"/>
              <a:t>Inventory Controller, Email Address</a:t>
            </a:r>
          </a:p>
          <a:p>
            <a:pPr lvl="1"/>
            <a:r>
              <a:rPr lang="en-US" dirty="0" smtClean="0"/>
              <a:t>BU, Status, Department as Host System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7912-6B9B-41FD-97F2-1C02B2EECF4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79600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3340</TotalTime>
  <Words>1211</Words>
  <Application>Microsoft Office PowerPoint</Application>
  <PresentationFormat>Widescreen</PresentationFormat>
  <Paragraphs>164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Franklin Gothic Book</vt:lpstr>
      <vt:lpstr>Crop</vt:lpstr>
      <vt:lpstr>PowerPoint Presentation</vt:lpstr>
      <vt:lpstr>Legislative Auditor Report on Noncapital Assets  July 2018</vt:lpstr>
      <vt:lpstr>Utah System of Higher Education Policy R572, Noncapital Asset Inventory and Tracking  November 2018</vt:lpstr>
      <vt:lpstr>University of Utah Noncapital Inventory Action Plan</vt:lpstr>
      <vt:lpstr>University of Utah Noncapital Inventory Action Plan</vt:lpstr>
      <vt:lpstr>RFTrack Inventory Process – Capital Assets</vt:lpstr>
      <vt:lpstr>RFTrack Inventory Process – Capital Assets</vt:lpstr>
      <vt:lpstr>RFTrack Inventory Process – Noncapital Assets</vt:lpstr>
      <vt:lpstr>Noncapital Asset Upload Template-Fields Include Required and Main Asset Fields</vt:lpstr>
      <vt:lpstr>CAPITAL and NONCAPITAL ASSET TAGS</vt:lpstr>
      <vt:lpstr>RFID Tracking Software</vt:lpstr>
      <vt:lpstr>RFTrack Server  </vt:lpstr>
      <vt:lpstr>RFID Scanners</vt:lpstr>
      <vt:lpstr>PowerPoint Presentation</vt:lpstr>
      <vt:lpstr>PowerPoint Presentation</vt:lpstr>
      <vt:lpstr>Property Accounting Website</vt:lpstr>
      <vt:lpstr>Department’s Responsibilities </vt:lpstr>
      <vt:lpstr>Property Department Contact Information</vt:lpstr>
    </vt:vector>
  </TitlesOfParts>
  <Company>University of Utah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Allen</dc:creator>
  <cp:lastModifiedBy>Mark Hamilton</cp:lastModifiedBy>
  <cp:revision>282</cp:revision>
  <cp:lastPrinted>2018-12-17T15:40:58Z</cp:lastPrinted>
  <dcterms:created xsi:type="dcterms:W3CDTF">2018-01-31T18:12:53Z</dcterms:created>
  <dcterms:modified xsi:type="dcterms:W3CDTF">2021-07-16T22:06:49Z</dcterms:modified>
</cp:coreProperties>
</file>