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2F2EB8-7CF3-4D9F-BE93-4BFD90195216}" type="datetimeFigureOut">
              <a:rPr lang="en-US" smtClean="0"/>
              <a:t>8/12/2009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1E8B4-3458-4A88-85BE-7443297314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1"/>
            <a:ext cx="7772400" cy="533399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>
              <a:defRPr b="1">
                <a:ln w="9525" cap="flat" cmpd="thickThin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953000"/>
            <a:ext cx="5410200" cy="381000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>
            <a:lvl1pPr marL="0" indent="0">
              <a:buFontTx/>
              <a:buNone/>
              <a:defRPr lang="en-US" sz="2400" b="1" dirty="0" smtClean="0">
                <a:ln w="9525" cap="flat" cmpd="thickThin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accent3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F94E44-7BD5-486F-8249-795A0CD286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B2753-5BB4-406D-B5BF-260E28427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385A3-F1BA-4018-8CFE-E53A8AE3D1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8ADF-20AF-4620-A349-D1EEE27BD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059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059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DF2D3-DD01-4D39-8E66-546EB469AD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F9ECCD-900C-4522-B0D1-EB64DC5F1A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AF13A-2D00-46B7-9824-DB9AD3CAE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193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19200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A79F7-F857-402F-A633-47A40341EC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BEA62-A9D0-4DE1-BC3C-FCAF7600C3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36310-BFEA-4959-8C53-81F24FD462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D70A14-5E37-40D4-A0C5-2BC32377D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2B794-66CB-4372-B6D3-962B033B9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2B794-66CB-4372-B6D3-962B033B9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2B794-66CB-4372-B6D3-962B033B9E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171477F-8C1C-4020-B49E-8CEF85452E9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2" r:id="rId8"/>
    <p:sldLayoutId id="2147483661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accent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accent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accent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accent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accent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audauthor.wordpres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Myths About Fraud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953000"/>
            <a:ext cx="5410200" cy="914400"/>
          </a:xfrm>
        </p:spPr>
        <p:txBody>
          <a:bodyPr/>
          <a:lstStyle/>
          <a:p>
            <a:r>
              <a:rPr lang="en-US" dirty="0" smtClean="0"/>
              <a:t>FBS Lunch and Learn</a:t>
            </a:r>
          </a:p>
          <a:p>
            <a:r>
              <a:rPr lang="en-US" dirty="0" smtClean="0"/>
              <a:t>August 13,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Fraud</a:t>
            </a:r>
            <a:br>
              <a:rPr lang="en-US" dirty="0" smtClean="0"/>
            </a:br>
            <a:r>
              <a:rPr lang="en-US" sz="1400" dirty="0" smtClean="0"/>
              <a:t>(Adapted from </a:t>
            </a:r>
            <a:r>
              <a:rPr lang="en-US" sz="1400" dirty="0" smtClean="0">
                <a:hlinkClick r:id="rId2"/>
              </a:rPr>
              <a:t>www.fraudauthor.wordpress.com</a:t>
            </a:r>
            <a:r>
              <a:rPr lang="en-US" sz="1400" dirty="0" smtClean="0"/>
              <a:t>  Tracy </a:t>
            </a:r>
            <a:r>
              <a:rPr lang="en-US" sz="1400" dirty="0" err="1" smtClean="0"/>
              <a:t>Coenen</a:t>
            </a:r>
            <a:r>
              <a:rPr lang="en-US" sz="1400" dirty="0" smtClean="0"/>
              <a:t>)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Fraud will be detected by our auditors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Small frauds aren’t important enough to worry about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If we follow government </a:t>
            </a:r>
            <a:r>
              <a:rPr lang="en-US" sz="2800" dirty="0" err="1" smtClean="0"/>
              <a:t>regs</a:t>
            </a:r>
            <a:r>
              <a:rPr lang="en-US" sz="2800" dirty="0" smtClean="0"/>
              <a:t>, we will be protected against fraud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Most people are honest and won’t commit fraud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University doesn’t have a fraud problem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1…cont’d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won’t auditors detect fraud?</a:t>
            </a:r>
          </a:p>
          <a:p>
            <a:pPr lvl="1"/>
            <a:r>
              <a:rPr lang="en-US" dirty="0" smtClean="0"/>
              <a:t>Audits are not designed to detect fraud</a:t>
            </a:r>
          </a:p>
          <a:p>
            <a:pPr lvl="1"/>
            <a:r>
              <a:rPr lang="en-US" dirty="0" smtClean="0"/>
              <a:t>Designed to provide “reasonable assurance” regarding the financial statements</a:t>
            </a:r>
          </a:p>
          <a:p>
            <a:pPr lvl="1"/>
            <a:r>
              <a:rPr lang="en-US" dirty="0" smtClean="0"/>
              <a:t>Auditor “complacency”</a:t>
            </a:r>
          </a:p>
          <a:p>
            <a:pPr lvl="1"/>
            <a:r>
              <a:rPr lang="en-US" dirty="0" smtClean="0"/>
              <a:t>Employee knowledge of audit procedures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2…cont’d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we worry about small frauds?</a:t>
            </a:r>
          </a:p>
          <a:p>
            <a:pPr lvl="1"/>
            <a:r>
              <a:rPr lang="en-US" dirty="0" smtClean="0"/>
              <a:t>Virtually every big fraud started out small</a:t>
            </a:r>
          </a:p>
          <a:p>
            <a:pPr lvl="1"/>
            <a:r>
              <a:rPr lang="en-US" dirty="0" smtClean="0"/>
              <a:t>A zero tolerance policy is a necessary part of any good fraud prevention program</a:t>
            </a:r>
          </a:p>
          <a:p>
            <a:pPr lvl="1"/>
            <a:r>
              <a:rPr lang="en-US" dirty="0" smtClean="0"/>
              <a:t>More cost effective to catch early</a:t>
            </a:r>
          </a:p>
          <a:p>
            <a:pPr lvl="1"/>
            <a:r>
              <a:rPr lang="en-US" dirty="0" smtClean="0"/>
              <a:t>Also, easier to catch before the fraudster becomes really good at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3…cont’d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aren’t government </a:t>
            </a:r>
            <a:r>
              <a:rPr lang="en-US" dirty="0" err="1" smtClean="0"/>
              <a:t>regs</a:t>
            </a:r>
            <a:r>
              <a:rPr lang="en-US" dirty="0" smtClean="0"/>
              <a:t> enough?</a:t>
            </a:r>
          </a:p>
          <a:p>
            <a:pPr lvl="1"/>
            <a:r>
              <a:rPr lang="en-US" dirty="0" smtClean="0"/>
              <a:t>We still need good internal controls such as segregation of duties</a:t>
            </a:r>
          </a:p>
          <a:p>
            <a:pPr lvl="1"/>
            <a:r>
              <a:rPr lang="en-US" dirty="0" smtClean="0"/>
              <a:t>We still need actively engaged managers and supervisors</a:t>
            </a:r>
          </a:p>
          <a:p>
            <a:pPr lvl="1"/>
            <a:r>
              <a:rPr lang="en-US" dirty="0" smtClean="0"/>
              <a:t>Poor business practices such as over-delegation aren’t prohibited by government </a:t>
            </a:r>
            <a:r>
              <a:rPr lang="en-US" dirty="0" err="1" smtClean="0"/>
              <a:t>regs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4…cont’d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can’t we rely on people’s inherent honesty?</a:t>
            </a:r>
          </a:p>
          <a:p>
            <a:pPr lvl="1"/>
            <a:r>
              <a:rPr lang="en-US" dirty="0" smtClean="0"/>
              <a:t>While most people are inherently honest, this doesn’t substitute for good internal controls</a:t>
            </a:r>
          </a:p>
          <a:p>
            <a:pPr lvl="1"/>
            <a:r>
              <a:rPr lang="en-US" dirty="0" smtClean="0"/>
              <a:t>Past behavior doesn’t necessarily predict future behavior</a:t>
            </a:r>
          </a:p>
          <a:p>
            <a:pPr lvl="1"/>
            <a:r>
              <a:rPr lang="en-US" dirty="0" smtClean="0"/>
              <a:t>Cannot predict who will commit fraud</a:t>
            </a:r>
          </a:p>
          <a:p>
            <a:pPr lvl="1"/>
            <a:r>
              <a:rPr lang="en-US" dirty="0" smtClean="0"/>
              <a:t>Outside pressures cause people to behave in ways they normally would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 5…cont’d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fraud happen at the University?</a:t>
            </a:r>
          </a:p>
          <a:p>
            <a:pPr lvl="1"/>
            <a:r>
              <a:rPr lang="en-US" dirty="0" smtClean="0"/>
              <a:t>Yes…and the University actively assists in the resultant criminal investigations</a:t>
            </a:r>
          </a:p>
          <a:p>
            <a:pPr lvl="1"/>
            <a:r>
              <a:rPr lang="en-US" dirty="0" smtClean="0"/>
              <a:t>PI and Account Executive review of management reports is one of our best controls</a:t>
            </a:r>
          </a:p>
          <a:p>
            <a:pPr lvl="1"/>
            <a:r>
              <a:rPr lang="en-US" dirty="0" smtClean="0"/>
              <a:t>What can we do centrally to prevent and detect fraud?  That’s the subject of future training….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“Fun”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ACFE (2008 Report)</a:t>
            </a:r>
          </a:p>
          <a:p>
            <a:pPr lvl="1"/>
            <a:r>
              <a:rPr lang="en-US" sz="1800" dirty="0" smtClean="0"/>
              <a:t>46% of frauds are detected through tips</a:t>
            </a:r>
          </a:p>
          <a:p>
            <a:pPr lvl="1"/>
            <a:r>
              <a:rPr lang="en-US" sz="1800" dirty="0" smtClean="0"/>
              <a:t>Lack of adequate internal controls is the biggest contributing factor</a:t>
            </a:r>
          </a:p>
          <a:p>
            <a:pPr lvl="1"/>
            <a:r>
              <a:rPr lang="en-US" sz="1800" dirty="0" smtClean="0"/>
              <a:t>The average organization loses 7% of revenue to fraud and abuse</a:t>
            </a:r>
          </a:p>
          <a:p>
            <a:pPr lvl="1"/>
            <a:r>
              <a:rPr lang="en-US" sz="1800" dirty="0" smtClean="0"/>
              <a:t>The average fraud loss is $175,000</a:t>
            </a:r>
          </a:p>
          <a:p>
            <a:pPr lvl="1"/>
            <a:r>
              <a:rPr lang="en-US" sz="1800" dirty="0" smtClean="0"/>
              <a:t>The average fraud has gone on for 2 years before detection</a:t>
            </a:r>
          </a:p>
          <a:p>
            <a:pPr lvl="1"/>
            <a:r>
              <a:rPr lang="en-US" sz="1800" dirty="0" smtClean="0"/>
              <a:t>46% of frauds involved small businesses employing less than 100 people*** (from an earlier report)</a:t>
            </a:r>
          </a:p>
          <a:p>
            <a:pPr lvl="1"/>
            <a:r>
              <a:rPr lang="en-US" sz="1800" dirty="0" smtClean="0"/>
              <a:t>Only 7% of fraud perpetrators had prior convictions and only 12% had previously been terminated for fraud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Apples and oranges design 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Apples and oranges design template</Template>
  <TotalTime>70</TotalTime>
  <Words>382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Apples and oranges design template</vt:lpstr>
      <vt:lpstr>5 Myths About Fraud</vt:lpstr>
      <vt:lpstr>5 Myths About Fraud (Adapted from www.fraudauthor.wordpress.com  Tracy Coenen)</vt:lpstr>
      <vt:lpstr>Slide 3</vt:lpstr>
      <vt:lpstr>Myth 1…cont’d</vt:lpstr>
      <vt:lpstr>Myth 2…cont’d</vt:lpstr>
      <vt:lpstr>Myth 3…cont’d</vt:lpstr>
      <vt:lpstr>Myth 4…cont’d</vt:lpstr>
      <vt:lpstr>Myth 5…cont’d</vt:lpstr>
      <vt:lpstr>“Fun” Facts</vt:lpstr>
      <vt:lpstr>Questions?</vt:lpstr>
    </vt:vector>
  </TitlesOfParts>
  <Company>University of 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Myths About Fraud</dc:title>
  <dc:creator>u0177643</dc:creator>
  <cp:lastModifiedBy>u0177643</cp:lastModifiedBy>
  <cp:revision>12</cp:revision>
  <dcterms:created xsi:type="dcterms:W3CDTF">2009-08-05T23:04:57Z</dcterms:created>
  <dcterms:modified xsi:type="dcterms:W3CDTF">2009-08-12T17:09:43Z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TC103367841033</vt:lpwstr>
  </property>
</Properties>
</file>